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312" r:id="rId2"/>
    <p:sldId id="346" r:id="rId3"/>
    <p:sldId id="327" r:id="rId4"/>
    <p:sldId id="313" r:id="rId5"/>
    <p:sldId id="362" r:id="rId6"/>
    <p:sldId id="314" r:id="rId7"/>
    <p:sldId id="329" r:id="rId8"/>
    <p:sldId id="328" r:id="rId9"/>
    <p:sldId id="355" r:id="rId10"/>
    <p:sldId id="334" r:id="rId11"/>
    <p:sldId id="315" r:id="rId12"/>
    <p:sldId id="333" r:id="rId13"/>
    <p:sldId id="356" r:id="rId14"/>
    <p:sldId id="335" r:id="rId15"/>
    <p:sldId id="336" r:id="rId16"/>
    <p:sldId id="357" r:id="rId17"/>
    <p:sldId id="358" r:id="rId18"/>
    <p:sldId id="351" r:id="rId19"/>
    <p:sldId id="361" r:id="rId20"/>
    <p:sldId id="360" r:id="rId21"/>
    <p:sldId id="316" r:id="rId22"/>
    <p:sldId id="337" r:id="rId23"/>
    <p:sldId id="339" r:id="rId24"/>
    <p:sldId id="317" r:id="rId25"/>
    <p:sldId id="340" r:id="rId26"/>
    <p:sldId id="318" r:id="rId27"/>
    <p:sldId id="320" r:id="rId28"/>
    <p:sldId id="345" r:id="rId29"/>
    <p:sldId id="321" r:id="rId30"/>
    <p:sldId id="330" r:id="rId31"/>
    <p:sldId id="342" r:id="rId32"/>
    <p:sldId id="349" r:id="rId33"/>
    <p:sldId id="350" r:id="rId34"/>
    <p:sldId id="347" r:id="rId35"/>
    <p:sldId id="325" r:id="rId36"/>
  </p:sldIdLst>
  <p:sldSz cx="9144000" cy="6858000" type="screen4x3"/>
  <p:notesSz cx="6797675" cy="9926638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dhánil Ondřej Ing." initials="VOI" lastIdx="6" clrIdx="0">
    <p:extLst>
      <p:ext uri="{19B8F6BF-5375-455C-9EA6-DF929625EA0E}">
        <p15:presenceInfo xmlns:p15="http://schemas.microsoft.com/office/powerpoint/2012/main" userId="S-1-5-21-1801674531-2146709945-725345543-12166" providerId="AD"/>
      </p:ext>
    </p:extLst>
  </p:cmAuthor>
  <p:cmAuthor id="2" name="Anton Michal Ing." initials="AMI" lastIdx="1" clrIdx="1">
    <p:extLst>
      <p:ext uri="{19B8F6BF-5375-455C-9EA6-DF929625EA0E}">
        <p15:presenceInfo xmlns:p15="http://schemas.microsoft.com/office/powerpoint/2012/main" userId="S-1-5-21-1801674531-2146709945-725345543-1970" providerId="AD"/>
      </p:ext>
    </p:extLst>
  </p:cmAuthor>
  <p:cmAuthor id="3" name="Triner Libor Ing." initials="TLI" lastIdx="3" clrIdx="2">
    <p:extLst>
      <p:ext uri="{19B8F6BF-5375-455C-9EA6-DF929625EA0E}">
        <p15:presenceInfo xmlns:p15="http://schemas.microsoft.com/office/powerpoint/2012/main" userId="S-1-5-21-1801674531-2146709945-725345543-47501" providerId="AD"/>
      </p:ext>
    </p:extLst>
  </p:cmAuthor>
  <p:cmAuthor id="4" name="Kunc Zdeněk Ing." initials="KZI" lastIdx="5" clrIdx="3">
    <p:extLst>
      <p:ext uri="{19B8F6BF-5375-455C-9EA6-DF929625EA0E}">
        <p15:presenceInfo xmlns:p15="http://schemas.microsoft.com/office/powerpoint/2012/main" userId="S-1-5-21-1801674531-2146709945-725345543-44909" providerId="AD"/>
      </p:ext>
    </p:extLst>
  </p:cmAuthor>
  <p:cmAuthor id="5" name="Boubalíková Vendula Ing." initials="BVI" lastIdx="2" clrIdx="4">
    <p:extLst>
      <p:ext uri="{19B8F6BF-5375-455C-9EA6-DF929625EA0E}">
        <p15:presenceInfo xmlns:p15="http://schemas.microsoft.com/office/powerpoint/2012/main" userId="S-1-5-21-1801674531-2146709945-725345543-471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A31"/>
    <a:srgbClr val="F77121"/>
    <a:srgbClr val="F36523"/>
    <a:srgbClr val="FFE781"/>
    <a:srgbClr val="9AB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86744" autoAdjust="0"/>
  </p:normalViewPr>
  <p:slideViewPr>
    <p:cSldViewPr>
      <p:cViewPr varScale="1">
        <p:scale>
          <a:sx n="79" d="100"/>
          <a:sy n="79" d="100"/>
        </p:scale>
        <p:origin x="172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74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algn="l"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9" y="3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algn="l"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9" y="9428242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pitchFamily="18" charset="0"/>
              </a:defRPr>
            </a:lvl1pPr>
          </a:lstStyle>
          <a:p>
            <a:fld id="{CE5FBDE2-885C-4726-B443-C9322E5756F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866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algn="l" defTabSz="949325">
              <a:defRPr sz="1300"/>
            </a:lvl1pPr>
          </a:lstStyle>
          <a:p>
            <a:endParaRPr lang="cs-CZ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3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endParaRPr lang="cs-CZ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2" y="4715713"/>
            <a:ext cx="4985393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418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algn="l" defTabSz="949325">
              <a:defRPr sz="1300"/>
            </a:lvl1pPr>
          </a:lstStyle>
          <a:p>
            <a:endParaRPr lang="cs-CZ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431418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fld id="{BB36FAEE-06C7-45A5-856D-D49D10ECC73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182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ri.cz/prv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szif.cz/" TargetMode="Externa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ri.cz/prv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szif.cz/" TargetMode="Externa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86567-1CC9-442D-8E41-DA223280D722}" type="slidenum">
              <a:rPr lang="cs-CZ"/>
              <a:pPr/>
              <a:t>1</a:t>
            </a:fld>
            <a:endParaRPr lang="cs-CZ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713"/>
            <a:ext cx="5438464" cy="4466511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4755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Jsou</a:t>
            </a:r>
            <a:r>
              <a:rPr lang="cs-CZ" baseline="0" dirty="0" smtClean="0"/>
              <a:t> zde z jednoho místa dostupné </a:t>
            </a:r>
          </a:p>
          <a:p>
            <a:pPr marL="228600" indent="-228600">
              <a:buAutoNum type="arabicPeriod"/>
            </a:pPr>
            <a:r>
              <a:rPr lang="cs-CZ" baseline="0" dirty="0" smtClean="0"/>
              <a:t>všechny návody a postupy k jednotlivým podáním (registrace, dokládání příloh, opravy v rámci AK)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cs-CZ" baseline="0" dirty="0" smtClean="0"/>
              <a:t>Instruktážní listy k vyplňování Žádostí o dotaci pro jednotlivé operace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976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Všechny žádosti budou zaregistrovány, ale v případě</a:t>
            </a:r>
            <a:r>
              <a:rPr lang="cs-CZ" baseline="0" dirty="0" smtClean="0"/>
              <a:t> vybraných operací, budou následně ukončeny administrace u těch žádostí, kde bude žadatelem předložena žádost o stažení dané žádosti.</a:t>
            </a:r>
          </a:p>
          <a:p>
            <a:endParaRPr lang="cs-CZ" baseline="0" dirty="0" smtClean="0"/>
          </a:p>
          <a:p>
            <a:r>
              <a:rPr lang="cs-CZ" baseline="0" dirty="0" smtClean="0"/>
              <a:t>Při registraci probíhá na RO SZIF kontrola, zda daná žádost byla dle místa realizace, případně sídla společnosti zaslána na správný RO SZIF. V opačném případě je předána RO SZIF na kterém je následně žádost zaregistrována a administrována. Příslušnost k RO SZIF je uvedena v potvrzení o zaregistrování žádosti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303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</a:t>
            </a:r>
            <a:r>
              <a:rPr lang="cs-CZ" baseline="0" dirty="0" smtClean="0"/>
              <a:t> 90 dnech od přečtení – vymazání daného dopisu</a:t>
            </a:r>
          </a:p>
          <a:p>
            <a:endParaRPr lang="cs-CZ" baseline="0" dirty="0" smtClean="0"/>
          </a:p>
          <a:p>
            <a:r>
              <a:rPr lang="cs-CZ" baseline="0" dirty="0" smtClean="0"/>
              <a:t>O doručení dokumentu a změně stavu administrace žádosti jsou zasílány informativní emaily.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509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 tyto kontaktní emaily jsou automaticky zasílány informační emaily o: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Doručených</a:t>
            </a:r>
            <a:r>
              <a:rPr lang="cs-CZ" baseline="0" dirty="0" smtClean="0"/>
              <a:t> dokumentech ze SZIF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Změně ve fázi administrace žádosti v IS SZIF (informace o provedené administrativní kontrole, provedeném bodování, apod.)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443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 tyto kontaktní emaily jsou automaticky zasílány informační emaily o: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Doručených</a:t>
            </a:r>
            <a:r>
              <a:rPr lang="cs-CZ" baseline="0" dirty="0" smtClean="0"/>
              <a:t> dokumentech ze SZIF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Změně ve fázi administrace žádosti v IS SZIF (informace o provedené administrativní kontrole, provedeném bodování, apod.)</a:t>
            </a:r>
          </a:p>
          <a:p>
            <a:pPr marL="171450" indent="-171450">
              <a:buFontTx/>
              <a:buChar char="-"/>
            </a:pPr>
            <a:endParaRPr lang="cs-CZ" baseline="0" dirty="0" smtClean="0"/>
          </a:p>
          <a:p>
            <a:pPr marL="0" indent="0">
              <a:buFontTx/>
              <a:buNone/>
            </a:pPr>
            <a:r>
              <a:rPr lang="cs-CZ" baseline="0" dirty="0" smtClean="0"/>
              <a:t>Informační emaily k odeslaným dokumentům ze SZIF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332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 tyto kontaktní emaily jsou automaticky zasílány informační emaily o: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Doručených</a:t>
            </a:r>
            <a:r>
              <a:rPr lang="cs-CZ" baseline="0" dirty="0" smtClean="0"/>
              <a:t> dokumentech ze SZIF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Změně ve fázi administrace žádosti v IS SZIF (informace o provedené administrativní kontrole, provedeném bodování, apod.)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674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 tyto kontaktní emaily jsou automaticky zasílány informační emaily o: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Doručených</a:t>
            </a:r>
            <a:r>
              <a:rPr lang="cs-CZ" baseline="0" dirty="0" smtClean="0"/>
              <a:t> dokumentech ze SZIF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Změně ve fázi administrace žádosti v IS SZIF (informace o provedené administrativní kontrole, provedeném bodování, apod.)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395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 tyto kontaktní emaily jsou automaticky zasílány informační emaily o: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Doručených</a:t>
            </a:r>
            <a:r>
              <a:rPr lang="cs-CZ" baseline="0" dirty="0" smtClean="0"/>
              <a:t> dokumentech ze SZIF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Změně ve fázi administrace žádosti v IS SZIF (informace o provedené administrativní kontrole, provedeném bodování, apod.)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465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131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</a:t>
            </a:r>
            <a:r>
              <a:rPr lang="cs-CZ" baseline="0" dirty="0" smtClean="0"/>
              <a:t> 1. resp. 2.kole ukončeno cca 15% žádostí do AK (doložení příloh, opravy v rámci AK) – opominutí lhůt.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283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 dirty="0" smtClean="0"/>
              <a:t>Prezentace je primárně</a:t>
            </a:r>
            <a:r>
              <a:rPr lang="cs-CZ" sz="1100" baseline="0" dirty="0" smtClean="0"/>
              <a:t> zaměřena na proces administrace žádostí na RO SZIF, případně na CP SZIF. Určitě není předmětem prezentace výklad jednotlivých podmínek Pravidel pro žadatele, případně specifických podmínek, které se týkají jednotlivých operací.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062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349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144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 v případě, že budou objemné</a:t>
            </a:r>
            <a:r>
              <a:rPr lang="cs-CZ" baseline="0" dirty="0" smtClean="0"/>
              <a:t> přílohy doručeny v listinné podobě je nezbytné z PF provést </a:t>
            </a:r>
            <a:r>
              <a:rPr lang="cs-CZ" baseline="0" dirty="0" err="1" smtClean="0"/>
              <a:t>upload</a:t>
            </a:r>
            <a:r>
              <a:rPr lang="cs-CZ" baseline="0" dirty="0" smtClean="0"/>
              <a:t>, i pouze s informací, jaké přílohy budou na RO SZIF v listinné podobě doručeny. To znamená, vždy provést </a:t>
            </a:r>
            <a:r>
              <a:rPr lang="cs-CZ" baseline="0" dirty="0" err="1" smtClean="0"/>
              <a:t>upload</a:t>
            </a:r>
            <a:r>
              <a:rPr lang="cs-CZ" baseline="0" dirty="0" smtClean="0"/>
              <a:t> z PF.</a:t>
            </a:r>
            <a:r>
              <a:rPr lang="cs-CZ" dirty="0" smtClean="0"/>
              <a:t> </a:t>
            </a:r>
          </a:p>
          <a:p>
            <a:r>
              <a:rPr lang="cs-CZ" dirty="0" smtClean="0"/>
              <a:t>Seznam dokumentace k výběrovému/zadávacímu řízení je k dispozici na internetových stránkách </a:t>
            </a:r>
            <a:r>
              <a:rPr lang="cs-CZ" dirty="0" smtClean="0">
                <a:hlinkClick r:id="rId3"/>
              </a:rPr>
              <a:t>www.eagri.cz/prv</a:t>
            </a:r>
            <a:r>
              <a:rPr lang="cs-CZ" dirty="0" smtClean="0"/>
              <a:t> a </a:t>
            </a:r>
            <a:r>
              <a:rPr lang="cs-CZ" dirty="0" smtClean="0">
                <a:hlinkClick r:id="rId4"/>
              </a:rPr>
              <a:t>www.szif.cz</a:t>
            </a:r>
            <a:r>
              <a:rPr lang="cs-CZ" dirty="0" smtClean="0"/>
              <a:t>).</a:t>
            </a:r>
          </a:p>
          <a:p>
            <a:r>
              <a:rPr lang="cs-CZ" dirty="0" smtClean="0"/>
              <a:t>V listinné podobě lze předložit: nabídky uchazečů, projektová/technická dokumentace k zadávací dokumentaci, slepý položkový rozpočet. Podrobné informace k výběrovým/zadávacím řízením jsou uvedeny v kapitole 9 Obecných podmínek Pravidel platných pro dané kolo.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8979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 v případě, že budou objemné</a:t>
            </a:r>
            <a:r>
              <a:rPr lang="cs-CZ" baseline="0" dirty="0" smtClean="0"/>
              <a:t> přílohy doručeny v listinné podobě je nezbytné z PF provést </a:t>
            </a:r>
            <a:r>
              <a:rPr lang="cs-CZ" baseline="0" dirty="0" err="1" smtClean="0"/>
              <a:t>upload</a:t>
            </a:r>
            <a:r>
              <a:rPr lang="cs-CZ" baseline="0" dirty="0" smtClean="0"/>
              <a:t>, i pouze s informací, jaké přílohy budou na RO SZIF v listinné podobě doručeny. To znamená, vždy provést </a:t>
            </a:r>
            <a:r>
              <a:rPr lang="cs-CZ" baseline="0" dirty="0" err="1" smtClean="0"/>
              <a:t>upload</a:t>
            </a:r>
            <a:r>
              <a:rPr lang="cs-CZ" baseline="0" dirty="0" smtClean="0"/>
              <a:t> z PF.</a:t>
            </a:r>
            <a:r>
              <a:rPr lang="cs-CZ" dirty="0" smtClean="0"/>
              <a:t> </a:t>
            </a:r>
          </a:p>
          <a:p>
            <a:r>
              <a:rPr lang="cs-CZ" dirty="0" smtClean="0"/>
              <a:t>Seznam dokumentace k výběrovému/zadávacímu řízení je k dispozici na internetových stránkách </a:t>
            </a:r>
            <a:r>
              <a:rPr lang="cs-CZ" dirty="0" smtClean="0">
                <a:hlinkClick r:id="rId3"/>
              </a:rPr>
              <a:t>www.eagri.cz/prv</a:t>
            </a:r>
            <a:r>
              <a:rPr lang="cs-CZ" dirty="0" smtClean="0"/>
              <a:t> a </a:t>
            </a:r>
            <a:r>
              <a:rPr lang="cs-CZ" dirty="0" smtClean="0">
                <a:hlinkClick r:id="rId4"/>
              </a:rPr>
              <a:t>www.szif.cz</a:t>
            </a:r>
            <a:r>
              <a:rPr lang="cs-CZ" dirty="0" smtClean="0"/>
              <a:t>).</a:t>
            </a:r>
          </a:p>
          <a:p>
            <a:r>
              <a:rPr lang="cs-CZ" dirty="0" smtClean="0"/>
              <a:t>V listinné podobě lze předložit: nabídky uchazečů, projektová/technická dokumentace k zadávací dokumentaci, slepý položkový rozpočet. Podrobné informace k výběrovým/zadávacím řízením jsou uvedeny v kapitole 9 Obecných podmínek Pravidel platných pro dané kolo.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395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 v případě, že budou objemné</a:t>
            </a:r>
            <a:r>
              <a:rPr lang="cs-CZ" baseline="0" dirty="0" smtClean="0"/>
              <a:t> přílohy doručeny v listinné podobě je nezbytné z PF provést </a:t>
            </a:r>
            <a:r>
              <a:rPr lang="cs-CZ" baseline="0" dirty="0" err="1" smtClean="0"/>
              <a:t>upload</a:t>
            </a:r>
            <a:r>
              <a:rPr lang="cs-CZ" baseline="0" dirty="0" smtClean="0"/>
              <a:t>, i pouze s informací, jaké přílohy budou na RO SZIF v listinné podobě doručeny. To znamená, vždy provést </a:t>
            </a:r>
            <a:r>
              <a:rPr lang="cs-CZ" baseline="0" dirty="0" err="1" smtClean="0"/>
              <a:t>upload</a:t>
            </a:r>
            <a:r>
              <a:rPr lang="cs-CZ" baseline="0" dirty="0" smtClean="0"/>
              <a:t> z PF.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5864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 v případě, že budou objemné</a:t>
            </a:r>
            <a:r>
              <a:rPr lang="cs-CZ" baseline="0" dirty="0" smtClean="0"/>
              <a:t> přílohy doručeny v listinné podobě je nezbytné z PF provést </a:t>
            </a:r>
            <a:r>
              <a:rPr lang="cs-CZ" baseline="0" dirty="0" err="1" smtClean="0"/>
              <a:t>upload</a:t>
            </a:r>
            <a:r>
              <a:rPr lang="cs-CZ" baseline="0" dirty="0" smtClean="0"/>
              <a:t>, i pouze s informací, jaké přílohy budou na RO SZIF v listinné podobě doručeny. To znamená, vždy provést </a:t>
            </a:r>
            <a:r>
              <a:rPr lang="cs-CZ" baseline="0" dirty="0" err="1" smtClean="0"/>
              <a:t>upload</a:t>
            </a:r>
            <a:r>
              <a:rPr lang="cs-CZ" baseline="0" dirty="0" smtClean="0"/>
              <a:t> z PF.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3166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Nutné</a:t>
            </a:r>
            <a:r>
              <a:rPr lang="cs-CZ" baseline="0" dirty="0" smtClean="0"/>
              <a:t> sledovat PF, případně informativní emaily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9776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7360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2467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Doporučuji kontaktovat</a:t>
            </a:r>
            <a:r>
              <a:rPr lang="cs-CZ" baseline="0" dirty="0" smtClean="0"/>
              <a:t> právníka RO SZIF – domluvit přesný termín podpisu Dohody.</a:t>
            </a:r>
          </a:p>
          <a:p>
            <a:endParaRPr lang="cs-CZ" baseline="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Registr smluv – povinnost do 30 dnů od podpisu zveřejnit v registru smluv (datum účinnosti). Zajišťuje SZIF.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  <a:p>
            <a:r>
              <a:rPr lang="cs-CZ" baseline="0" dirty="0" smtClean="0"/>
              <a:t>V případě, že nebude smlouva zveřejněna do 3 měsíců od podpisu je smlouva neplatná. </a:t>
            </a:r>
            <a:r>
              <a:rPr lang="pt-BR" sz="1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Zákon o registru smluv - č. 340/2015 Sb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25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rámci 7.</a:t>
            </a:r>
            <a:r>
              <a:rPr lang="cs-CZ" baseline="0" dirty="0" smtClean="0"/>
              <a:t> kola příjmu budou přijímány následující operace. Jedná se o 10</a:t>
            </a:r>
            <a:r>
              <a:rPr lang="cs-CZ" dirty="0" smtClean="0"/>
              <a:t> operací (celková</a:t>
            </a:r>
            <a:r>
              <a:rPr lang="cs-CZ" baseline="0" dirty="0" smtClean="0"/>
              <a:t> alokace 2,992 mld. Kč)</a:t>
            </a:r>
            <a:r>
              <a:rPr lang="cs-CZ" dirty="0" smtClean="0"/>
              <a:t>, přičemž největší zájem lze předpokládat</a:t>
            </a:r>
            <a:r>
              <a:rPr lang="cs-CZ" baseline="0" dirty="0" smtClean="0"/>
              <a:t> u operací:</a:t>
            </a:r>
          </a:p>
          <a:p>
            <a:pPr marL="720725" indent="-720725" algn="just">
              <a:lnSpc>
                <a:spcPts val="1800"/>
              </a:lnSpc>
            </a:pPr>
            <a:r>
              <a:rPr lang="cs-CZ" sz="1200" u="sng" dirty="0" smtClean="0">
                <a:solidFill>
                  <a:srgbClr val="FF0000"/>
                </a:solidFill>
              </a:rPr>
              <a:t>4.1.1 Investice do zemědělských podniků </a:t>
            </a:r>
          </a:p>
          <a:p>
            <a:pPr marL="720725" indent="-720725" algn="just">
              <a:lnSpc>
                <a:spcPts val="1800"/>
              </a:lnSpc>
            </a:pPr>
            <a:r>
              <a:rPr lang="cs-CZ" sz="1200" u="sng" dirty="0" smtClean="0">
                <a:solidFill>
                  <a:srgbClr val="FF0000"/>
                </a:solidFill>
              </a:rPr>
              <a:t>4.2.1 Zpracování a uvádění na trh zemědělských produktů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0063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Strana</a:t>
            </a:r>
            <a:r>
              <a:rPr lang="cs-CZ" baseline="0" dirty="0" smtClean="0"/>
              <a:t> A – některé informace přebírány ze základních registrů. Oprava těchto údajů, pouze u správce registru.</a:t>
            </a:r>
          </a:p>
          <a:p>
            <a:endParaRPr lang="cs-CZ" baseline="0" dirty="0" smtClean="0"/>
          </a:p>
          <a:p>
            <a:r>
              <a:rPr lang="cs-CZ" baseline="0" dirty="0" smtClean="0"/>
              <a:t>Strana E – automatické bodování některých bodovacích kritérií. Kritéria, která jsou navázána na informace uvedené v žádosti.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6541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9620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5623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1284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3170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49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Možnost</a:t>
            </a:r>
            <a:r>
              <a:rPr lang="cs-CZ" baseline="0" dirty="0" smtClean="0"/>
              <a:t> podat více žádostí je upravena ve Specifické části Pravidel - </a:t>
            </a:r>
            <a:r>
              <a:rPr lang="cs-CZ" dirty="0" smtClean="0"/>
              <a:t>Žadatel může podat v rámci operace více Žádostí o dotaci. Pokud žadatel v rámci daného kola příjmu odešle přes Portál farmáře více Žádostí o dotaci na stejný předmět podpory (tj. výdaje, ze kterých je stanovena dotace), je povinen do 7 kalendářních dnů od ukončení kola příjmu doručit na příslušný RO SZIF Oznámení o stažení žádosti ze strany žadatele (dokument je dostupný na www.szif.cz) a ukončit projekt/projekty tak, aby v daném kole neměl v administraci současně více Žádostí o dotaci na jeden stejný předmět podpory.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320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561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Oproti</a:t>
            </a:r>
            <a:r>
              <a:rPr lang="cs-CZ" b="1" baseline="0" dirty="0" smtClean="0">
                <a:solidFill>
                  <a:srgbClr val="FF0000"/>
                </a:solidFill>
              </a:rPr>
              <a:t> minulým kolům příjem prodloužen o jeden den + oproti 13 hodině končí v 7.kole v 18 hodin.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r>
              <a:rPr lang="cs-CZ" dirty="0" smtClean="0"/>
              <a:t>Podání = Odeslání žádosti</a:t>
            </a:r>
            <a:r>
              <a:rPr lang="cs-CZ" baseline="0" dirty="0" smtClean="0"/>
              <a:t> na RO SZIF z prostředí Portálu farmáře. Odeslání na příslušný RO SZIF, dle vyplněných údajů v žádosti (místo podání na straně A1).</a:t>
            </a:r>
          </a:p>
          <a:p>
            <a:endParaRPr lang="cs-CZ" baseline="0" dirty="0" smtClean="0"/>
          </a:p>
          <a:p>
            <a:r>
              <a:rPr lang="cs-CZ" b="1" baseline="0" dirty="0" smtClean="0">
                <a:solidFill>
                  <a:srgbClr val="FF0000"/>
                </a:solidFill>
              </a:rPr>
              <a:t>Možnost generování Žádosti o dotaci na Portálu farmáře cca 1. týden před zahájením příjmu.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745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/>
              <a:t>Doporučený prohlížeč – Internet Explorer 9.0 a vyšší</a:t>
            </a:r>
          </a:p>
          <a:p>
            <a:pPr marL="171450" indent="-171450">
              <a:buFontTx/>
              <a:buChar char="-"/>
            </a:pPr>
            <a:endParaRPr lang="cs-CZ" dirty="0" smtClean="0"/>
          </a:p>
          <a:p>
            <a:pPr marL="171450" indent="-171450">
              <a:buFontTx/>
              <a:buChar char="-"/>
            </a:pPr>
            <a:r>
              <a:rPr lang="cs-CZ" dirty="0" smtClean="0"/>
              <a:t>Pro práci s interaktivními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pdf</a:t>
            </a:r>
            <a:r>
              <a:rPr lang="cs-CZ" baseline="0" dirty="0" smtClean="0"/>
              <a:t> formuláři je potřeba využít prohlížeč Adobe </a:t>
            </a:r>
            <a:r>
              <a:rPr lang="cs-CZ" baseline="0" dirty="0" err="1" smtClean="0"/>
              <a:t>Reader</a:t>
            </a:r>
            <a:r>
              <a:rPr lang="cs-CZ" baseline="0" dirty="0" smtClean="0"/>
              <a:t> XI</a:t>
            </a:r>
          </a:p>
          <a:p>
            <a:pPr marL="171450" indent="-171450">
              <a:buFontTx/>
              <a:buChar char="-"/>
            </a:pPr>
            <a:endParaRPr lang="cs-CZ" baseline="0" dirty="0" smtClean="0"/>
          </a:p>
          <a:p>
            <a:pPr marL="171450" indent="-171450">
              <a:buFontTx/>
              <a:buChar char="-"/>
            </a:pPr>
            <a:r>
              <a:rPr lang="cs-CZ" baseline="0" dirty="0" smtClean="0"/>
              <a:t>Časová náročnost jednotlivých </a:t>
            </a:r>
            <a:r>
              <a:rPr lang="cs-CZ" baseline="0" dirty="0" err="1" smtClean="0"/>
              <a:t>uploadů</a:t>
            </a:r>
            <a:r>
              <a:rPr lang="cs-CZ" baseline="0" dirty="0" smtClean="0"/>
              <a:t>, je vždy bezpodmínečně nutné provést v daném termínu. Při </a:t>
            </a:r>
            <a:r>
              <a:rPr lang="cs-CZ" baseline="0" dirty="0" err="1" smtClean="0"/>
              <a:t>uploadování</a:t>
            </a:r>
            <a:r>
              <a:rPr lang="cs-CZ" baseline="0" dirty="0" smtClean="0"/>
              <a:t> formuláře, může odeslání trvat řádově i několik minut (v závislosti na připojení a velikosti odesílaného souboru (případně žádosti) – </a:t>
            </a:r>
            <a:r>
              <a:rPr lang="cs-CZ" b="1" u="sng" baseline="0" dirty="0" smtClean="0"/>
              <a:t>doporučení pro žadatele – generovat a odesílat </a:t>
            </a:r>
            <a:r>
              <a:rPr lang="cs-CZ" b="1" u="sng" baseline="0" dirty="0" err="1" smtClean="0"/>
              <a:t>ŽoD</a:t>
            </a:r>
            <a:r>
              <a:rPr lang="cs-CZ" b="1" u="sng" baseline="0" dirty="0" smtClean="0"/>
              <a:t> s dostatečným časovým předstihem.</a:t>
            </a:r>
            <a:endParaRPr lang="cs-CZ" b="1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451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389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6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pt_hlavni stran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2132856"/>
            <a:ext cx="6002829" cy="444216"/>
          </a:xfr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088000"/>
            <a:ext cx="7920000" cy="3960440"/>
          </a:xfrm>
        </p:spPr>
        <p:txBody>
          <a:bodyPr/>
          <a:lstStyle>
            <a:lvl1pPr algn="l">
              <a:defRPr sz="1600">
                <a:latin typeface="+mj-lt"/>
              </a:defRPr>
            </a:lvl1pPr>
            <a:lvl2pPr algn="l">
              <a:defRPr sz="1400">
                <a:latin typeface="+mj-lt"/>
              </a:defRPr>
            </a:lvl2pPr>
            <a:lvl3pPr algn="l">
              <a:defRPr sz="1400">
                <a:latin typeface="+mj-lt"/>
              </a:defRPr>
            </a:lvl3pPr>
            <a:lvl4pPr algn="l">
              <a:defRPr sz="1200">
                <a:latin typeface="+mj-lt"/>
              </a:defRPr>
            </a:lvl4pPr>
            <a:lvl5pPr algn="l">
              <a:defRPr sz="1100">
                <a:latin typeface="+mj-lt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 dirty="0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2204864"/>
            <a:ext cx="3978275" cy="3816424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2000" y="2204864"/>
            <a:ext cx="3978275" cy="3816424"/>
          </a:xfrm>
        </p:spPr>
        <p:txBody>
          <a:bodyPr/>
          <a:lstStyle>
            <a:lvl1pPr>
              <a:defRPr sz="1600" b="0">
                <a:latin typeface="+mj-lt"/>
              </a:defRPr>
            </a:lvl1pPr>
            <a:lvl2pPr>
              <a:defRPr lang="cs-CZ" sz="1400" dirty="0" smtClean="0">
                <a:solidFill>
                  <a:srgbClr val="215112"/>
                </a:solidFill>
                <a:latin typeface="+mj-lt"/>
              </a:defRPr>
            </a:lvl2pPr>
            <a:lvl3pPr>
              <a:defRPr lang="cs-CZ" sz="1200" dirty="0" smtClean="0">
                <a:solidFill>
                  <a:schemeClr val="tx1"/>
                </a:solidFill>
                <a:latin typeface="+mj-lt"/>
              </a:defRPr>
            </a:lvl3pPr>
            <a:lvl4pPr>
              <a:defRPr lang="cs-CZ" sz="1100" dirty="0" smtClean="0">
                <a:solidFill>
                  <a:schemeClr val="tx1"/>
                </a:solidFill>
                <a:latin typeface="+mj-lt"/>
              </a:defRPr>
            </a:lvl4pPr>
            <a:lvl5pPr>
              <a:defRPr lang="cs-CZ" sz="1100" dirty="0">
                <a:solidFill>
                  <a:schemeClr val="tx1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6523"/>
              </a:buClr>
              <a:buSzPct val="70000"/>
              <a:buFont typeface="Wingdings" pitchFamily="2" charset="2"/>
              <a:buChar char="n"/>
            </a:pPr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marL="2057400" lvl="4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</a:pPr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2213174"/>
            <a:ext cx="3741812" cy="639762"/>
          </a:xfr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55576" y="2852935"/>
            <a:ext cx="3741812" cy="3168353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2213174"/>
            <a:ext cx="3959423" cy="639762"/>
          </a:xfr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3959423" cy="3168353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524000"/>
            <a:ext cx="8108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931863"/>
            <a:ext cx="35115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cs-CZ" dirty="0" smtClean="0"/>
          </a:p>
        </p:txBody>
      </p:sp>
      <p:pic>
        <p:nvPicPr>
          <p:cNvPr id="14" name="Obrázek 13" descr="ppt_hlavni strana2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90000"/>
        <a:buFont typeface="Wingdings" pitchFamily="2" charset="2"/>
        <a:defRPr sz="2400">
          <a:solidFill>
            <a:srgbClr val="F3652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36523"/>
        </a:buClr>
        <a:buSzPct val="70000"/>
        <a:buFont typeface="Wingdings" pitchFamily="2" charset="2"/>
        <a:buChar char="n"/>
        <a:defRPr sz="2000">
          <a:solidFill>
            <a:srgbClr val="21511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defRPr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xpf.szif.cz/irj/portal/pf/pf-prv-info" TargetMode="External"/><Relationship Id="rId4" Type="http://schemas.openxmlformats.org/officeDocument/2006/relationships/hyperlink" Target="https://xpf.szif.cz/irj/portal/pf/nova-podan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if.cz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ri.cz/pr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zif.cz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ri.cz/prv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zif.cz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ri.cz/prv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zif.cz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ri.cz/prv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zif.cz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Zuzana.Bila@szif.cz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tina.Chramostova@szif.cz" TargetMode="External"/><Relationship Id="rId5" Type="http://schemas.openxmlformats.org/officeDocument/2006/relationships/hyperlink" Target="mailto:David.Smid@szif.cz" TargetMode="External"/><Relationship Id="rId4" Type="http://schemas.openxmlformats.org/officeDocument/2006/relationships/hyperlink" Target="mailto:Aneta.Kulistakova@szif.cz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Smid@szif.cz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tina.Chramostova@szif.cz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a.Chramostova@szif.cz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Vendula.Boubalikova@szif.cz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iktor.Simon@szif.cz" TargetMode="External"/><Relationship Id="rId4" Type="http://schemas.openxmlformats.org/officeDocument/2006/relationships/hyperlink" Target="mailto:Zdenek.Kunc@szif.cz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ri.cz/pr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zif.c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ri.cz/pr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zif.cz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zif.cz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if.cz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484784"/>
            <a:ext cx="6147421" cy="444216"/>
          </a:xfrm>
        </p:spPr>
        <p:txBody>
          <a:bodyPr/>
          <a:lstStyle/>
          <a:p>
            <a:pPr marL="896938"/>
            <a:r>
              <a:rPr lang="cs-CZ" dirty="0" smtClean="0"/>
              <a:t>Program rozvoje venkova 2014 - 2020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-1608" y="2137037"/>
            <a:ext cx="9144000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6938" algn="l"/>
            <a:r>
              <a:rPr lang="cs-CZ" sz="1800" b="1" dirty="0" smtClean="0">
                <a:solidFill>
                  <a:srgbClr val="034A31"/>
                </a:solidFill>
              </a:rPr>
              <a:t>Postup administrace Žádosti o dotaci</a:t>
            </a:r>
          </a:p>
          <a:p>
            <a:pPr algn="l"/>
            <a:endParaRPr lang="cs-CZ" sz="1000" b="1" dirty="0" smtClean="0">
              <a:solidFill>
                <a:srgbClr val="034A31"/>
              </a:solidFill>
            </a:endParaRPr>
          </a:p>
          <a:p>
            <a:pPr marL="896938" algn="l"/>
            <a:r>
              <a:rPr lang="cs-CZ" sz="1800" b="1" dirty="0">
                <a:solidFill>
                  <a:srgbClr val="034A31"/>
                </a:solidFill>
              </a:rPr>
              <a:t>7</a:t>
            </a:r>
            <a:r>
              <a:rPr lang="cs-CZ" sz="1800" b="1" dirty="0" smtClean="0">
                <a:solidFill>
                  <a:srgbClr val="034A31"/>
                </a:solidFill>
              </a:rPr>
              <a:t>. kolo příjmu žádostí</a:t>
            </a:r>
          </a:p>
          <a:p>
            <a:pPr marL="896938" algn="l"/>
            <a:endParaRPr lang="cs-CZ" sz="1000" b="1" dirty="0">
              <a:solidFill>
                <a:srgbClr val="034A31"/>
              </a:solidFill>
            </a:endParaRPr>
          </a:p>
          <a:p>
            <a:pPr marL="896938" algn="l"/>
            <a:r>
              <a:rPr lang="cs-CZ" sz="1400" b="1" dirty="0" smtClean="0">
                <a:solidFill>
                  <a:srgbClr val="034A31"/>
                </a:solidFill>
              </a:rPr>
              <a:t> </a:t>
            </a:r>
            <a:endParaRPr lang="cs-CZ" sz="1400" b="1" dirty="0">
              <a:solidFill>
                <a:srgbClr val="034A3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092280" y="6165304"/>
            <a:ext cx="2499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 smtClean="0"/>
              <a:t>24</a:t>
            </a:r>
            <a:r>
              <a:rPr lang="cs-CZ" sz="1100" b="1" dirty="0" smtClean="0"/>
              <a:t>.8.2018</a:t>
            </a:r>
            <a:endParaRPr lang="cs-CZ" sz="11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39138"/>
            <a:ext cx="7645908" cy="421133"/>
          </a:xfrm>
        </p:spPr>
        <p:txBody>
          <a:bodyPr/>
          <a:lstStyle/>
          <a:p>
            <a:r>
              <a:rPr lang="cs-CZ" sz="1650" dirty="0" smtClean="0"/>
              <a:t>Podrobné </a:t>
            </a:r>
            <a:r>
              <a:rPr lang="cs-CZ" sz="1650" dirty="0"/>
              <a:t>manuály k jednotlivým podáním </a:t>
            </a:r>
            <a:r>
              <a:rPr lang="cs-CZ" sz="1650" dirty="0" smtClean="0"/>
              <a:t>a instruktážní </a:t>
            </a:r>
            <a:r>
              <a:rPr lang="cs-CZ" sz="1650" dirty="0"/>
              <a:t>listy 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1187624" y="1881199"/>
            <a:ext cx="6378531" cy="4793641"/>
            <a:chOff x="1331640" y="1860271"/>
            <a:chExt cx="6378531" cy="4793641"/>
          </a:xfrm>
        </p:grpSpPr>
        <p:grpSp>
          <p:nvGrpSpPr>
            <p:cNvPr id="8" name="Skupina 7"/>
            <p:cNvGrpSpPr/>
            <p:nvPr/>
          </p:nvGrpSpPr>
          <p:grpSpPr>
            <a:xfrm>
              <a:off x="1331640" y="1860271"/>
              <a:ext cx="6378531" cy="4793641"/>
              <a:chOff x="1331640" y="1860271"/>
              <a:chExt cx="6378531" cy="4793641"/>
            </a:xfrm>
          </p:grpSpPr>
          <p:grpSp>
            <p:nvGrpSpPr>
              <p:cNvPr id="6" name="Skupina 5"/>
              <p:cNvGrpSpPr/>
              <p:nvPr/>
            </p:nvGrpSpPr>
            <p:grpSpPr>
              <a:xfrm>
                <a:off x="1331640" y="1860271"/>
                <a:ext cx="6378531" cy="4793641"/>
                <a:chOff x="1331640" y="1860271"/>
                <a:chExt cx="6378531" cy="4793641"/>
              </a:xfrm>
            </p:grpSpPr>
            <p:pic>
              <p:nvPicPr>
                <p:cNvPr id="4" name="Obrázek 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1640" y="1860271"/>
                  <a:ext cx="6378531" cy="4793641"/>
                </a:xfrm>
                <a:prstGeom prst="rect">
                  <a:avLst/>
                </a:prstGeom>
              </p:spPr>
            </p:pic>
            <p:sp>
              <p:nvSpPr>
                <p:cNvPr id="3" name="Obdélník 2"/>
                <p:cNvSpPr/>
                <p:nvPr/>
              </p:nvSpPr>
              <p:spPr bwMode="auto">
                <a:xfrm>
                  <a:off x="2915816" y="3501008"/>
                  <a:ext cx="504056" cy="216024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457200" marR="0" indent="-45720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7" name="Obdélník 6"/>
              <p:cNvSpPr/>
              <p:nvPr/>
            </p:nvSpPr>
            <p:spPr bwMode="auto">
              <a:xfrm>
                <a:off x="1331640" y="4221089"/>
                <a:ext cx="1440160" cy="216024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457200" marR="0" indent="-45720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9" name="Obdélník 8"/>
            <p:cNvSpPr/>
            <p:nvPr/>
          </p:nvSpPr>
          <p:spPr bwMode="auto">
            <a:xfrm>
              <a:off x="1331640" y="5949280"/>
              <a:ext cx="1440160" cy="21602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5" name="Zaoblený obdélník 4"/>
          <p:cNvSpPr/>
          <p:nvPr/>
        </p:nvSpPr>
        <p:spPr bwMode="auto">
          <a:xfrm>
            <a:off x="2747776" y="5758768"/>
            <a:ext cx="6308920" cy="838584"/>
          </a:xfrm>
          <a:prstGeom prst="roundRect">
            <a:avLst/>
          </a:prstGeom>
          <a:solidFill>
            <a:srgbClr val="EEF6EB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cs-CZ" sz="1400" dirty="0"/>
              <a:t>Veškeré informace jsou uvedeny v jednotlivých manuálech.</a:t>
            </a:r>
          </a:p>
          <a:p>
            <a:pPr algn="just"/>
            <a:endParaRPr lang="cs-CZ" sz="1400" dirty="0"/>
          </a:p>
          <a:p>
            <a:pPr algn="just"/>
            <a:r>
              <a:rPr lang="cs-CZ" sz="1400" dirty="0"/>
              <a:t>Odkaz: &gt; </a:t>
            </a:r>
            <a:r>
              <a:rPr lang="cs-CZ" sz="1400" dirty="0">
                <a:hlinkClick r:id="rId4" action="ppaction://hlinkfile"/>
              </a:rPr>
              <a:t>Nová podání</a:t>
            </a:r>
            <a:r>
              <a:rPr lang="cs-CZ" sz="1400" dirty="0"/>
              <a:t> &gt; </a:t>
            </a:r>
            <a:r>
              <a:rPr lang="cs-CZ" sz="1400" dirty="0">
                <a:hlinkClick r:id="rId5" action="ppaction://hlinkfile"/>
              </a:rPr>
              <a:t>Žádosti PRV - projektová opatření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227979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8089939" cy="444216"/>
          </a:xfrm>
        </p:spPr>
        <p:txBody>
          <a:bodyPr/>
          <a:lstStyle/>
          <a:p>
            <a:r>
              <a:rPr lang="cs-CZ" dirty="0" smtClean="0"/>
              <a:t>Registrace </a:t>
            </a:r>
            <a:r>
              <a:rPr lang="cs-CZ" dirty="0"/>
              <a:t>Žádosti </a:t>
            </a:r>
            <a:r>
              <a:rPr lang="cs-CZ" dirty="0" smtClean="0"/>
              <a:t>o </a:t>
            </a:r>
            <a:r>
              <a:rPr lang="cs-CZ" dirty="0"/>
              <a:t>dotaci </a:t>
            </a:r>
            <a:r>
              <a:rPr lang="cs-CZ" sz="1200" dirty="0"/>
              <a:t>(kapitola </a:t>
            </a:r>
            <a:r>
              <a:rPr lang="cs-CZ" sz="1200" dirty="0" smtClean="0"/>
              <a:t>5.3 </a:t>
            </a:r>
            <a:r>
              <a:rPr lang="cs-CZ" sz="1200" dirty="0"/>
              <a:t>Obecné části Pravidel pro žadatele)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088000"/>
            <a:ext cx="8136904" cy="3069192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pPr marL="0" indent="0" algn="just">
              <a:buClr>
                <a:srgbClr val="F36523"/>
              </a:buClr>
            </a:pPr>
            <a:r>
              <a:rPr lang="cs-CZ" dirty="0"/>
              <a:t>R</a:t>
            </a:r>
            <a:r>
              <a:rPr lang="cs-CZ" dirty="0" smtClean="0"/>
              <a:t>egistrace Žádosti o dotaci na příslušném RO SZIF.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pPr marL="0" indent="0" algn="just">
              <a:buClr>
                <a:srgbClr val="F36523"/>
              </a:buClr>
            </a:pPr>
            <a:r>
              <a:rPr lang="cs-CZ" dirty="0"/>
              <a:t>O</a:t>
            </a:r>
            <a:r>
              <a:rPr lang="cs-CZ" dirty="0" smtClean="0"/>
              <a:t> </a:t>
            </a:r>
            <a:r>
              <a:rPr lang="cs-CZ" dirty="0"/>
              <a:t>zaregistrování Žádosti o dotaci </a:t>
            </a:r>
            <a:r>
              <a:rPr lang="cs-CZ" dirty="0" smtClean="0"/>
              <a:t>bude žadatel </a:t>
            </a:r>
            <a:r>
              <a:rPr lang="cs-CZ" dirty="0"/>
              <a:t>informován </a:t>
            </a:r>
            <a:r>
              <a:rPr lang="cs-CZ" dirty="0" smtClean="0"/>
              <a:t>pouze na Portálu </a:t>
            </a:r>
            <a:r>
              <a:rPr lang="cs-CZ" dirty="0"/>
              <a:t>f</a:t>
            </a:r>
            <a:r>
              <a:rPr lang="cs-CZ" dirty="0" smtClean="0"/>
              <a:t>armáře </a:t>
            </a:r>
            <a:r>
              <a:rPr lang="cs-CZ" dirty="0"/>
              <a:t>SZIF nejpozději do </a:t>
            </a:r>
            <a:r>
              <a:rPr lang="cs-CZ" dirty="0" smtClean="0"/>
              <a:t>14 </a:t>
            </a:r>
            <a:r>
              <a:rPr lang="cs-CZ" dirty="0"/>
              <a:t>kalendářních dnů od ukončení příjmu </a:t>
            </a:r>
            <a:r>
              <a:rPr lang="cs-CZ" dirty="0" smtClean="0"/>
              <a:t>žádostí </a:t>
            </a:r>
            <a:r>
              <a:rPr lang="cs-CZ" b="1" dirty="0" smtClean="0">
                <a:solidFill>
                  <a:srgbClr val="FF0000"/>
                </a:solidFill>
              </a:rPr>
              <a:t>(nejpozději </a:t>
            </a:r>
            <a:r>
              <a:rPr lang="cs-CZ" b="1" dirty="0">
                <a:solidFill>
                  <a:srgbClr val="FF0000"/>
                </a:solidFill>
              </a:rPr>
              <a:t>do </a:t>
            </a:r>
            <a:r>
              <a:rPr lang="cs-CZ" b="1" dirty="0" smtClean="0">
                <a:solidFill>
                  <a:srgbClr val="FF0000"/>
                </a:solidFill>
              </a:rPr>
              <a:t>13. 11. 2018).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9743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4784"/>
            <a:ext cx="6268928" cy="444216"/>
          </a:xfrm>
        </p:spPr>
        <p:txBody>
          <a:bodyPr/>
          <a:lstStyle/>
          <a:p>
            <a:r>
              <a:rPr lang="cs-CZ" dirty="0" smtClean="0"/>
              <a:t>Portál farmáře – dokumenty doručené ze SZIF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988840"/>
            <a:ext cx="6530450" cy="4824536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 bwMode="auto">
          <a:xfrm>
            <a:off x="3779912" y="5157192"/>
            <a:ext cx="5105359" cy="1152128"/>
          </a:xfrm>
          <a:prstGeom prst="roundRect">
            <a:avLst/>
          </a:prstGeom>
          <a:solidFill>
            <a:srgbClr val="EEF6EB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indent="0" algn="ctr">
              <a:buClr>
                <a:srgbClr val="F36523"/>
              </a:buClr>
            </a:pPr>
            <a:r>
              <a:rPr lang="cs-CZ" dirty="0"/>
              <a:t>Veškeré informace, </a:t>
            </a:r>
            <a:r>
              <a:rPr lang="cs-CZ" dirty="0" smtClean="0"/>
              <a:t>dokumenty SZIF k žádosti (registrační číslo) </a:t>
            </a:r>
            <a:r>
              <a:rPr lang="cs-CZ" dirty="0"/>
              <a:t>jsou dostupné ke stažení na Portálu farmáře – sekce „Nová podání“ – </a:t>
            </a:r>
            <a:r>
              <a:rPr lang="cs-CZ" dirty="0" smtClean="0"/>
              <a:t>„Odeslané dokumenty </a:t>
            </a:r>
            <a:r>
              <a:rPr lang="cs-CZ" dirty="0"/>
              <a:t>ze SZIF“ </a:t>
            </a:r>
          </a:p>
        </p:txBody>
      </p:sp>
    </p:spTree>
    <p:extLst>
      <p:ext uri="{BB962C8B-B14F-4D97-AF65-F5344CB8AC3E}">
        <p14:creationId xmlns:p14="http://schemas.microsoft.com/office/powerpoint/2010/main" val="3956518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4784"/>
            <a:ext cx="3651225" cy="444216"/>
          </a:xfrm>
        </p:spPr>
        <p:txBody>
          <a:bodyPr/>
          <a:lstStyle/>
          <a:p>
            <a:r>
              <a:rPr lang="cs-CZ" dirty="0" smtClean="0"/>
              <a:t>Změna kontaktních údajů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3960440"/>
          </a:xfrm>
        </p:spPr>
        <p:txBody>
          <a:bodyPr/>
          <a:lstStyle/>
          <a:p>
            <a:r>
              <a:rPr lang="cs-CZ" dirty="0" smtClean="0"/>
              <a:t>	</a:t>
            </a:r>
            <a:r>
              <a:rPr lang="cs-CZ" sz="1800" dirty="0" smtClean="0"/>
              <a:t>Změnu kontaktních údajů lze rozdělit na tři části:</a:t>
            </a:r>
          </a:p>
          <a:p>
            <a:pPr marL="457200" lvl="1" indent="0">
              <a:lnSpc>
                <a:spcPct val="200000"/>
              </a:lnSpc>
              <a:buClr>
                <a:srgbClr val="034A31"/>
              </a:buClr>
              <a:buNone/>
            </a:pPr>
            <a:r>
              <a:rPr lang="cs-CZ" sz="1600" dirty="0" smtClean="0"/>
              <a:t>	A. Přihlášení do Portálu farmáře (viz výše)</a:t>
            </a:r>
            <a:endParaRPr lang="cs-CZ" sz="1600" dirty="0"/>
          </a:p>
          <a:p>
            <a:pPr marL="457200" lvl="1" indent="0">
              <a:lnSpc>
                <a:spcPct val="200000"/>
              </a:lnSpc>
              <a:buClr>
                <a:srgbClr val="034A31"/>
              </a:buClr>
              <a:buNone/>
            </a:pPr>
            <a:r>
              <a:rPr lang="cs-CZ" sz="1600" dirty="0" smtClean="0"/>
              <a:t>	B. Nastavení notifikačních e-mailů na Portálu farmáře</a:t>
            </a:r>
          </a:p>
          <a:p>
            <a:pPr marL="457200" lvl="1" indent="0">
              <a:lnSpc>
                <a:spcPct val="200000"/>
              </a:lnSpc>
              <a:buClr>
                <a:srgbClr val="034A31"/>
              </a:buClr>
              <a:buNone/>
            </a:pPr>
            <a:r>
              <a:rPr lang="cs-CZ" sz="1600" dirty="0" smtClean="0"/>
              <a:t>	C. Výběr a aktivace zasílání notifikací a webových novinek</a:t>
            </a:r>
          </a:p>
          <a:p>
            <a:pPr marL="457200" lvl="1" indent="0">
              <a:spcBef>
                <a:spcPts val="0"/>
              </a:spcBef>
              <a:buClr>
                <a:srgbClr val="034A31"/>
              </a:buClr>
              <a:buNone/>
            </a:pPr>
            <a:endParaRPr lang="cs-CZ" dirty="0" smtClean="0"/>
          </a:p>
          <a:p>
            <a:pPr marL="457200" lvl="1" indent="0">
              <a:spcBef>
                <a:spcPts val="0"/>
              </a:spcBef>
              <a:buClr>
                <a:srgbClr val="034A31"/>
              </a:buClr>
              <a:buNone/>
            </a:pPr>
            <a:r>
              <a:rPr lang="cs-CZ" i="1" dirty="0" smtClean="0"/>
              <a:t>Postup </a:t>
            </a:r>
            <a:r>
              <a:rPr lang="cs-CZ" i="1" dirty="0"/>
              <a:t>pro nastavení e-mailové komunikace za účelem informování </a:t>
            </a:r>
            <a:r>
              <a:rPr lang="cs-CZ" i="1" dirty="0" smtClean="0"/>
              <a:t>žadatele</a:t>
            </a:r>
            <a:r>
              <a:rPr lang="cs-CZ" dirty="0" smtClean="0"/>
              <a:t> k dispozici na:</a:t>
            </a:r>
          </a:p>
          <a:p>
            <a:pPr lvl="1">
              <a:spcBef>
                <a:spcPts val="0"/>
              </a:spcBef>
              <a:buClr>
                <a:srgbClr val="034A31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hlinkClick r:id="rId3"/>
              </a:rPr>
              <a:t>www.szif.cz</a:t>
            </a:r>
            <a:r>
              <a:rPr lang="cs-CZ" dirty="0" smtClean="0"/>
              <a:t> (SZIF POSKYTUJE </a:t>
            </a:r>
            <a:r>
              <a:rPr lang="cs-CZ" dirty="0" smtClean="0">
                <a:sym typeface="Symbol" panose="05050102010706020507" pitchFamily="18" charset="2"/>
              </a:rPr>
              <a:t> </a:t>
            </a:r>
            <a:r>
              <a:rPr lang="cs-CZ" dirty="0" smtClean="0"/>
              <a:t>Program rozvoje venkova 2014-2020 </a:t>
            </a:r>
            <a:r>
              <a:rPr lang="cs-CZ" dirty="0" smtClean="0">
                <a:sym typeface="Symbol" panose="05050102010706020507" pitchFamily="18" charset="2"/>
              </a:rPr>
              <a:t> KE STAŽENÍ  </a:t>
            </a:r>
            <a:r>
              <a:rPr lang="cs-CZ" dirty="0"/>
              <a:t>Postupy administrativních kroků Žádostí PRV - projektová opatření (společné pro všechna kola</a:t>
            </a:r>
            <a:r>
              <a:rPr lang="cs-CZ" dirty="0" smtClean="0"/>
              <a:t>).</a:t>
            </a:r>
          </a:p>
          <a:p>
            <a:pPr lvl="1">
              <a:spcBef>
                <a:spcPts val="0"/>
              </a:spcBef>
              <a:buClr>
                <a:srgbClr val="034A31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Portálu farmáře (Nová podání </a:t>
            </a:r>
            <a:r>
              <a:rPr lang="cs-CZ" dirty="0">
                <a:sym typeface="Symbol" panose="05050102010706020507" pitchFamily="18" charset="2"/>
              </a:rPr>
              <a:t> </a:t>
            </a:r>
            <a:r>
              <a:rPr lang="cs-CZ" dirty="0" smtClean="0"/>
              <a:t>Žádosti PRV-projektová opatření </a:t>
            </a:r>
            <a:r>
              <a:rPr lang="cs-CZ" dirty="0">
                <a:sym typeface="Symbol" panose="05050102010706020507" pitchFamily="18" charset="2"/>
              </a:rPr>
              <a:t> </a:t>
            </a:r>
            <a:r>
              <a:rPr lang="cs-CZ" dirty="0" smtClean="0"/>
              <a:t>Ke stažení </a:t>
            </a:r>
            <a:r>
              <a:rPr lang="cs-CZ" dirty="0">
                <a:sym typeface="Symbol" panose="05050102010706020507" pitchFamily="18" charset="2"/>
              </a:rPr>
              <a:t> </a:t>
            </a:r>
            <a:r>
              <a:rPr lang="cs-CZ" dirty="0" smtClean="0"/>
              <a:t>Dokumenty-společné pro všechna kola) </a:t>
            </a:r>
          </a:p>
          <a:p>
            <a:pPr marL="0" indent="0"/>
            <a:r>
              <a:rPr lang="cs-CZ" dirty="0" smtClean="0"/>
              <a:t>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090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4784"/>
            <a:ext cx="8341611" cy="444216"/>
          </a:xfrm>
        </p:spPr>
        <p:txBody>
          <a:bodyPr/>
          <a:lstStyle/>
          <a:p>
            <a:r>
              <a:rPr lang="cs-CZ" dirty="0" smtClean="0"/>
              <a:t>Změna kontaktních údajů – B. Nastavení notifikačních e-mailů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929000"/>
            <a:ext cx="7845325" cy="4929000"/>
          </a:xfrm>
          <a:prstGeom prst="rect">
            <a:avLst/>
          </a:prstGeom>
        </p:spPr>
      </p:pic>
      <p:sp>
        <p:nvSpPr>
          <p:cNvPr id="4" name="Zaoblený obdélník 3"/>
          <p:cNvSpPr/>
          <p:nvPr/>
        </p:nvSpPr>
        <p:spPr bwMode="auto">
          <a:xfrm>
            <a:off x="4790670" y="6006100"/>
            <a:ext cx="4353330" cy="851900"/>
          </a:xfrm>
          <a:prstGeom prst="roundRect">
            <a:avLst/>
          </a:prstGeom>
          <a:solidFill>
            <a:srgbClr val="EEF6EB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indent="0" algn="ctr">
              <a:buClr>
                <a:srgbClr val="F36523"/>
              </a:buClr>
            </a:pPr>
            <a:r>
              <a:rPr lang="cs-CZ" dirty="0" smtClean="0"/>
              <a:t>E-mailové kontakty, na které budou zasílány informační e-maily o dokumentech odeslaných ze SZIF.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041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4784"/>
            <a:ext cx="8115587" cy="444216"/>
          </a:xfrm>
        </p:spPr>
        <p:txBody>
          <a:bodyPr/>
          <a:lstStyle/>
          <a:p>
            <a:r>
              <a:rPr lang="cs-CZ" dirty="0" smtClean="0"/>
              <a:t>Změna kontaktních údajů – C. Výběr a aktivace not. </a:t>
            </a:r>
            <a:r>
              <a:rPr lang="cs-CZ" dirty="0"/>
              <a:t>e</a:t>
            </a:r>
            <a:r>
              <a:rPr lang="cs-CZ" dirty="0" smtClean="0"/>
              <a:t>-mailů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029032"/>
            <a:ext cx="8396697" cy="482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84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4784"/>
            <a:ext cx="8115587" cy="444216"/>
          </a:xfrm>
        </p:spPr>
        <p:txBody>
          <a:bodyPr/>
          <a:lstStyle/>
          <a:p>
            <a:r>
              <a:rPr lang="cs-CZ" dirty="0" smtClean="0"/>
              <a:t>Změna kontaktních údajů – C. Výběr a aktivace not. </a:t>
            </a:r>
            <a:r>
              <a:rPr lang="cs-CZ" dirty="0"/>
              <a:t>e</a:t>
            </a:r>
            <a:r>
              <a:rPr lang="cs-CZ" dirty="0" smtClean="0"/>
              <a:t>-mailů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988839"/>
            <a:ext cx="7344816" cy="488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97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4784"/>
            <a:ext cx="8115587" cy="444216"/>
          </a:xfrm>
        </p:spPr>
        <p:txBody>
          <a:bodyPr/>
          <a:lstStyle/>
          <a:p>
            <a:r>
              <a:rPr lang="cs-CZ" dirty="0" smtClean="0"/>
              <a:t>Změna kontaktních údajů – C. Výběr a aktivace not. </a:t>
            </a:r>
            <a:r>
              <a:rPr lang="cs-CZ" dirty="0"/>
              <a:t>e</a:t>
            </a:r>
            <a:r>
              <a:rPr lang="cs-CZ" dirty="0" smtClean="0"/>
              <a:t>-mailů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1929000"/>
            <a:ext cx="7848873" cy="488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98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4784"/>
            <a:ext cx="8564428" cy="444216"/>
          </a:xfrm>
        </p:spPr>
        <p:txBody>
          <a:bodyPr/>
          <a:lstStyle/>
          <a:p>
            <a:r>
              <a:rPr lang="cs-CZ" dirty="0"/>
              <a:t>Nastavení </a:t>
            </a:r>
            <a:r>
              <a:rPr lang="cs-CZ" dirty="0" smtClean="0"/>
              <a:t>informačních e-mailů - dokumenty odeslané </a:t>
            </a:r>
            <a:r>
              <a:rPr lang="cs-CZ" dirty="0"/>
              <a:t>ze SZIF.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929000"/>
            <a:ext cx="6360633" cy="4798031"/>
          </a:xfrm>
          <a:prstGeom prst="rect">
            <a:avLst/>
          </a:prstGeom>
        </p:spPr>
      </p:pic>
      <p:sp>
        <p:nvSpPr>
          <p:cNvPr id="8" name="Zaoblený obdélník 7"/>
          <p:cNvSpPr/>
          <p:nvPr/>
        </p:nvSpPr>
        <p:spPr bwMode="auto">
          <a:xfrm>
            <a:off x="2775296" y="5517232"/>
            <a:ext cx="6336704" cy="1209799"/>
          </a:xfrm>
          <a:prstGeom prst="roundRect">
            <a:avLst/>
          </a:prstGeom>
          <a:solidFill>
            <a:srgbClr val="EEF6EB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36523"/>
              </a:buClr>
            </a:pPr>
            <a:r>
              <a:rPr lang="cs-CZ" dirty="0" smtClean="0"/>
              <a:t>„Postup pro nastavení zasílání e-mailových zpráv k dokumentům odesílaným ze SZIF“ </a:t>
            </a:r>
            <a:r>
              <a:rPr lang="cs-CZ" dirty="0"/>
              <a:t>je </a:t>
            </a:r>
            <a:r>
              <a:rPr lang="cs-CZ" dirty="0" smtClean="0"/>
              <a:t>dostupný na </a:t>
            </a:r>
            <a:r>
              <a:rPr lang="cs-CZ" dirty="0"/>
              <a:t>Portálu farmáře – sekce „Nová podání“ – </a:t>
            </a:r>
            <a:r>
              <a:rPr lang="cs-CZ" dirty="0" smtClean="0"/>
              <a:t>„Žádosti PRV-projektová opatření“ – „Dokumenty – Společné pro všechna kola“.</a:t>
            </a:r>
            <a:endParaRPr lang="cs-CZ" dirty="0"/>
          </a:p>
          <a:p>
            <a:pPr marL="0" indent="0" algn="ctr">
              <a:buClr>
                <a:srgbClr val="F36523"/>
              </a:buClr>
            </a:pPr>
            <a:endParaRPr lang="cs-CZ" dirty="0" smtClean="0"/>
          </a:p>
          <a:p>
            <a:pPr marL="0" indent="0" algn="ctr">
              <a:buClr>
                <a:srgbClr val="F36523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8628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4784"/>
            <a:ext cx="8564428" cy="444216"/>
          </a:xfrm>
        </p:spPr>
        <p:txBody>
          <a:bodyPr/>
          <a:lstStyle/>
          <a:p>
            <a:r>
              <a:rPr lang="cs-CZ" dirty="0"/>
              <a:t>Nastavení </a:t>
            </a:r>
            <a:r>
              <a:rPr lang="cs-CZ" dirty="0" smtClean="0"/>
              <a:t>informačních e-mailů - dokumenty odeslané </a:t>
            </a:r>
            <a:r>
              <a:rPr lang="cs-CZ" dirty="0"/>
              <a:t>ze SZIF. 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720000" y="2088000"/>
            <a:ext cx="8100472" cy="3789272"/>
          </a:xfrm>
        </p:spPr>
        <p:txBody>
          <a:bodyPr/>
          <a:lstStyle/>
          <a:p>
            <a:pPr marL="0" indent="0" algn="just" defTabSz="892175">
              <a:lnSpc>
                <a:spcPts val="2300"/>
              </a:lnSpc>
            </a:pPr>
            <a:r>
              <a:rPr lang="cs-CZ" b="1" dirty="0" smtClean="0">
                <a:solidFill>
                  <a:srgbClr val="FF0000"/>
                </a:solidFill>
              </a:rPr>
              <a:t>Obecné části Pravidel pro žadatele (kapitola 3.):</a:t>
            </a:r>
          </a:p>
          <a:p>
            <a:pPr marL="0" indent="0" algn="just" defTabSz="892175">
              <a:lnSpc>
                <a:spcPts val="2300"/>
              </a:lnSpc>
            </a:pPr>
            <a:endParaRPr lang="cs-CZ" dirty="0" smtClean="0"/>
          </a:p>
          <a:p>
            <a:pPr marL="0" indent="0" algn="just" defTabSz="892175">
              <a:lnSpc>
                <a:spcPts val="2300"/>
              </a:lnSpc>
            </a:pPr>
            <a:r>
              <a:rPr lang="cs-CZ" dirty="0" smtClean="0"/>
              <a:t>Žadateli/příjemci </a:t>
            </a:r>
            <a:r>
              <a:rPr lang="cs-CZ" dirty="0"/>
              <a:t>dotace je na Portálu farmáře k dispozici nastavení zasílání informačních emailových zpráv na jím definovanou emailovou adresu o zveřejněných odeslaných dokumentech ze SZIF k administraci konkrétní žádosti, které jsou na Portál farmáře zasílány. </a:t>
            </a:r>
            <a:r>
              <a:rPr lang="cs-CZ" u="sng" dirty="0"/>
              <a:t>V případě nenastavení této možnosti zasílání informačních emailů </a:t>
            </a:r>
            <a:r>
              <a:rPr lang="cs-CZ" u="sng" dirty="0" smtClean="0"/>
              <a:t>žadatelem/příjemcem </a:t>
            </a:r>
            <a:r>
              <a:rPr lang="cs-CZ" u="sng" dirty="0"/>
              <a:t>dotace a i v případě, že žadateli/příjemci dotace informační email nebude doručen, nebude na toto brán zřetel v případném odvolacím resp. přezkumném řízení po ukončení administrace žádosti z důvodu zmeškání lhůt</a:t>
            </a:r>
            <a:r>
              <a:rPr lang="cs-CZ" dirty="0"/>
              <a:t>. 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548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2583625" cy="444216"/>
          </a:xfrm>
        </p:spPr>
        <p:txBody>
          <a:bodyPr/>
          <a:lstStyle/>
          <a:p>
            <a:r>
              <a:rPr lang="cs-CZ" dirty="0" smtClean="0"/>
              <a:t>Obsah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3960440"/>
          </a:xfrm>
        </p:spPr>
        <p:txBody>
          <a:bodyPr/>
          <a:lstStyle/>
          <a:p>
            <a:r>
              <a:rPr lang="cs-CZ" dirty="0" smtClean="0"/>
              <a:t>	Administrace Žádosti o dotaci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Přijímaná </a:t>
            </a:r>
            <a:r>
              <a:rPr lang="cs-CZ" dirty="0"/>
              <a:t>opatření/operace </a:t>
            </a:r>
            <a:r>
              <a:rPr lang="cs-CZ" dirty="0" smtClean="0"/>
              <a:t>7. </a:t>
            </a:r>
            <a:r>
              <a:rPr lang="cs-CZ" dirty="0"/>
              <a:t>kola příjmu žádostí PRV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Základní </a:t>
            </a:r>
            <a:r>
              <a:rPr lang="cs-CZ" dirty="0"/>
              <a:t>podmínky Žádosti o </a:t>
            </a:r>
            <a:r>
              <a:rPr lang="cs-CZ" dirty="0" smtClean="0"/>
              <a:t>dotaci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/>
              <a:t>Podání </a:t>
            </a:r>
            <a:r>
              <a:rPr lang="cs-CZ" dirty="0" smtClean="0"/>
              <a:t>Žádosti </a:t>
            </a:r>
            <a:r>
              <a:rPr lang="cs-CZ" dirty="0"/>
              <a:t>o </a:t>
            </a:r>
            <a:r>
              <a:rPr lang="cs-CZ" dirty="0" smtClean="0"/>
              <a:t>dotaci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Portál farmáře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/>
              <a:t>Registrace </a:t>
            </a:r>
            <a:r>
              <a:rPr lang="cs-CZ" dirty="0" smtClean="0"/>
              <a:t>Žádosti </a:t>
            </a:r>
            <a:r>
              <a:rPr lang="cs-CZ" dirty="0"/>
              <a:t>o </a:t>
            </a:r>
            <a:r>
              <a:rPr lang="cs-CZ" dirty="0" smtClean="0"/>
              <a:t>dotaci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/>
              <a:t>Doporučení </a:t>
            </a:r>
            <a:r>
              <a:rPr lang="cs-CZ" dirty="0" smtClean="0"/>
              <a:t>Žádostí </a:t>
            </a:r>
            <a:r>
              <a:rPr lang="cs-CZ" dirty="0"/>
              <a:t>o </a:t>
            </a:r>
            <a:r>
              <a:rPr lang="cs-CZ" dirty="0" smtClean="0"/>
              <a:t>dotaci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/>
              <a:t>Doložení příloh k Žádosti o </a:t>
            </a:r>
            <a:r>
              <a:rPr lang="cs-CZ" dirty="0" smtClean="0"/>
              <a:t>dotaci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/>
              <a:t>Administrativní kontrola Žádosti o </a:t>
            </a:r>
            <a:r>
              <a:rPr lang="cs-CZ" dirty="0" smtClean="0"/>
              <a:t>dotaci, kontrola </a:t>
            </a:r>
            <a:r>
              <a:rPr lang="cs-CZ" dirty="0"/>
              <a:t>přijatelnosti a hodnocení </a:t>
            </a:r>
            <a:r>
              <a:rPr lang="cs-CZ" dirty="0" smtClean="0"/>
              <a:t>projektů a kontrola úplnosti dokumentace k výběrovému/zadávacímu řízení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Schválení Žádostí o dotaci</a:t>
            </a:r>
          </a:p>
          <a:p>
            <a:pPr marL="0" indent="0"/>
            <a:r>
              <a:rPr lang="cs-CZ" dirty="0" smtClean="0"/>
              <a:t>     Dohoda o poskytnutí dotace v rámci PRV</a:t>
            </a:r>
          </a:p>
          <a:p>
            <a:pPr marL="361950" indent="0"/>
            <a:r>
              <a:rPr lang="cs-CZ" dirty="0" smtClean="0"/>
              <a:t>Struktura Žádosti o dotaci PRV</a:t>
            </a:r>
          </a:p>
          <a:p>
            <a:pPr marL="361950" indent="0"/>
            <a:r>
              <a:rPr lang="cs-CZ" dirty="0"/>
              <a:t>Garanti SZIF</a:t>
            </a:r>
          </a:p>
        </p:txBody>
      </p:sp>
    </p:spTree>
    <p:extLst>
      <p:ext uri="{BB962C8B-B14F-4D97-AF65-F5344CB8AC3E}">
        <p14:creationId xmlns:p14="http://schemas.microsoft.com/office/powerpoint/2010/main" val="123296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4784"/>
            <a:ext cx="8564428" cy="444216"/>
          </a:xfrm>
        </p:spPr>
        <p:txBody>
          <a:bodyPr/>
          <a:lstStyle/>
          <a:p>
            <a:r>
              <a:rPr lang="cs-CZ" dirty="0"/>
              <a:t>Nastavení </a:t>
            </a:r>
            <a:r>
              <a:rPr lang="cs-CZ" dirty="0" smtClean="0"/>
              <a:t>informačních e-mailů - dokumenty odeslané </a:t>
            </a:r>
            <a:r>
              <a:rPr lang="cs-CZ" dirty="0"/>
              <a:t>ze SZIF. 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67544" y="2088000"/>
            <a:ext cx="8172456" cy="3960440"/>
          </a:xfrm>
        </p:spPr>
        <p:txBody>
          <a:bodyPr/>
          <a:lstStyle/>
          <a:p>
            <a:pPr marL="57150" indent="0" algn="just"/>
            <a:endParaRPr lang="cs-CZ" b="1" u="sng" dirty="0" smtClean="0">
              <a:solidFill>
                <a:srgbClr val="034A31"/>
              </a:solidFill>
            </a:endParaRPr>
          </a:p>
          <a:p>
            <a:pPr marL="57150" indent="0" algn="just"/>
            <a:r>
              <a:rPr lang="cs-CZ" b="1" u="sng" dirty="0" smtClean="0">
                <a:solidFill>
                  <a:srgbClr val="034A31"/>
                </a:solidFill>
              </a:rPr>
              <a:t>Nad rámec výše uvedeného postupu nastavení zasílání e-mailových notifikací:</a:t>
            </a:r>
          </a:p>
          <a:p>
            <a:pPr marL="57150" indent="0"/>
            <a:endParaRPr lang="cs-CZ" sz="2000" dirty="0" smtClean="0"/>
          </a:p>
          <a:p>
            <a:pPr marL="57150" indent="0" algn="just">
              <a:lnSpc>
                <a:spcPct val="150000"/>
              </a:lnSpc>
            </a:pPr>
            <a:r>
              <a:rPr lang="cs-CZ" b="1" dirty="0" smtClean="0"/>
              <a:t>Od 7. kola PRV bude při podání Žádosti o dotaci vyžadováno </a:t>
            </a:r>
            <a:r>
              <a:rPr lang="cs-CZ" b="1" u="sng" dirty="0" smtClean="0"/>
              <a:t>vyplnění </a:t>
            </a:r>
            <a:r>
              <a:rPr lang="cs-CZ" b="1" u="sng" dirty="0"/>
              <a:t>e-mailové </a:t>
            </a:r>
            <a:r>
              <a:rPr lang="cs-CZ" b="1" u="sng" dirty="0" smtClean="0"/>
              <a:t>adresy hlavní </a:t>
            </a:r>
            <a:r>
              <a:rPr lang="cs-CZ" b="1" u="sng" dirty="0"/>
              <a:t>kontaktní </a:t>
            </a:r>
            <a:r>
              <a:rPr lang="cs-CZ" b="1" u="sng" dirty="0" smtClean="0"/>
              <a:t>osoby </a:t>
            </a:r>
            <a:r>
              <a:rPr lang="cs-CZ" b="1" u="sng" dirty="0"/>
              <a:t>pro poskytování </a:t>
            </a:r>
            <a:r>
              <a:rPr lang="cs-CZ" b="1" u="sng" dirty="0" smtClean="0"/>
              <a:t>informací</a:t>
            </a:r>
            <a:r>
              <a:rPr lang="cs-CZ" b="1" dirty="0" smtClean="0"/>
              <a:t>, která bude automaticky nastavena pro zasílání e-mailových notifikací k dokumentům odeslaným ze SZIF – v případě, </a:t>
            </a:r>
            <a:r>
              <a:rPr lang="cs-CZ" b="1" dirty="0"/>
              <a:t>že kontaktní e-mailové </a:t>
            </a:r>
            <a:r>
              <a:rPr lang="cs-CZ" b="1" dirty="0" smtClean="0"/>
              <a:t>adresa nebude v Žádosti o dotaci vyplněna, nepůjde Žádost prostřednictvím Portálu farmáře podat.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00452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8198943" cy="444216"/>
          </a:xfrm>
        </p:spPr>
        <p:txBody>
          <a:bodyPr/>
          <a:lstStyle/>
          <a:p>
            <a:r>
              <a:rPr lang="cs-CZ" dirty="0" smtClean="0"/>
              <a:t>Doporučení Žádostí o </a:t>
            </a:r>
            <a:r>
              <a:rPr lang="cs-CZ" dirty="0"/>
              <a:t>dotaci </a:t>
            </a:r>
            <a:r>
              <a:rPr lang="cs-CZ" sz="1200" dirty="0"/>
              <a:t>(kapitola </a:t>
            </a:r>
            <a:r>
              <a:rPr lang="cs-CZ" sz="1200" dirty="0" smtClean="0"/>
              <a:t>5.4 </a:t>
            </a:r>
            <a:r>
              <a:rPr lang="cs-CZ" sz="1200" dirty="0"/>
              <a:t>Obecné části Pravidel pro žadatele)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088000"/>
            <a:ext cx="7884424" cy="3960440"/>
          </a:xfrm>
        </p:spPr>
        <p:txBody>
          <a:bodyPr/>
          <a:lstStyle/>
          <a:p>
            <a:pPr marL="0" indent="0" algn="just">
              <a:buClr>
                <a:srgbClr val="F36523"/>
              </a:buClr>
            </a:pPr>
            <a:r>
              <a:rPr lang="cs-CZ" dirty="0" smtClean="0"/>
              <a:t>Zaregistrované Žádosti </a:t>
            </a:r>
            <a:r>
              <a:rPr lang="cs-CZ" dirty="0"/>
              <a:t>o </a:t>
            </a:r>
            <a:r>
              <a:rPr lang="cs-CZ" dirty="0" smtClean="0"/>
              <a:t>dotaci jsou seřazeny </a:t>
            </a:r>
            <a:r>
              <a:rPr lang="cs-CZ" b="1" dirty="0"/>
              <a:t>podle žadatelem požadovaného počtu bodů v Žádosti o dotaci sestupně</a:t>
            </a:r>
            <a:r>
              <a:rPr lang="cs-CZ" dirty="0"/>
              <a:t> (v případě </a:t>
            </a:r>
            <a:r>
              <a:rPr lang="cs-CZ" dirty="0" smtClean="0"/>
              <a:t>shodného počtu bodů </a:t>
            </a:r>
            <a:r>
              <a:rPr lang="cs-CZ" dirty="0"/>
              <a:t>rozhoduje výše požadované </a:t>
            </a:r>
            <a:r>
              <a:rPr lang="cs-CZ" dirty="0" smtClean="0"/>
              <a:t>dotace – nižší požadovaná dotace má přednost).</a:t>
            </a:r>
          </a:p>
          <a:p>
            <a:pPr marL="285750" indent="-285750" algn="just">
              <a:buClr>
                <a:srgbClr val="F36523"/>
              </a:buClr>
              <a:buFontTx/>
              <a:buChar char="-"/>
            </a:pPr>
            <a:endParaRPr lang="cs-CZ" dirty="0"/>
          </a:p>
          <a:p>
            <a:pPr marL="0" indent="0" algn="just">
              <a:buClr>
                <a:srgbClr val="F36523"/>
              </a:buClr>
            </a:pPr>
            <a:r>
              <a:rPr lang="cs-CZ" dirty="0" smtClean="0"/>
              <a:t>Dle alokace stanovené Řídicím </a:t>
            </a:r>
            <a:r>
              <a:rPr lang="cs-CZ" dirty="0"/>
              <a:t>orgánem </a:t>
            </a:r>
            <a:r>
              <a:rPr lang="cs-CZ" dirty="0" smtClean="0"/>
              <a:t>PRV Žádosti </a:t>
            </a:r>
            <a:r>
              <a:rPr lang="cs-CZ" dirty="0"/>
              <a:t>o dotaci rozděleny do </a:t>
            </a:r>
            <a:r>
              <a:rPr lang="cs-CZ" dirty="0" smtClean="0"/>
              <a:t>kategorií:</a:t>
            </a:r>
          </a:p>
          <a:p>
            <a:pPr marL="1425575" lvl="2" algn="just">
              <a:buClr>
                <a:srgbClr val="034A31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34A31"/>
                </a:solidFill>
              </a:rPr>
              <a:t>Doporučen</a:t>
            </a:r>
          </a:p>
          <a:p>
            <a:pPr marL="1425575" lvl="2" algn="just">
              <a:buClr>
                <a:srgbClr val="034A31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34A31"/>
                </a:solidFill>
              </a:rPr>
              <a:t>Náhradník</a:t>
            </a:r>
          </a:p>
          <a:p>
            <a:pPr marL="1425575" lvl="2" algn="just">
              <a:buClr>
                <a:srgbClr val="034A31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34A31"/>
                </a:solidFill>
              </a:rPr>
              <a:t>Nedoporučen</a:t>
            </a:r>
            <a:endParaRPr lang="cs-CZ" dirty="0">
              <a:solidFill>
                <a:srgbClr val="034A3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90488" lvl="0" indent="0"/>
            <a:r>
              <a:rPr lang="cs-CZ" dirty="0" smtClean="0"/>
              <a:t>Zveřejnění seznamu Žádostí o dotaci dle kategorií </a:t>
            </a:r>
            <a:r>
              <a:rPr lang="cs-CZ" b="1" dirty="0" smtClean="0">
                <a:solidFill>
                  <a:srgbClr val="FF0000"/>
                </a:solidFill>
              </a:rPr>
              <a:t>do 19. 11. 2018 </a:t>
            </a:r>
            <a:r>
              <a:rPr lang="cs-CZ" dirty="0" smtClean="0"/>
              <a:t>na: </a:t>
            </a:r>
            <a:r>
              <a:rPr lang="x-none" dirty="0">
                <a:solidFill>
                  <a:schemeClr val="tx1"/>
                </a:solidFill>
                <a:hlinkClick r:id="rId3"/>
              </a:rPr>
              <a:t>www.eagri.cz/prv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/>
              <a:t>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x-none" dirty="0">
                <a:solidFill>
                  <a:schemeClr val="tx1"/>
                </a:solidFill>
                <a:hlinkClick r:id="rId4"/>
              </a:rPr>
              <a:t>www.szif.cz</a:t>
            </a:r>
            <a:endParaRPr lang="cs-CZ" dirty="0">
              <a:solidFill>
                <a:schemeClr val="tx1"/>
              </a:solidFill>
            </a:endParaRPr>
          </a:p>
          <a:p>
            <a:pPr marL="57150" indent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1129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8907471" cy="444216"/>
          </a:xfrm>
        </p:spPr>
        <p:txBody>
          <a:bodyPr/>
          <a:lstStyle/>
          <a:p>
            <a:r>
              <a:rPr lang="cs-CZ" dirty="0" smtClean="0"/>
              <a:t>Doložení příloh k </a:t>
            </a:r>
            <a:r>
              <a:rPr lang="cs-CZ" dirty="0"/>
              <a:t>Žádosti </a:t>
            </a:r>
            <a:r>
              <a:rPr lang="cs-CZ" dirty="0" smtClean="0"/>
              <a:t>o </a:t>
            </a:r>
            <a:r>
              <a:rPr lang="cs-CZ" dirty="0"/>
              <a:t>dotaci </a:t>
            </a:r>
            <a:r>
              <a:rPr lang="cs-CZ" sz="1200" dirty="0"/>
              <a:t>(kapitola </a:t>
            </a:r>
            <a:r>
              <a:rPr lang="cs-CZ" sz="1200" dirty="0" smtClean="0"/>
              <a:t>5.5 </a:t>
            </a:r>
            <a:r>
              <a:rPr lang="cs-CZ" sz="1200" dirty="0"/>
              <a:t>Obecné části Pravidel pro žadatele)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352048" cy="3816424"/>
          </a:xfrm>
        </p:spPr>
        <p:txBody>
          <a:bodyPr/>
          <a:lstStyle/>
          <a:p>
            <a:pPr marL="0" indent="0" algn="just"/>
            <a:endParaRPr lang="cs-CZ" dirty="0" smtClean="0"/>
          </a:p>
          <a:p>
            <a:pPr marL="0" indent="0" algn="just"/>
            <a:r>
              <a:rPr lang="cs-CZ" dirty="0" smtClean="0"/>
              <a:t>Dokládají pouze žadatelé v kategorie Doporučen a Náhradník.</a:t>
            </a:r>
          </a:p>
          <a:p>
            <a:pPr marL="0" indent="0" algn="just"/>
            <a:endParaRPr lang="cs-CZ" dirty="0" smtClean="0"/>
          </a:p>
          <a:p>
            <a:pPr marL="0" indent="0" algn="just"/>
            <a:r>
              <a:rPr lang="cs-CZ" dirty="0" smtClean="0"/>
              <a:t>Předložení povinných příloh, příp. nepovinných (dle Specifické části Pravidel pro žadatele – kapitola Seznam předkládaných příloh resp. povinné/nepovinné přílohy předkládané po podání Žádosti o dotaci) se provádí </a:t>
            </a:r>
            <a:r>
              <a:rPr lang="cs-CZ" b="1" dirty="0" smtClean="0"/>
              <a:t>prostřednictvím Portálu farmáře </a:t>
            </a:r>
            <a:r>
              <a:rPr lang="cs-CZ" dirty="0" smtClean="0"/>
              <a:t>– skenované dokumenty. </a:t>
            </a:r>
          </a:p>
          <a:p>
            <a:pPr marL="0" indent="0" algn="just"/>
            <a:endParaRPr lang="cs-CZ" dirty="0" smtClean="0"/>
          </a:p>
          <a:p>
            <a:pPr marL="0" indent="0" algn="just"/>
            <a:r>
              <a:rPr lang="cs-CZ" b="1" dirty="0" smtClean="0">
                <a:solidFill>
                  <a:srgbClr val="FF0000"/>
                </a:solidFill>
              </a:rPr>
              <a:t>Součástí příloh předkládaných po podání Žádosti o dotaci je také kompletní dokumentace k zrealizovanému výběrovému/zadávacímu řízení </a:t>
            </a:r>
            <a:r>
              <a:rPr lang="cs-CZ" b="1" dirty="0">
                <a:solidFill>
                  <a:srgbClr val="FF0000"/>
                </a:solidFill>
              </a:rPr>
              <a:t>včetně podepsané smlouvy s vítězným </a:t>
            </a:r>
            <a:r>
              <a:rPr lang="cs-CZ" b="1" dirty="0" smtClean="0">
                <a:solidFill>
                  <a:srgbClr val="FF0000"/>
                </a:solidFill>
              </a:rPr>
              <a:t>účastníkem </a:t>
            </a:r>
            <a:r>
              <a:rPr lang="cs-CZ" dirty="0" smtClean="0">
                <a:solidFill>
                  <a:srgbClr val="FF0000"/>
                </a:solidFill>
              </a:rPr>
              <a:t>(cenové marketingy se předkládají až k Žádosti o platbu)</a:t>
            </a:r>
            <a:r>
              <a:rPr lang="cs-CZ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/>
            <a:endParaRPr lang="cs-CZ" b="1" dirty="0">
              <a:solidFill>
                <a:srgbClr val="FF0000"/>
              </a:solidFill>
            </a:endParaRPr>
          </a:p>
          <a:p>
            <a:pPr marL="0" indent="0" algn="just"/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36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8907471" cy="444216"/>
          </a:xfrm>
        </p:spPr>
        <p:txBody>
          <a:bodyPr/>
          <a:lstStyle/>
          <a:p>
            <a:r>
              <a:rPr lang="cs-CZ" dirty="0" smtClean="0"/>
              <a:t>Doložení příloh k </a:t>
            </a:r>
            <a:r>
              <a:rPr lang="cs-CZ" dirty="0"/>
              <a:t>Žádosti </a:t>
            </a:r>
            <a:r>
              <a:rPr lang="cs-CZ" dirty="0" smtClean="0"/>
              <a:t>o </a:t>
            </a:r>
            <a:r>
              <a:rPr lang="cs-CZ" dirty="0"/>
              <a:t>dotaci </a:t>
            </a:r>
            <a:r>
              <a:rPr lang="cs-CZ" sz="1200" dirty="0"/>
              <a:t>(kapitola </a:t>
            </a:r>
            <a:r>
              <a:rPr lang="cs-CZ" sz="1200" dirty="0" smtClean="0"/>
              <a:t>5.5 </a:t>
            </a:r>
            <a:r>
              <a:rPr lang="cs-CZ" sz="1200" dirty="0"/>
              <a:t>Obecné části Pravidel pro žadatele)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132856"/>
            <a:ext cx="8511935" cy="3960440"/>
          </a:xfrm>
        </p:spPr>
        <p:txBody>
          <a:bodyPr/>
          <a:lstStyle/>
          <a:p>
            <a:pPr marL="0" indent="0" algn="just"/>
            <a:endParaRPr lang="cs-CZ" sz="800" dirty="0" smtClean="0"/>
          </a:p>
          <a:p>
            <a:pPr marL="0" indent="0" algn="just"/>
            <a:endParaRPr lang="cs-CZ" dirty="0" smtClean="0"/>
          </a:p>
          <a:p>
            <a:pPr marL="0" indent="0" algn="just"/>
            <a:endParaRPr lang="cs-CZ" dirty="0" smtClean="0"/>
          </a:p>
          <a:p>
            <a:pPr marL="0" indent="0" algn="just"/>
            <a:r>
              <a:rPr lang="cs-CZ" dirty="0" smtClean="0"/>
              <a:t>Spolu s doložením příloh žadatel prostřednictvím Portálu farmáře </a:t>
            </a:r>
            <a:r>
              <a:rPr lang="cs-CZ" dirty="0"/>
              <a:t>zasílá aktualizovaný formulář Žádosti o dotaci.</a:t>
            </a:r>
            <a:endParaRPr lang="cs-CZ" dirty="0" smtClean="0"/>
          </a:p>
          <a:p>
            <a:pPr marL="0" indent="0" algn="just"/>
            <a:endParaRPr lang="cs-CZ" dirty="0"/>
          </a:p>
          <a:p>
            <a:pPr marL="0" indent="0" algn="just"/>
            <a:r>
              <a:rPr lang="cs-CZ" dirty="0" smtClean="0"/>
              <a:t>Nejpozději </a:t>
            </a:r>
            <a:r>
              <a:rPr lang="cs-CZ" b="1" dirty="0" smtClean="0">
                <a:solidFill>
                  <a:srgbClr val="FF0000"/>
                </a:solidFill>
              </a:rPr>
              <a:t>do 5. </a:t>
            </a:r>
            <a:r>
              <a:rPr lang="cs-CZ" b="1" dirty="0">
                <a:solidFill>
                  <a:srgbClr val="FF0000"/>
                </a:solidFill>
              </a:rPr>
              <a:t>3</a:t>
            </a:r>
            <a:r>
              <a:rPr lang="cs-CZ" b="1" dirty="0" smtClean="0">
                <a:solidFill>
                  <a:srgbClr val="FF0000"/>
                </a:solidFill>
              </a:rPr>
              <a:t>. 2019, 18:00 hodin</a:t>
            </a:r>
            <a:r>
              <a:rPr lang="cs-CZ" dirty="0" smtClean="0"/>
              <a:t>.</a:t>
            </a:r>
          </a:p>
          <a:p>
            <a:pPr marL="0" indent="0" algn="just"/>
            <a:r>
              <a:rPr lang="cs-CZ" sz="1400" b="1" i="1" u="sng" dirty="0">
                <a:solidFill>
                  <a:srgbClr val="034A31"/>
                </a:solidFill>
              </a:rPr>
              <a:t>Oproti minulým kolům prodloužení lhůty o více než měsíc, nově </a:t>
            </a:r>
            <a:r>
              <a:rPr lang="cs-CZ" sz="1400" b="1" i="1" u="sng" dirty="0" smtClean="0">
                <a:solidFill>
                  <a:srgbClr val="034A31"/>
                </a:solidFill>
              </a:rPr>
              <a:t>poslední den pouze do 18:00</a:t>
            </a:r>
            <a:r>
              <a:rPr lang="cs-CZ" sz="1400" b="1" i="1" u="sng" dirty="0">
                <a:solidFill>
                  <a:srgbClr val="034A31"/>
                </a:solidFill>
              </a:rPr>
              <a:t> hodin</a:t>
            </a:r>
            <a:r>
              <a:rPr lang="cs-CZ" sz="1400" b="1" i="1" u="sng" dirty="0" smtClean="0">
                <a:solidFill>
                  <a:srgbClr val="034A31"/>
                </a:solidFill>
              </a:rPr>
              <a:t>.</a:t>
            </a:r>
          </a:p>
          <a:p>
            <a:pPr marL="0" indent="0" algn="just"/>
            <a:endParaRPr lang="cs-CZ" b="1" dirty="0">
              <a:solidFill>
                <a:srgbClr val="FF0000"/>
              </a:solidFill>
            </a:endParaRPr>
          </a:p>
          <a:p>
            <a:pPr marL="0" indent="0" algn="ctr"/>
            <a:r>
              <a:rPr lang="cs-CZ" b="1" dirty="0" smtClean="0">
                <a:solidFill>
                  <a:srgbClr val="FF0000"/>
                </a:solidFill>
              </a:rPr>
              <a:t>SZIF </a:t>
            </a:r>
            <a:r>
              <a:rPr lang="cs-CZ" b="1" u="sng" dirty="0" smtClean="0">
                <a:solidFill>
                  <a:srgbClr val="FF0000"/>
                </a:solidFill>
              </a:rPr>
              <a:t>nezasílá </a:t>
            </a:r>
            <a:r>
              <a:rPr lang="cs-CZ" b="1" u="sng" dirty="0">
                <a:solidFill>
                  <a:srgbClr val="FF0000"/>
                </a:solidFill>
              </a:rPr>
              <a:t>v</a:t>
            </a:r>
            <a:r>
              <a:rPr lang="cs-CZ" b="1" u="sng" dirty="0" smtClean="0">
                <a:solidFill>
                  <a:srgbClr val="FF0000"/>
                </a:solidFill>
              </a:rPr>
              <a:t>ýzvy</a:t>
            </a:r>
            <a:r>
              <a:rPr lang="cs-CZ" b="1" dirty="0" smtClean="0">
                <a:solidFill>
                  <a:srgbClr val="FF0000"/>
                </a:solidFill>
              </a:rPr>
              <a:t> k předložení příloh k Žádosti o dotaci.</a:t>
            </a:r>
          </a:p>
          <a:p>
            <a:pPr marL="0" indent="0" algn="just"/>
            <a:endParaRPr lang="cs-CZ" sz="900" dirty="0" smtClean="0"/>
          </a:p>
          <a:p>
            <a:pPr marL="57150" indent="0"/>
            <a:endParaRPr lang="cs-CZ" dirty="0" smtClean="0"/>
          </a:p>
          <a:p>
            <a:pPr marL="57150" indent="0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04990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8907471" cy="444216"/>
          </a:xfrm>
        </p:spPr>
        <p:txBody>
          <a:bodyPr/>
          <a:lstStyle/>
          <a:p>
            <a:r>
              <a:rPr lang="cs-CZ" dirty="0" smtClean="0"/>
              <a:t>Doložení příloh k </a:t>
            </a:r>
            <a:r>
              <a:rPr lang="cs-CZ" dirty="0"/>
              <a:t>Žádosti </a:t>
            </a:r>
            <a:r>
              <a:rPr lang="cs-CZ" dirty="0" smtClean="0"/>
              <a:t>o </a:t>
            </a:r>
            <a:r>
              <a:rPr lang="cs-CZ" dirty="0"/>
              <a:t>dotaci </a:t>
            </a:r>
            <a:r>
              <a:rPr lang="cs-CZ" sz="1200" dirty="0"/>
              <a:t>(kapitola </a:t>
            </a:r>
            <a:r>
              <a:rPr lang="cs-CZ" sz="1200" dirty="0" smtClean="0"/>
              <a:t>5.5 </a:t>
            </a:r>
            <a:r>
              <a:rPr lang="cs-CZ" sz="1200" dirty="0"/>
              <a:t>Obecné části Pravidel pro žadatele)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88840"/>
            <a:ext cx="8511935" cy="3960440"/>
          </a:xfrm>
        </p:spPr>
        <p:txBody>
          <a:bodyPr/>
          <a:lstStyle/>
          <a:p>
            <a:pPr marL="0" indent="0" algn="just"/>
            <a:endParaRPr lang="cs-CZ" dirty="0" smtClean="0"/>
          </a:p>
          <a:p>
            <a:pPr marL="0" indent="0" algn="just"/>
            <a:r>
              <a:rPr lang="cs-CZ" dirty="0" smtClean="0"/>
              <a:t>Pouze vybrané přílohy (uvedeno ve Specifické části Pravidel pro žadatele) je možné doložit v listinné podobě – osobně nebo poštou na příslušný RO SZIF. </a:t>
            </a:r>
            <a:r>
              <a:rPr lang="cs-CZ" dirty="0"/>
              <a:t>Na přílohy doručené v listinné podobě uvede žadatel registrační číslo </a:t>
            </a:r>
            <a:r>
              <a:rPr lang="cs-CZ" dirty="0" smtClean="0"/>
              <a:t>Žádosti o dotaci, </a:t>
            </a:r>
            <a:r>
              <a:rPr lang="cs-CZ" dirty="0"/>
              <a:t>ke které se příloha vztahuje</a:t>
            </a:r>
            <a:r>
              <a:rPr lang="cs-CZ" dirty="0" smtClean="0"/>
              <a:t>.</a:t>
            </a:r>
          </a:p>
          <a:p>
            <a:pPr marL="0" indent="0" algn="just"/>
            <a:endParaRPr lang="cs-CZ" dirty="0" smtClean="0"/>
          </a:p>
          <a:p>
            <a:pPr marL="0" indent="0" algn="just"/>
            <a:r>
              <a:rPr lang="cs-CZ" dirty="0" smtClean="0"/>
              <a:t>Přílohy v listinné podobě musí být na RO SZIF doručeny nejpozději 5 pracovních dnů po odeslání příloh prostřednictvím Portálu farmáře, zároveň však nejpozději v termínu uvedeném výše.</a:t>
            </a:r>
          </a:p>
          <a:p>
            <a:pPr marL="0" indent="0" algn="just"/>
            <a:endParaRPr lang="cs-CZ" dirty="0"/>
          </a:p>
          <a:p>
            <a:pPr marL="0" indent="0" algn="just"/>
            <a:r>
              <a:rPr lang="cs-CZ" b="1" dirty="0">
                <a:solidFill>
                  <a:srgbClr val="FF0000"/>
                </a:solidFill>
              </a:rPr>
              <a:t>O</a:t>
            </a:r>
            <a:r>
              <a:rPr lang="cs-CZ" b="1" dirty="0" smtClean="0">
                <a:solidFill>
                  <a:srgbClr val="FF0000"/>
                </a:solidFill>
              </a:rPr>
              <a:t>deslání </a:t>
            </a:r>
            <a:r>
              <a:rPr lang="cs-CZ" b="1" dirty="0">
                <a:solidFill>
                  <a:srgbClr val="FF0000"/>
                </a:solidFill>
              </a:rPr>
              <a:t>příloh prostřednictvím Portálu </a:t>
            </a:r>
            <a:r>
              <a:rPr lang="cs-CZ" b="1" dirty="0" smtClean="0">
                <a:solidFill>
                  <a:srgbClr val="FF0000"/>
                </a:solidFill>
              </a:rPr>
              <a:t>farmáře </a:t>
            </a:r>
            <a:r>
              <a:rPr lang="cs-CZ" b="1" dirty="0">
                <a:solidFill>
                  <a:srgbClr val="FF0000"/>
                </a:solidFill>
              </a:rPr>
              <a:t>ze strany žadatele, může být v uvedené lhůtě provedeno pouze </a:t>
            </a:r>
            <a:r>
              <a:rPr lang="cs-CZ" b="1" dirty="0" smtClean="0">
                <a:solidFill>
                  <a:srgbClr val="FF0000"/>
                </a:solidFill>
              </a:rPr>
              <a:t>jednou.</a:t>
            </a:r>
          </a:p>
          <a:p>
            <a:pPr marL="0" lvl="1" indent="0">
              <a:buNone/>
            </a:pPr>
            <a:endParaRPr lang="cs-CZ" sz="900" dirty="0" smtClean="0"/>
          </a:p>
          <a:p>
            <a:pPr marL="0" lvl="0" indent="0"/>
            <a:r>
              <a:rPr lang="cs-CZ" dirty="0" smtClean="0"/>
              <a:t>Podrobný </a:t>
            </a:r>
            <a:r>
              <a:rPr lang="cs-CZ" dirty="0"/>
              <a:t>postup: </a:t>
            </a:r>
            <a:r>
              <a:rPr lang="x-none" dirty="0">
                <a:solidFill>
                  <a:schemeClr val="tx1"/>
                </a:solidFill>
                <a:hlinkClick r:id="rId3"/>
              </a:rPr>
              <a:t>www.eagri.cz/prv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/>
              <a:t>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x-none" dirty="0">
                <a:solidFill>
                  <a:schemeClr val="tx1"/>
                </a:solidFill>
                <a:hlinkClick r:id="rId4"/>
              </a:rPr>
              <a:t>www.szif.cz</a:t>
            </a:r>
            <a:endParaRPr lang="cs-CZ" dirty="0">
              <a:solidFill>
                <a:schemeClr val="tx1"/>
              </a:solidFill>
            </a:endParaRPr>
          </a:p>
          <a:p>
            <a:pPr marL="57150" indent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471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8907471" cy="444216"/>
          </a:xfrm>
        </p:spPr>
        <p:txBody>
          <a:bodyPr/>
          <a:lstStyle/>
          <a:p>
            <a:r>
              <a:rPr lang="cs-CZ" dirty="0" smtClean="0"/>
              <a:t>Doložení příloh k </a:t>
            </a:r>
            <a:r>
              <a:rPr lang="cs-CZ" dirty="0"/>
              <a:t>Žádosti </a:t>
            </a:r>
            <a:r>
              <a:rPr lang="cs-CZ" dirty="0" smtClean="0"/>
              <a:t>o </a:t>
            </a:r>
            <a:r>
              <a:rPr lang="cs-CZ" dirty="0"/>
              <a:t>dotaci </a:t>
            </a:r>
            <a:r>
              <a:rPr lang="cs-CZ" sz="1200" dirty="0"/>
              <a:t>(kapitola </a:t>
            </a:r>
            <a:r>
              <a:rPr lang="cs-CZ" sz="1200" dirty="0" smtClean="0"/>
              <a:t>5.5 </a:t>
            </a:r>
            <a:r>
              <a:rPr lang="cs-CZ" sz="1200" dirty="0"/>
              <a:t>Obecné části Pravidel pro žadatele)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908000"/>
            <a:ext cx="8439927" cy="3960440"/>
          </a:xfrm>
        </p:spPr>
        <p:txBody>
          <a:bodyPr/>
          <a:lstStyle/>
          <a:p>
            <a:pPr marL="0" indent="0" algn="just"/>
            <a:endParaRPr lang="cs-CZ" b="1" dirty="0" smtClean="0">
              <a:solidFill>
                <a:srgbClr val="FF0000"/>
              </a:solidFill>
            </a:endParaRPr>
          </a:p>
          <a:p>
            <a:pPr marL="0" indent="0" algn="just"/>
            <a:endParaRPr lang="cs-CZ" sz="1000" b="1" dirty="0" smtClean="0">
              <a:solidFill>
                <a:srgbClr val="FF0000"/>
              </a:solidFill>
            </a:endParaRPr>
          </a:p>
          <a:p>
            <a:pPr marL="0" indent="0" algn="just"/>
            <a:endParaRPr lang="cs-CZ" sz="1000" b="1" dirty="0">
              <a:solidFill>
                <a:srgbClr val="FF0000"/>
              </a:solidFill>
            </a:endParaRPr>
          </a:p>
          <a:p>
            <a:pPr marL="0" indent="0" algn="just"/>
            <a:r>
              <a:rPr lang="cs-CZ" b="1" dirty="0" smtClean="0">
                <a:solidFill>
                  <a:srgbClr val="F77121"/>
                </a:solidFill>
              </a:rPr>
              <a:t>V rámci dokládání příloh k Žádosti o dotaci prostřednictvím Portálu farmáře je omezena velikost jednoho dokumentu na 10 MB (možnost vkládat více dokumentů k jedné příloze).</a:t>
            </a:r>
          </a:p>
          <a:p>
            <a:pPr marL="0" indent="0" algn="just"/>
            <a:endParaRPr lang="cs-CZ" b="1" dirty="0">
              <a:solidFill>
                <a:srgbClr val="F77121"/>
              </a:solidFill>
            </a:endParaRPr>
          </a:p>
          <a:p>
            <a:pPr marL="0" indent="0" algn="just"/>
            <a:endParaRPr lang="cs-CZ" b="1" dirty="0" smtClean="0">
              <a:solidFill>
                <a:srgbClr val="F77121"/>
              </a:solidFill>
            </a:endParaRPr>
          </a:p>
          <a:p>
            <a:pPr marL="0" indent="0" algn="ctr"/>
            <a:r>
              <a:rPr lang="cs-CZ" b="1" u="sng" dirty="0" smtClean="0">
                <a:solidFill>
                  <a:srgbClr val="FF0000"/>
                </a:solidFill>
              </a:rPr>
              <a:t>Výše uvedené, platí pro veškeré dokládání/odesílání dokumentů ze strany žadatele prostřednictvím Portálu farmáře v celém průběhu administrace žádosti (doložení příloh, opravy v rámci administrativní kontroly).</a:t>
            </a:r>
          </a:p>
        </p:txBody>
      </p:sp>
    </p:spTree>
    <p:extLst>
      <p:ext uri="{BB962C8B-B14F-4D97-AF65-F5344CB8AC3E}">
        <p14:creationId xmlns:p14="http://schemas.microsoft.com/office/powerpoint/2010/main" val="3323908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12776"/>
            <a:ext cx="8785643" cy="684282"/>
          </a:xfrm>
        </p:spPr>
        <p:txBody>
          <a:bodyPr anchor="t" anchorCtr="0"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 smtClean="0"/>
              <a:t>Administrativní kontrola </a:t>
            </a:r>
            <a:r>
              <a:rPr lang="cs-CZ" sz="1400" dirty="0"/>
              <a:t>Žádosti </a:t>
            </a:r>
            <a:r>
              <a:rPr lang="cs-CZ" sz="1400" dirty="0" smtClean="0"/>
              <a:t>o dotaci, kontrola přijatelnosti, hodnocení projektů </a:t>
            </a:r>
            <a:br>
              <a:rPr lang="cs-CZ" sz="1400" dirty="0" smtClean="0"/>
            </a:br>
            <a:r>
              <a:rPr lang="cs-CZ" sz="1400" dirty="0" smtClean="0"/>
              <a:t>a kontrola úplnosti dokumentace k VŘ/ZŘ </a:t>
            </a:r>
            <a:r>
              <a:rPr lang="cs-CZ" sz="1200" dirty="0" smtClean="0"/>
              <a:t>(kapitola 5.6 </a:t>
            </a:r>
            <a:r>
              <a:rPr lang="cs-CZ" sz="1200" dirty="0"/>
              <a:t>Obecné části Pravidel pro žadatele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278" y="1988840"/>
            <a:ext cx="8696193" cy="3960440"/>
          </a:xfrm>
        </p:spPr>
        <p:txBody>
          <a:bodyPr/>
          <a:lstStyle/>
          <a:p>
            <a:pPr marL="0" lvl="0" indent="0" algn="just"/>
            <a:r>
              <a:rPr lang="cs-CZ" dirty="0"/>
              <a:t>Výsledky administrativní kontroly – v případě zjištěných nedostatků a vyhodnocení chyb na </a:t>
            </a:r>
            <a:r>
              <a:rPr lang="cs-CZ" dirty="0" smtClean="0"/>
              <a:t>žádosti a přílohách:</a:t>
            </a:r>
            <a:endParaRPr lang="cs-CZ" dirty="0"/>
          </a:p>
          <a:p>
            <a:pPr lvl="1">
              <a:lnSpc>
                <a:spcPct val="15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Neodstranitelné / nesplnění přijatelnosti – </a:t>
            </a:r>
            <a:r>
              <a:rPr lang="cs-CZ" dirty="0"/>
              <a:t>Ukončení administrace,</a:t>
            </a:r>
          </a:p>
          <a:p>
            <a:pPr lvl="1" algn="just">
              <a:lnSpc>
                <a:spcPct val="15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/>
              <a:t>Odstranitelné – Výzva SZIF (Žádost o doplnění neúplné dokumentace) </a:t>
            </a:r>
            <a:r>
              <a:rPr lang="cs-CZ" b="1" u="sng" dirty="0">
                <a:solidFill>
                  <a:srgbClr val="FF0000"/>
                </a:solidFill>
              </a:rPr>
              <a:t>pouze prostřednictví Portálu farmáře</a:t>
            </a:r>
            <a:r>
              <a:rPr lang="cs-CZ" dirty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nejpozději </a:t>
            </a:r>
            <a:r>
              <a:rPr lang="cs-CZ" b="1" dirty="0">
                <a:solidFill>
                  <a:srgbClr val="FF0000"/>
                </a:solidFill>
              </a:rPr>
              <a:t>do </a:t>
            </a:r>
            <a:r>
              <a:rPr lang="cs-CZ" b="1" dirty="0" smtClean="0">
                <a:solidFill>
                  <a:srgbClr val="FF0000"/>
                </a:solidFill>
              </a:rPr>
              <a:t>1. 7. 2019</a:t>
            </a:r>
            <a:r>
              <a:rPr lang="cs-CZ" dirty="0" smtClean="0"/>
              <a:t>:</a:t>
            </a:r>
          </a:p>
          <a:p>
            <a:pPr lvl="2" algn="just">
              <a:lnSpc>
                <a:spcPct val="15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34A31"/>
                </a:solidFill>
              </a:rPr>
              <a:t>Odstranění nedostatků </a:t>
            </a:r>
            <a:r>
              <a:rPr lang="cs-CZ" b="1" dirty="0" smtClean="0">
                <a:solidFill>
                  <a:srgbClr val="034A31"/>
                </a:solidFill>
              </a:rPr>
              <a:t>do 21 kalendářních dní od zveřejnění Žádosti o doplnění neúplné dokumentace na</a:t>
            </a:r>
            <a:r>
              <a:rPr lang="cs-CZ" dirty="0" smtClean="0">
                <a:solidFill>
                  <a:srgbClr val="034A31"/>
                </a:solidFill>
              </a:rPr>
              <a:t> </a:t>
            </a:r>
            <a:r>
              <a:rPr lang="cs-CZ" b="1" dirty="0" smtClean="0">
                <a:solidFill>
                  <a:srgbClr val="034A31"/>
                </a:solidFill>
              </a:rPr>
              <a:t>PF </a:t>
            </a:r>
            <a:r>
              <a:rPr lang="cs-CZ" dirty="0" smtClean="0">
                <a:solidFill>
                  <a:srgbClr val="034A31"/>
                </a:solidFill>
              </a:rPr>
              <a:t>(u vybraných příloh k Žádosti v listinné podobě – obdobně jako při doložení příloh).</a:t>
            </a:r>
          </a:p>
          <a:p>
            <a:pPr lvl="2" algn="just">
              <a:lnSpc>
                <a:spcPct val="15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34A31"/>
                </a:solidFill>
              </a:rPr>
              <a:t>Doplnění </a:t>
            </a:r>
            <a:r>
              <a:rPr lang="cs-CZ" dirty="0">
                <a:solidFill>
                  <a:srgbClr val="034A31"/>
                </a:solidFill>
              </a:rPr>
              <a:t>ze strany žadatele může být v uvedené lhůtě provedeno pouze </a:t>
            </a:r>
            <a:r>
              <a:rPr lang="cs-CZ" dirty="0" smtClean="0">
                <a:solidFill>
                  <a:srgbClr val="034A31"/>
                </a:solidFill>
              </a:rPr>
              <a:t>jednou.</a:t>
            </a:r>
            <a:endParaRPr lang="cs-CZ" b="1" dirty="0" smtClean="0">
              <a:solidFill>
                <a:srgbClr val="034A31"/>
              </a:solidFill>
            </a:endParaRPr>
          </a:p>
          <a:p>
            <a:pPr lvl="2" algn="just">
              <a:lnSpc>
                <a:spcPct val="15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34A31"/>
                </a:solidFill>
              </a:rPr>
              <a:t>Neodstranění </a:t>
            </a:r>
            <a:r>
              <a:rPr lang="cs-CZ" dirty="0">
                <a:solidFill>
                  <a:srgbClr val="034A31"/>
                </a:solidFill>
              </a:rPr>
              <a:t>nedostatků v termínu vede k ukončení administrace.</a:t>
            </a:r>
            <a:endParaRPr lang="cs-CZ" dirty="0"/>
          </a:p>
          <a:p>
            <a:r>
              <a:rPr lang="cs-CZ" sz="1400" b="1" i="1" u="sng" dirty="0">
                <a:solidFill>
                  <a:srgbClr val="034A31"/>
                </a:solidFill>
              </a:rPr>
              <a:t>Oproti minulým kolům prodloužení lhůty </a:t>
            </a:r>
            <a:r>
              <a:rPr lang="cs-CZ" sz="1400" b="1" i="1" u="sng" dirty="0" smtClean="0">
                <a:solidFill>
                  <a:srgbClr val="034A31"/>
                </a:solidFill>
              </a:rPr>
              <a:t>pro doplnění/opravy o týden.</a:t>
            </a:r>
            <a:endParaRPr lang="cs-CZ" b="1" i="1" u="sng" dirty="0">
              <a:solidFill>
                <a:srgbClr val="034A31"/>
              </a:solidFill>
            </a:endParaRPr>
          </a:p>
          <a:p>
            <a:pPr lvl="0"/>
            <a:r>
              <a:rPr lang="cs-CZ" dirty="0" smtClean="0"/>
              <a:t>Podrobný </a:t>
            </a:r>
            <a:r>
              <a:rPr lang="cs-CZ" dirty="0"/>
              <a:t>postup pro odstranění zjištěných nedostatků na: </a:t>
            </a:r>
            <a:r>
              <a:rPr lang="x-none" sz="1200" dirty="0" smtClean="0">
                <a:solidFill>
                  <a:schemeClr val="tx1"/>
                </a:solidFill>
                <a:hlinkClick r:id="rId3"/>
              </a:rPr>
              <a:t>www.eagri.cz/prv</a:t>
            </a:r>
            <a:r>
              <a:rPr lang="cs-CZ" sz="1200" dirty="0" smtClean="0">
                <a:solidFill>
                  <a:schemeClr val="tx1"/>
                </a:solidFill>
              </a:rPr>
              <a:t> </a:t>
            </a:r>
            <a:r>
              <a:rPr lang="cs-CZ" sz="1200" dirty="0"/>
              <a:t>a</a:t>
            </a:r>
            <a:r>
              <a:rPr lang="cs-CZ" sz="1200" dirty="0" smtClean="0">
                <a:solidFill>
                  <a:schemeClr val="tx1"/>
                </a:solidFill>
              </a:rPr>
              <a:t> </a:t>
            </a:r>
            <a:r>
              <a:rPr lang="x-none" sz="1200" dirty="0" smtClean="0">
                <a:solidFill>
                  <a:schemeClr val="tx1"/>
                </a:solidFill>
                <a:hlinkClick r:id="rId4"/>
              </a:rPr>
              <a:t>ww.szif.cz</a:t>
            </a:r>
            <a:endParaRPr 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13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8067497" cy="444216"/>
          </a:xfrm>
        </p:spPr>
        <p:txBody>
          <a:bodyPr/>
          <a:lstStyle/>
          <a:p>
            <a:r>
              <a:rPr lang="cs-CZ" dirty="0" smtClean="0"/>
              <a:t>Schválení </a:t>
            </a:r>
            <a:r>
              <a:rPr lang="cs-CZ" dirty="0"/>
              <a:t>Žádosti </a:t>
            </a:r>
            <a:r>
              <a:rPr lang="cs-CZ" dirty="0" smtClean="0"/>
              <a:t>o </a:t>
            </a:r>
            <a:r>
              <a:rPr lang="cs-CZ" dirty="0"/>
              <a:t>dotaci </a:t>
            </a:r>
            <a:r>
              <a:rPr lang="cs-CZ" sz="1200" dirty="0"/>
              <a:t>(kapitola </a:t>
            </a:r>
            <a:r>
              <a:rPr lang="cs-CZ" sz="1200" dirty="0" smtClean="0"/>
              <a:t>5.7 </a:t>
            </a:r>
            <a:r>
              <a:rPr lang="cs-CZ" sz="1200" dirty="0"/>
              <a:t>Obecné části Pravidel pro žadatele)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88000"/>
            <a:ext cx="8208912" cy="3960440"/>
          </a:xfrm>
        </p:spPr>
        <p:txBody>
          <a:bodyPr/>
          <a:lstStyle/>
          <a:p>
            <a:pPr marL="0" indent="0"/>
            <a:r>
              <a:rPr lang="cs-CZ" dirty="0" smtClean="0"/>
              <a:t>Po vyhodnocení doplnění ze strany žadatele probíhá kontrola bodování – udělení bodů SZIF v rámci jednotlivých preferenčních kritérií.</a:t>
            </a:r>
            <a:endParaRPr lang="cs-CZ" dirty="0"/>
          </a:p>
          <a:p>
            <a:endParaRPr lang="cs-CZ" dirty="0"/>
          </a:p>
          <a:p>
            <a:pPr marL="0" indent="0" algn="just"/>
            <a:r>
              <a:rPr lang="cs-CZ" dirty="0"/>
              <a:t>Schválení </a:t>
            </a:r>
            <a:r>
              <a:rPr lang="cs-CZ" dirty="0" smtClean="0"/>
              <a:t>Žádostí doporučených/Žádostí náhradníků na </a:t>
            </a:r>
            <a:r>
              <a:rPr lang="cs-CZ" dirty="0"/>
              <a:t>základě alokace stanovené Řídicím orgánem </a:t>
            </a:r>
            <a:r>
              <a:rPr lang="cs-CZ" dirty="0" smtClean="0"/>
              <a:t>PRV a podle počtu obdržených bodů (</a:t>
            </a:r>
            <a:r>
              <a:rPr lang="cs-CZ" dirty="0"/>
              <a:t>v případě rovnosti bodů rozhoduje výše požadované </a:t>
            </a:r>
            <a:r>
              <a:rPr lang="cs-CZ" dirty="0" smtClean="0"/>
              <a:t>dotace).</a:t>
            </a:r>
          </a:p>
          <a:p>
            <a:pPr marL="0" indent="0" algn="just"/>
            <a:endParaRPr lang="cs-CZ" dirty="0"/>
          </a:p>
          <a:p>
            <a:pPr marL="0" indent="0" algn="just"/>
            <a:r>
              <a:rPr lang="cs-CZ" dirty="0" smtClean="0"/>
              <a:t>V případě ukončení </a:t>
            </a:r>
            <a:r>
              <a:rPr lang="cs-CZ" dirty="0"/>
              <a:t>Žádosti </a:t>
            </a:r>
            <a:r>
              <a:rPr lang="cs-CZ" dirty="0" smtClean="0"/>
              <a:t>o dotaci nebo klesne-li bodové hodnocení pod hranici kategorie Doporučen, bude schválena Žádost Náhradníka, která je dle udělených bodů další v pořadí.</a:t>
            </a:r>
          </a:p>
          <a:p>
            <a:endParaRPr lang="cs-CZ" dirty="0"/>
          </a:p>
          <a:p>
            <a:pPr marL="0" lvl="0" indent="0"/>
            <a:r>
              <a:rPr lang="cs-CZ" dirty="0" smtClean="0"/>
              <a:t>Informace o schválení/neschválení žádosti na: </a:t>
            </a:r>
            <a:r>
              <a:rPr lang="x-none" dirty="0" smtClean="0">
                <a:solidFill>
                  <a:schemeClr val="tx1"/>
                </a:solidFill>
                <a:hlinkClick r:id="rId3"/>
              </a:rPr>
              <a:t>www.eagri.cz/prv</a:t>
            </a:r>
            <a:r>
              <a:rPr lang="cs-CZ" dirty="0" smtClean="0">
                <a:solidFill>
                  <a:schemeClr val="tx1"/>
                </a:solidFill>
              </a:rPr>
              <a:t> 					                </a:t>
            </a:r>
            <a:r>
              <a:rPr lang="x-none" dirty="0" smtClean="0">
                <a:solidFill>
                  <a:schemeClr val="tx1"/>
                </a:solidFill>
                <a:hlinkClick r:id="rId4"/>
              </a:rPr>
              <a:t>www.szif.cz</a:t>
            </a:r>
            <a:endParaRPr lang="cs-CZ" dirty="0">
              <a:solidFill>
                <a:schemeClr val="tx1"/>
              </a:solidFill>
            </a:endParaRPr>
          </a:p>
          <a:p>
            <a:pPr marL="0" indent="0"/>
            <a:r>
              <a:rPr lang="cs-CZ" dirty="0" smtClean="0"/>
              <a:t>O neschválení Žádosti o dotaci je žadatel také informován sdělením na PF.</a:t>
            </a:r>
          </a:p>
        </p:txBody>
      </p:sp>
    </p:spTree>
    <p:extLst>
      <p:ext uri="{BB962C8B-B14F-4D97-AF65-F5344CB8AC3E}">
        <p14:creationId xmlns:p14="http://schemas.microsoft.com/office/powerpoint/2010/main" val="4291281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8067497" cy="444216"/>
          </a:xfrm>
        </p:spPr>
        <p:txBody>
          <a:bodyPr/>
          <a:lstStyle/>
          <a:p>
            <a:r>
              <a:rPr lang="cs-CZ" dirty="0" smtClean="0"/>
              <a:t>Schválení </a:t>
            </a:r>
            <a:r>
              <a:rPr lang="cs-CZ" dirty="0"/>
              <a:t>Žádosti </a:t>
            </a:r>
            <a:r>
              <a:rPr lang="cs-CZ" dirty="0" smtClean="0"/>
              <a:t>o </a:t>
            </a:r>
            <a:r>
              <a:rPr lang="cs-CZ" dirty="0"/>
              <a:t>dotaci </a:t>
            </a:r>
            <a:r>
              <a:rPr lang="cs-CZ" sz="1200" dirty="0"/>
              <a:t>(kapitola </a:t>
            </a:r>
            <a:r>
              <a:rPr lang="cs-CZ" sz="1200" dirty="0" smtClean="0"/>
              <a:t>5.7 </a:t>
            </a:r>
            <a:r>
              <a:rPr lang="cs-CZ" sz="1200" dirty="0"/>
              <a:t>Obecné části Pravidel pro žadatele)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088000"/>
            <a:ext cx="7488832" cy="3960440"/>
          </a:xfrm>
        </p:spPr>
        <p:txBody>
          <a:bodyPr/>
          <a:lstStyle/>
          <a:p>
            <a:pPr marL="0" indent="0" algn="just"/>
            <a:endParaRPr lang="cs-CZ" b="1" dirty="0" smtClean="0">
              <a:solidFill>
                <a:srgbClr val="FF0000"/>
              </a:solidFill>
            </a:endParaRPr>
          </a:p>
          <a:p>
            <a:pPr marL="0" indent="0" algn="just"/>
            <a:endParaRPr lang="cs-CZ" b="1" dirty="0">
              <a:solidFill>
                <a:srgbClr val="FF0000"/>
              </a:solidFill>
            </a:endParaRPr>
          </a:p>
          <a:p>
            <a:pPr marL="0" indent="0" algn="just"/>
            <a:endParaRPr lang="cs-CZ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ts val="2300"/>
              </a:lnSpc>
            </a:pPr>
            <a:endParaRPr lang="cs-CZ" b="1" dirty="0">
              <a:solidFill>
                <a:srgbClr val="F77121"/>
              </a:solidFill>
            </a:endParaRPr>
          </a:p>
          <a:p>
            <a:pPr marL="0" indent="0" algn="just">
              <a:lnSpc>
                <a:spcPts val="2300"/>
              </a:lnSpc>
            </a:pPr>
            <a:r>
              <a:rPr lang="cs-CZ" b="1" dirty="0" smtClean="0">
                <a:solidFill>
                  <a:srgbClr val="F77121"/>
                </a:solidFill>
              </a:rPr>
              <a:t>Předpokládané zahájení schvalování žádostí </a:t>
            </a:r>
            <a:r>
              <a:rPr lang="cs-CZ" b="1" dirty="0">
                <a:solidFill>
                  <a:srgbClr val="F77121"/>
                </a:solidFill>
              </a:rPr>
              <a:t>7</a:t>
            </a:r>
            <a:r>
              <a:rPr lang="cs-CZ" b="1" dirty="0" smtClean="0">
                <a:solidFill>
                  <a:srgbClr val="F77121"/>
                </a:solidFill>
              </a:rPr>
              <a:t>. kola v průběhu srpna 2019.</a:t>
            </a:r>
          </a:p>
        </p:txBody>
      </p:sp>
    </p:spTree>
    <p:extLst>
      <p:ext uri="{BB962C8B-B14F-4D97-AF65-F5344CB8AC3E}">
        <p14:creationId xmlns:p14="http://schemas.microsoft.com/office/powerpoint/2010/main" val="418879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9144000" cy="444216"/>
          </a:xfrm>
        </p:spPr>
        <p:txBody>
          <a:bodyPr/>
          <a:lstStyle/>
          <a:p>
            <a:r>
              <a:rPr lang="cs-CZ" dirty="0" smtClean="0"/>
              <a:t>Dohoda o poskytnutí dotace v rámci </a:t>
            </a:r>
            <a:r>
              <a:rPr lang="cs-CZ" dirty="0"/>
              <a:t>PRV </a:t>
            </a:r>
            <a:r>
              <a:rPr lang="cs-CZ" sz="1050" dirty="0"/>
              <a:t>(kapitola </a:t>
            </a:r>
            <a:r>
              <a:rPr lang="cs-CZ" sz="1050" dirty="0" smtClean="0"/>
              <a:t>6. </a:t>
            </a:r>
            <a:r>
              <a:rPr lang="cs-CZ" sz="1050" dirty="0"/>
              <a:t>Obecné části Pravidel pro žadatele)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088000"/>
            <a:ext cx="8424000" cy="3960440"/>
          </a:xfrm>
        </p:spPr>
        <p:txBody>
          <a:bodyPr/>
          <a:lstStyle/>
          <a:p>
            <a:endParaRPr lang="cs-CZ" dirty="0"/>
          </a:p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dirty="0"/>
              <a:t>V případě, že je projekt schválen k poskytnutí dotace – výzva k podpisu.</a:t>
            </a:r>
          </a:p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dirty="0"/>
              <a:t>Nutnost dostavit se ve stanovené lhůtě.</a:t>
            </a:r>
          </a:p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dirty="0"/>
              <a:t>Podpis osobně (žadatel/zmocněný zástupce) na RO SZIF.</a:t>
            </a:r>
          </a:p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dirty="0"/>
              <a:t>Vyhotovení dvou stejnopisů (žadatel/SZIF) – originály.</a:t>
            </a:r>
          </a:p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dirty="0"/>
              <a:t>Změna obsahu prostřednictvím </a:t>
            </a:r>
            <a:r>
              <a:rPr lang="cs-CZ" b="1" dirty="0"/>
              <a:t>Dodatku k Dohodě </a:t>
            </a:r>
            <a:r>
              <a:rPr lang="cs-CZ" dirty="0"/>
              <a:t>případně</a:t>
            </a:r>
            <a:r>
              <a:rPr lang="cs-CZ" b="1" dirty="0"/>
              <a:t> Vyrozuměním</a:t>
            </a:r>
            <a:r>
              <a:rPr lang="cs-CZ" dirty="0"/>
              <a:t>.</a:t>
            </a:r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b="1" dirty="0"/>
              <a:t>Zveřejnění v registru smluv – zajišťuje IS SZIF (automaticky</a:t>
            </a:r>
            <a:r>
              <a:rPr lang="cs-CZ" b="1" dirty="0" smtClean="0"/>
              <a:t>).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33243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463784"/>
            <a:ext cx="7375000" cy="444216"/>
          </a:xfrm>
        </p:spPr>
        <p:txBody>
          <a:bodyPr/>
          <a:lstStyle/>
          <a:p>
            <a:r>
              <a:rPr lang="cs-CZ" dirty="0" smtClean="0"/>
              <a:t>Přijímaná opatření/operace 7. kola příjmu žádostí PRV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611560" y="2132856"/>
            <a:ext cx="8316496" cy="3960440"/>
          </a:xfrm>
        </p:spPr>
        <p:txBody>
          <a:bodyPr/>
          <a:lstStyle/>
          <a:p>
            <a:pPr marL="720725" indent="-720725" algn="just">
              <a:lnSpc>
                <a:spcPts val="1800"/>
              </a:lnSpc>
            </a:pPr>
            <a:r>
              <a:rPr lang="cs-CZ" sz="1400" u="sng" dirty="0" smtClean="0">
                <a:solidFill>
                  <a:srgbClr val="F77121"/>
                </a:solidFill>
              </a:rPr>
              <a:t>1.1.1 Vzdělávací akce</a:t>
            </a: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 smtClean="0">
                <a:solidFill>
                  <a:srgbClr val="F77121"/>
                </a:solidFill>
              </a:rPr>
              <a:t>4.1.1 Investice do zemědělských podniků </a:t>
            </a:r>
            <a:endParaRPr lang="cs-CZ" sz="1400" u="sng" dirty="0">
              <a:solidFill>
                <a:srgbClr val="F77121"/>
              </a:solidFill>
            </a:endParaRP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>
                <a:solidFill>
                  <a:srgbClr val="F77121"/>
                </a:solidFill>
              </a:rPr>
              <a:t>4</a:t>
            </a:r>
            <a:r>
              <a:rPr lang="cs-CZ" sz="1400" u="sng" dirty="0" smtClean="0">
                <a:solidFill>
                  <a:srgbClr val="F77121"/>
                </a:solidFill>
              </a:rPr>
              <a:t>.2.1 Zpracování a uvádění na trh zemědělských produktů </a:t>
            </a:r>
            <a:endParaRPr lang="cs-CZ" sz="1400" u="sng" dirty="0">
              <a:solidFill>
                <a:srgbClr val="F77121"/>
              </a:solidFill>
            </a:endParaRP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 smtClean="0">
                <a:solidFill>
                  <a:srgbClr val="F77121"/>
                </a:solidFill>
              </a:rPr>
              <a:t>8.3.1 Zavádění preventivních opatření v lese </a:t>
            </a:r>
            <a:endParaRPr lang="cs-CZ" sz="1400" u="sng" dirty="0">
              <a:solidFill>
                <a:srgbClr val="F77121"/>
              </a:solidFill>
            </a:endParaRP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 smtClean="0">
                <a:solidFill>
                  <a:srgbClr val="F77121"/>
                </a:solidFill>
              </a:rPr>
              <a:t>8.4.1 Obnova lesních porostů po kalamitách </a:t>
            </a:r>
            <a:endParaRPr lang="cs-CZ" sz="1400" u="sng" dirty="0">
              <a:solidFill>
                <a:srgbClr val="F77121"/>
              </a:solidFill>
            </a:endParaRP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 smtClean="0">
                <a:solidFill>
                  <a:srgbClr val="F77121"/>
                </a:solidFill>
              </a:rPr>
              <a:t>8.5.1 Investice do ochrany melioračních a zpevňujících dřevin </a:t>
            </a:r>
            <a:endParaRPr lang="cs-CZ" sz="1400" u="sng" dirty="0">
              <a:solidFill>
                <a:srgbClr val="F77121"/>
              </a:solidFill>
            </a:endParaRP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 smtClean="0">
                <a:solidFill>
                  <a:srgbClr val="F77121"/>
                </a:solidFill>
              </a:rPr>
              <a:t>8.6.1 Technika a technologie pro lesní hospodářství </a:t>
            </a:r>
            <a:endParaRPr lang="cs-CZ" sz="1400" u="sng" dirty="0">
              <a:solidFill>
                <a:srgbClr val="F77121"/>
              </a:solidFill>
            </a:endParaRP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 smtClean="0">
                <a:solidFill>
                  <a:srgbClr val="F77121"/>
                </a:solidFill>
              </a:rPr>
              <a:t>16.3.1 Sdílení zařízení a zdrojů</a:t>
            </a:r>
            <a:endParaRPr lang="cs-CZ" sz="1400" u="sng" dirty="0">
              <a:solidFill>
                <a:srgbClr val="F77121"/>
              </a:solidFill>
            </a:endParaRP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 smtClean="0">
                <a:solidFill>
                  <a:srgbClr val="F77121"/>
                </a:solidFill>
              </a:rPr>
              <a:t>16.4.1 Horizontální a vertikální spolupráce mezi účastníky krátkých dodavatelských řetězců a místních trhů</a:t>
            </a:r>
            <a:endParaRPr lang="cs-CZ" sz="1400" u="sng" dirty="0">
              <a:solidFill>
                <a:srgbClr val="F77121"/>
              </a:solidFill>
            </a:endParaRP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 smtClean="0">
                <a:solidFill>
                  <a:srgbClr val="F77121"/>
                </a:solidFill>
              </a:rPr>
              <a:t>16.6.1 Horizontální a vertikální spolupráce při udržitelném zajišťování biomasy pro výrobu energie, výrobu potravin a v průmyslových procesech </a:t>
            </a:r>
            <a:endParaRPr lang="cs-CZ" sz="1400" u="sng" dirty="0">
              <a:solidFill>
                <a:srgbClr val="F77121"/>
              </a:solidFill>
            </a:endParaRPr>
          </a:p>
          <a:p>
            <a:pPr marL="720725" indent="-720725" algn="just">
              <a:lnSpc>
                <a:spcPts val="1800"/>
              </a:lnSpc>
            </a:pPr>
            <a:endParaRPr lang="cs-CZ" sz="1400" u="sng" dirty="0">
              <a:solidFill>
                <a:srgbClr val="F77121"/>
              </a:solidFill>
            </a:endParaRPr>
          </a:p>
          <a:p>
            <a:pPr marL="715963" indent="-715963">
              <a:spcAft>
                <a:spcPts val="1200"/>
              </a:spcAft>
              <a:tabLst>
                <a:tab pos="715963" algn="l"/>
              </a:tabLst>
            </a:pPr>
            <a:endParaRPr lang="cs-CZ" sz="1400" dirty="0" smtClean="0">
              <a:solidFill>
                <a:srgbClr val="034A31"/>
              </a:solidFill>
            </a:endParaRPr>
          </a:p>
          <a:p>
            <a:pPr marL="715963" indent="-715963">
              <a:spcAft>
                <a:spcPts val="1200"/>
              </a:spcAft>
              <a:tabLst>
                <a:tab pos="715963" algn="l"/>
              </a:tabLst>
            </a:pPr>
            <a:endParaRPr lang="cs-CZ" sz="1400" dirty="0" smtClean="0">
              <a:solidFill>
                <a:srgbClr val="034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87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4387002" cy="444216"/>
          </a:xfrm>
        </p:spPr>
        <p:txBody>
          <a:bodyPr/>
          <a:lstStyle/>
          <a:p>
            <a:r>
              <a:rPr lang="cs-CZ" dirty="0" smtClean="0"/>
              <a:t>Žádost o dotaci PRV –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 smtClean="0"/>
              <a:t>Strany A – Informace o žadateli,</a:t>
            </a:r>
          </a:p>
          <a:p>
            <a:endParaRPr lang="cs-CZ" sz="900" dirty="0" smtClean="0"/>
          </a:p>
          <a:p>
            <a:pPr marL="0" indent="0"/>
            <a:r>
              <a:rPr lang="cs-CZ" sz="1400" dirty="0" smtClean="0"/>
              <a:t>Strany B  – Popis projektu – všeobecná strana (B1),</a:t>
            </a:r>
          </a:p>
          <a:p>
            <a:pPr marL="896938" indent="0"/>
            <a:r>
              <a:rPr lang="cs-CZ" sz="1400" dirty="0" smtClean="0"/>
              <a:t>– Popis projektu – specifika operace (B2),</a:t>
            </a:r>
          </a:p>
          <a:p>
            <a:pPr marL="896938" indent="0"/>
            <a:r>
              <a:rPr lang="cs-CZ" sz="1400" dirty="0" smtClean="0"/>
              <a:t>– </a:t>
            </a:r>
            <a:r>
              <a:rPr lang="cs-CZ" sz="1400" dirty="0"/>
              <a:t>Popis projektu </a:t>
            </a:r>
            <a:r>
              <a:rPr lang="cs-CZ" sz="1400" dirty="0" smtClean="0"/>
              <a:t>– zadávání zakázek (B3),</a:t>
            </a:r>
          </a:p>
          <a:p>
            <a:pPr marL="0" indent="0"/>
            <a:endParaRPr lang="cs-CZ" sz="900" dirty="0" smtClean="0"/>
          </a:p>
          <a:p>
            <a:pPr marL="0" indent="0"/>
            <a:r>
              <a:rPr lang="cs-CZ" sz="1400" dirty="0" smtClean="0"/>
              <a:t>Strany C  – Výdaje projektu (C1),</a:t>
            </a:r>
            <a:endParaRPr lang="cs-CZ" sz="1400" dirty="0"/>
          </a:p>
          <a:p>
            <a:pPr marL="896938" indent="0"/>
            <a:r>
              <a:rPr lang="cs-CZ" sz="1400" dirty="0"/>
              <a:t>– </a:t>
            </a:r>
            <a:r>
              <a:rPr lang="cs-CZ" sz="1400" dirty="0" smtClean="0"/>
              <a:t>Struktura financování (C2),</a:t>
            </a:r>
          </a:p>
          <a:p>
            <a:pPr marL="0" indent="0"/>
            <a:endParaRPr lang="cs-CZ" sz="900" dirty="0"/>
          </a:p>
          <a:p>
            <a:pPr marL="1077913" indent="-1077913"/>
            <a:r>
              <a:rPr lang="cs-CZ" sz="1400" dirty="0"/>
              <a:t>Strany </a:t>
            </a:r>
            <a:r>
              <a:rPr lang="cs-CZ" sz="1400" dirty="0" smtClean="0"/>
              <a:t>D  – Přílohy (relevantní dle operací - podíl příjmů z prvovýroby, hodnocení aspektu efektivnosti investice/projektu, atd.),</a:t>
            </a:r>
          </a:p>
          <a:p>
            <a:pPr marL="896938" indent="-896938"/>
            <a:endParaRPr lang="cs-CZ" sz="900" dirty="0" smtClean="0"/>
          </a:p>
          <a:p>
            <a:pPr marL="896938" indent="-896938"/>
            <a:r>
              <a:rPr lang="cs-CZ" sz="1400" dirty="0" smtClean="0"/>
              <a:t>Strany E </a:t>
            </a:r>
            <a:r>
              <a:rPr lang="cs-CZ" sz="1400" dirty="0"/>
              <a:t>– </a:t>
            </a:r>
            <a:r>
              <a:rPr lang="cs-CZ" sz="1400" dirty="0" smtClean="0"/>
              <a:t>Preferenční kritéria (žadatelem požadovaná),</a:t>
            </a:r>
          </a:p>
          <a:p>
            <a:pPr marL="896938" indent="-896938"/>
            <a:endParaRPr lang="cs-CZ" sz="1400" dirty="0" smtClean="0"/>
          </a:p>
          <a:p>
            <a:pPr marL="896938" indent="-896938"/>
            <a:r>
              <a:rPr lang="cs-CZ" sz="1400" dirty="0" smtClean="0"/>
              <a:t>Strany F – Hodnotící indikátory,</a:t>
            </a:r>
          </a:p>
          <a:p>
            <a:pPr marL="896938" indent="-896938"/>
            <a:r>
              <a:rPr lang="cs-CZ" sz="1400" dirty="0" smtClean="0"/>
              <a:t>Strany G – Čestná prohlášení.</a:t>
            </a:r>
            <a:endParaRPr lang="cs-CZ" sz="1400" dirty="0"/>
          </a:p>
          <a:p>
            <a:pPr marL="896938" indent="-896938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86674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748464" cy="3960440"/>
          </a:xfrm>
        </p:spPr>
        <p:txBody>
          <a:bodyPr/>
          <a:lstStyle/>
          <a:p>
            <a:pPr marL="715963" indent="-715963">
              <a:tabLst>
                <a:tab pos="715963" algn="l"/>
              </a:tabLst>
            </a:pPr>
            <a:r>
              <a:rPr lang="cs-CZ" u="sng" dirty="0" smtClean="0"/>
              <a:t>1.1.1 Vzdělávací akce</a:t>
            </a:r>
            <a:endParaRPr lang="cs-CZ" u="sng" dirty="0"/>
          </a:p>
          <a:p>
            <a:pPr marL="0" indent="0">
              <a:spcAft>
                <a:spcPts val="140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</a:t>
            </a:r>
            <a:r>
              <a:rPr lang="cs-CZ" dirty="0" smtClean="0">
                <a:solidFill>
                  <a:srgbClr val="034A31"/>
                </a:solidFill>
              </a:rPr>
              <a:t>Zuzana Bílá, </a:t>
            </a:r>
            <a:r>
              <a:rPr lang="cs-CZ" dirty="0">
                <a:solidFill>
                  <a:srgbClr val="034A31"/>
                </a:solidFill>
              </a:rPr>
              <a:t>tel.: 703 197 </a:t>
            </a:r>
            <a:r>
              <a:rPr lang="cs-CZ" dirty="0" smtClean="0">
                <a:solidFill>
                  <a:srgbClr val="034A31"/>
                </a:solidFill>
              </a:rPr>
              <a:t>157, </a:t>
            </a:r>
            <a:r>
              <a:rPr lang="cs-CZ" dirty="0">
                <a:solidFill>
                  <a:srgbClr val="034A31"/>
                </a:solidFill>
              </a:rPr>
              <a:t/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 smtClean="0">
                <a:solidFill>
                  <a:srgbClr val="034A31"/>
                </a:solidFill>
              </a:rPr>
              <a:t>e-mail</a:t>
            </a:r>
            <a:r>
              <a:rPr lang="cs-CZ" dirty="0">
                <a:solidFill>
                  <a:srgbClr val="034A31"/>
                </a:solidFill>
              </a:rPr>
              <a:t>: </a:t>
            </a:r>
            <a:r>
              <a:rPr lang="cs-CZ" u="sng" dirty="0" smtClean="0">
                <a:hlinkClick r:id="rId3"/>
              </a:rPr>
              <a:t>Zuzana.Bila@szif.cz</a:t>
            </a:r>
            <a:endParaRPr lang="cs-CZ" u="sng" dirty="0"/>
          </a:p>
          <a:p>
            <a:pPr marL="715963" indent="-715963">
              <a:tabLst>
                <a:tab pos="715963" algn="l"/>
              </a:tabLst>
            </a:pPr>
            <a:r>
              <a:rPr lang="cs-CZ" u="sng" dirty="0" smtClean="0"/>
              <a:t>4.1.1 Investice do zemědělských podniků </a:t>
            </a:r>
            <a:endParaRPr lang="cs-CZ" u="sng" dirty="0"/>
          </a:p>
          <a:p>
            <a:pPr marL="0" indent="0">
              <a:spcAft>
                <a:spcPts val="140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</a:t>
            </a:r>
            <a:r>
              <a:rPr lang="cs-CZ" dirty="0" smtClean="0">
                <a:solidFill>
                  <a:srgbClr val="034A31"/>
                </a:solidFill>
              </a:rPr>
              <a:t>Aneta Kulišťáková, </a:t>
            </a:r>
            <a:r>
              <a:rPr lang="cs-CZ" dirty="0">
                <a:solidFill>
                  <a:srgbClr val="034A31"/>
                </a:solidFill>
              </a:rPr>
              <a:t>tel.: </a:t>
            </a:r>
            <a:r>
              <a:rPr lang="cs-CZ" dirty="0" smtClean="0">
                <a:solidFill>
                  <a:srgbClr val="034A31"/>
                </a:solidFill>
              </a:rPr>
              <a:t>703 </a:t>
            </a:r>
            <a:r>
              <a:rPr lang="cs-CZ" dirty="0">
                <a:solidFill>
                  <a:srgbClr val="034A31"/>
                </a:solidFill>
              </a:rPr>
              <a:t>197 </a:t>
            </a:r>
            <a:r>
              <a:rPr lang="cs-CZ" dirty="0" smtClean="0">
                <a:solidFill>
                  <a:srgbClr val="034A31"/>
                </a:solidFill>
              </a:rPr>
              <a:t>159, </a:t>
            </a:r>
            <a:br>
              <a:rPr lang="cs-CZ" dirty="0" smtClean="0">
                <a:solidFill>
                  <a:srgbClr val="034A31"/>
                </a:solidFill>
              </a:rPr>
            </a:br>
            <a:r>
              <a:rPr lang="cs-CZ" dirty="0" smtClean="0">
                <a:solidFill>
                  <a:srgbClr val="034A31"/>
                </a:solidFill>
              </a:rPr>
              <a:t>e-mail</a:t>
            </a:r>
            <a:r>
              <a:rPr lang="cs-CZ" dirty="0">
                <a:solidFill>
                  <a:srgbClr val="034A31"/>
                </a:solidFill>
              </a:rPr>
              <a:t>: </a:t>
            </a:r>
            <a:r>
              <a:rPr lang="cs-CZ" u="sng" dirty="0" smtClean="0">
                <a:hlinkClick r:id="rId4"/>
              </a:rPr>
              <a:t>Aneta.Kulistakova@szif.cz</a:t>
            </a:r>
            <a:endParaRPr lang="cs-CZ" u="sng" dirty="0" smtClean="0"/>
          </a:p>
          <a:p>
            <a:pPr marL="0" indent="0">
              <a:spcAft>
                <a:spcPts val="140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</a:t>
            </a:r>
            <a:r>
              <a:rPr lang="cs-CZ" dirty="0" smtClean="0">
                <a:solidFill>
                  <a:srgbClr val="034A31"/>
                </a:solidFill>
              </a:rPr>
              <a:t>David Šmíd, </a:t>
            </a:r>
            <a:r>
              <a:rPr lang="cs-CZ" dirty="0">
                <a:solidFill>
                  <a:srgbClr val="034A31"/>
                </a:solidFill>
              </a:rPr>
              <a:t>tel.: 703 197 </a:t>
            </a:r>
            <a:r>
              <a:rPr lang="cs-CZ" dirty="0" smtClean="0">
                <a:solidFill>
                  <a:srgbClr val="034A31"/>
                </a:solidFill>
              </a:rPr>
              <a:t>155, </a:t>
            </a:r>
            <a:r>
              <a:rPr lang="cs-CZ" dirty="0">
                <a:solidFill>
                  <a:srgbClr val="034A31"/>
                </a:solidFill>
              </a:rPr>
              <a:t/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 smtClean="0">
                <a:solidFill>
                  <a:srgbClr val="034A31"/>
                </a:solidFill>
              </a:rPr>
              <a:t>e-mail</a:t>
            </a:r>
            <a:r>
              <a:rPr lang="cs-CZ" dirty="0">
                <a:solidFill>
                  <a:srgbClr val="034A31"/>
                </a:solidFill>
              </a:rPr>
              <a:t>: </a:t>
            </a:r>
            <a:r>
              <a:rPr lang="cs-CZ" u="sng" dirty="0" smtClean="0">
                <a:hlinkClick r:id="rId5"/>
              </a:rPr>
              <a:t>David.Smid@szif.cz</a:t>
            </a:r>
            <a:endParaRPr lang="cs-CZ" u="sng" dirty="0"/>
          </a:p>
          <a:p>
            <a:pPr marL="715963" indent="-715963">
              <a:tabLst>
                <a:tab pos="715963" algn="l"/>
              </a:tabLst>
            </a:pPr>
            <a:r>
              <a:rPr lang="cs-CZ" u="sng" dirty="0"/>
              <a:t>4</a:t>
            </a:r>
            <a:r>
              <a:rPr lang="cs-CZ" u="sng" dirty="0" smtClean="0"/>
              <a:t>.2.1 Zpracování a uvádění na trh zemědělských produktů </a:t>
            </a:r>
            <a:endParaRPr lang="cs-CZ" u="sng" dirty="0"/>
          </a:p>
          <a:p>
            <a:pPr marL="0" indent="0">
              <a:spcAft>
                <a:spcPts val="140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</a:t>
            </a:r>
            <a:r>
              <a:rPr lang="cs-CZ" dirty="0" smtClean="0">
                <a:solidFill>
                  <a:srgbClr val="034A31"/>
                </a:solidFill>
              </a:rPr>
              <a:t>Zuzana Bílá, </a:t>
            </a:r>
            <a:r>
              <a:rPr lang="cs-CZ" dirty="0">
                <a:solidFill>
                  <a:srgbClr val="034A31"/>
                </a:solidFill>
              </a:rPr>
              <a:t>tel.: </a:t>
            </a:r>
            <a:r>
              <a:rPr lang="cs-CZ" dirty="0" smtClean="0">
                <a:solidFill>
                  <a:srgbClr val="034A31"/>
                </a:solidFill>
              </a:rPr>
              <a:t>703 </a:t>
            </a:r>
            <a:r>
              <a:rPr lang="cs-CZ" dirty="0">
                <a:solidFill>
                  <a:srgbClr val="034A31"/>
                </a:solidFill>
              </a:rPr>
              <a:t>197 </a:t>
            </a:r>
            <a:r>
              <a:rPr lang="cs-CZ" dirty="0" smtClean="0">
                <a:solidFill>
                  <a:srgbClr val="034A31"/>
                </a:solidFill>
              </a:rPr>
              <a:t>157, </a:t>
            </a:r>
            <a:r>
              <a:rPr lang="cs-CZ" dirty="0">
                <a:solidFill>
                  <a:srgbClr val="034A31"/>
                </a:solidFill>
              </a:rPr>
              <a:t/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 smtClean="0">
                <a:solidFill>
                  <a:srgbClr val="034A31"/>
                </a:solidFill>
              </a:rPr>
              <a:t>e-mail</a:t>
            </a:r>
            <a:r>
              <a:rPr lang="cs-CZ" dirty="0">
                <a:solidFill>
                  <a:srgbClr val="034A31"/>
                </a:solidFill>
              </a:rPr>
              <a:t>: </a:t>
            </a:r>
            <a:r>
              <a:rPr lang="cs-CZ" u="sng" dirty="0" smtClean="0">
                <a:hlinkClick r:id="rId6"/>
              </a:rPr>
              <a:t>Zuzana.Bila@szif.cz</a:t>
            </a:r>
            <a:endParaRPr lang="cs-CZ" u="sng" dirty="0"/>
          </a:p>
          <a:p>
            <a:endParaRPr lang="cs-CZ" u="sng" dirty="0"/>
          </a:p>
          <a:p>
            <a:endParaRPr lang="cs-CZ" u="sng" dirty="0" smtClean="0"/>
          </a:p>
          <a:p>
            <a:endParaRPr lang="cs-CZ" sz="1400" u="sng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1472568"/>
            <a:ext cx="5645360" cy="444216"/>
          </a:xfrm>
        </p:spPr>
        <p:txBody>
          <a:bodyPr/>
          <a:lstStyle/>
          <a:p>
            <a:r>
              <a:rPr lang="cs-CZ" dirty="0" smtClean="0"/>
              <a:t>Garanti SZIF – 7. kolo příjmu žádostí PRV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4455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144" y="2204864"/>
            <a:ext cx="8748464" cy="3960440"/>
          </a:xfrm>
        </p:spPr>
        <p:txBody>
          <a:bodyPr/>
          <a:lstStyle/>
          <a:p>
            <a:pPr marL="715963" indent="-715963">
              <a:tabLst>
                <a:tab pos="715963" algn="l"/>
              </a:tabLst>
            </a:pPr>
            <a:r>
              <a:rPr lang="cs-CZ" u="sng" dirty="0"/>
              <a:t>8.3.1 Zavádění preventivních opatření v </a:t>
            </a:r>
            <a:r>
              <a:rPr lang="cs-CZ" u="sng" dirty="0" smtClean="0"/>
              <a:t>lesích</a:t>
            </a:r>
          </a:p>
          <a:p>
            <a:pPr marL="715963" indent="-715963">
              <a:tabLst>
                <a:tab pos="715963" algn="l"/>
              </a:tabLst>
            </a:pPr>
            <a:r>
              <a:rPr lang="cs-CZ" u="sng" dirty="0"/>
              <a:t>8.4.1 Obnova lesních porostů po kalamitách </a:t>
            </a:r>
          </a:p>
          <a:p>
            <a:pPr marL="715963" indent="-715963">
              <a:tabLst>
                <a:tab pos="715963" algn="l"/>
              </a:tabLst>
            </a:pPr>
            <a:r>
              <a:rPr lang="cs-CZ" u="sng" dirty="0"/>
              <a:t>8.5.1 Investice do ochrany melioračních a zpevňujících dřevin</a:t>
            </a:r>
          </a:p>
          <a:p>
            <a:pPr marL="715963" indent="-715963">
              <a:tabLst>
                <a:tab pos="715963" algn="l"/>
              </a:tabLst>
            </a:pPr>
            <a:r>
              <a:rPr lang="cs-CZ" u="sng" dirty="0"/>
              <a:t>8.6.1 Technika a technologie pro lesní hospodářství</a:t>
            </a:r>
          </a:p>
          <a:p>
            <a:pPr marL="0" indent="0">
              <a:spcAft>
                <a:spcPts val="1400"/>
              </a:spcAft>
              <a:tabLst>
                <a:tab pos="715963" algn="l"/>
              </a:tabLst>
            </a:pPr>
            <a:r>
              <a:rPr lang="cs-CZ" dirty="0" smtClean="0">
                <a:solidFill>
                  <a:srgbClr val="034A31"/>
                </a:solidFill>
              </a:rPr>
              <a:t>Ing</a:t>
            </a:r>
            <a:r>
              <a:rPr lang="cs-CZ" dirty="0">
                <a:solidFill>
                  <a:srgbClr val="034A31"/>
                </a:solidFill>
              </a:rPr>
              <a:t>. Ivana Kafková, tel.: 731 633 990, </a:t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 smtClean="0">
                <a:solidFill>
                  <a:srgbClr val="034A31"/>
                </a:solidFill>
              </a:rPr>
              <a:t>e-mail</a:t>
            </a:r>
            <a:r>
              <a:rPr lang="cs-CZ" dirty="0">
                <a:solidFill>
                  <a:srgbClr val="034A31"/>
                </a:solidFill>
              </a:rPr>
              <a:t>: </a:t>
            </a:r>
            <a:r>
              <a:rPr lang="cs-CZ" u="sng" dirty="0">
                <a:hlinkClick r:id="rId3"/>
              </a:rPr>
              <a:t>Ivana.Kafkova@szif.cz</a:t>
            </a:r>
            <a:endParaRPr lang="cs-CZ" u="sng" dirty="0"/>
          </a:p>
          <a:p>
            <a:r>
              <a:rPr lang="cs-CZ" u="sng" dirty="0"/>
              <a:t>16.3.1 Sdílení zařízení a zdrojů – záměr a), b)</a:t>
            </a:r>
          </a:p>
          <a:p>
            <a:pPr marL="0" indent="0">
              <a:spcAft>
                <a:spcPts val="140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Zuzana Bílá, tel.: 703 197 157, </a:t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 smtClean="0">
                <a:solidFill>
                  <a:srgbClr val="034A31"/>
                </a:solidFill>
              </a:rPr>
              <a:t>e-mail</a:t>
            </a:r>
            <a:r>
              <a:rPr lang="cs-CZ" dirty="0">
                <a:solidFill>
                  <a:srgbClr val="034A31"/>
                </a:solidFill>
              </a:rPr>
              <a:t>: </a:t>
            </a:r>
            <a:r>
              <a:rPr lang="cs-CZ" u="sng" dirty="0">
                <a:hlinkClick r:id="rId4"/>
              </a:rPr>
              <a:t>Zuzana.Bila@szif.cz</a:t>
            </a:r>
            <a:endParaRPr lang="cs-CZ" u="sng" dirty="0"/>
          </a:p>
          <a:p>
            <a:r>
              <a:rPr lang="cs-CZ" u="sng" dirty="0"/>
              <a:t>16.3.1 Sdílení zařízení a zdrojů – záměr c) </a:t>
            </a:r>
          </a:p>
          <a:p>
            <a:r>
              <a:rPr lang="cs-CZ" dirty="0">
                <a:solidFill>
                  <a:srgbClr val="034A31"/>
                </a:solidFill>
              </a:rPr>
              <a:t>Ing. Ivana Kafková, tel.: 731 633 990, </a:t>
            </a:r>
          </a:p>
          <a:p>
            <a:pPr>
              <a:spcAft>
                <a:spcPts val="1400"/>
              </a:spcAft>
            </a:pPr>
            <a:r>
              <a:rPr lang="cs-CZ" dirty="0">
                <a:solidFill>
                  <a:srgbClr val="034A31"/>
                </a:solidFill>
              </a:rPr>
              <a:t>e</a:t>
            </a:r>
            <a:r>
              <a:rPr lang="cs-CZ" dirty="0" smtClean="0">
                <a:solidFill>
                  <a:srgbClr val="034A31"/>
                </a:solidFill>
              </a:rPr>
              <a:t>-mail</a:t>
            </a:r>
            <a:r>
              <a:rPr lang="cs-CZ" dirty="0">
                <a:solidFill>
                  <a:srgbClr val="034A31"/>
                </a:solidFill>
              </a:rPr>
              <a:t>: </a:t>
            </a:r>
            <a:r>
              <a:rPr lang="cs-CZ" u="sng" dirty="0">
                <a:hlinkClick r:id="rId3"/>
              </a:rPr>
              <a:t>Ivana.Kafkova@szif.cz</a:t>
            </a:r>
            <a:endParaRPr lang="cs-CZ" u="sng" dirty="0"/>
          </a:p>
          <a:p>
            <a:endParaRPr lang="cs-CZ" u="sng" dirty="0"/>
          </a:p>
          <a:p>
            <a:endParaRPr lang="cs-CZ" u="sng" dirty="0" smtClean="0"/>
          </a:p>
          <a:p>
            <a:endParaRPr lang="cs-CZ" sz="1400" u="sng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1472568"/>
            <a:ext cx="5645360" cy="444216"/>
          </a:xfrm>
        </p:spPr>
        <p:txBody>
          <a:bodyPr/>
          <a:lstStyle/>
          <a:p>
            <a:r>
              <a:rPr lang="cs-CZ" dirty="0" smtClean="0"/>
              <a:t>Garanti SZIF – 7. kolo příjmu žádostí PRV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4178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276872"/>
            <a:ext cx="8748464" cy="3960440"/>
          </a:xfrm>
        </p:spPr>
        <p:txBody>
          <a:bodyPr/>
          <a:lstStyle/>
          <a:p>
            <a:pPr marL="720000" indent="-720000"/>
            <a:r>
              <a:rPr lang="cs-CZ" u="sng" dirty="0" smtClean="0"/>
              <a:t>16.4.1 Horizontální a vertikální spolupráce mezi účastníky krátkých dodavatelských řetězců a místních trhů </a:t>
            </a:r>
            <a:endParaRPr lang="cs-CZ" u="sng" dirty="0"/>
          </a:p>
          <a:p>
            <a:pPr marL="0" indent="0">
              <a:spcAft>
                <a:spcPts val="140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Zuzana Bílá, tel.: 703 197 157, </a:t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 smtClean="0">
                <a:solidFill>
                  <a:srgbClr val="034A31"/>
                </a:solidFill>
              </a:rPr>
              <a:t>e-mail</a:t>
            </a:r>
            <a:r>
              <a:rPr lang="cs-CZ" dirty="0">
                <a:solidFill>
                  <a:srgbClr val="034A31"/>
                </a:solidFill>
              </a:rPr>
              <a:t>: </a:t>
            </a:r>
            <a:r>
              <a:rPr lang="cs-CZ" u="sng" dirty="0">
                <a:hlinkClick r:id="rId3"/>
              </a:rPr>
              <a:t>Zuzana.Bila@szif.cz</a:t>
            </a:r>
            <a:endParaRPr lang="cs-CZ" u="sng" dirty="0"/>
          </a:p>
          <a:p>
            <a:pPr marL="719138" indent="-719138"/>
            <a:r>
              <a:rPr lang="cs-CZ" u="sng" dirty="0" smtClean="0"/>
              <a:t>16.6.1 Horizontální </a:t>
            </a:r>
            <a:r>
              <a:rPr lang="cs-CZ" u="sng" dirty="0"/>
              <a:t>a vertikální </a:t>
            </a:r>
            <a:r>
              <a:rPr lang="cs-CZ" u="sng" dirty="0" smtClean="0"/>
              <a:t>spolupráce při udržitelném zajišťování biomasy pro výrobu energie, výrobu potravin a v průmyslových procesech</a:t>
            </a:r>
            <a:endParaRPr lang="cs-CZ" u="sng" dirty="0"/>
          </a:p>
          <a:p>
            <a:pPr marL="0" indent="0"/>
            <a:r>
              <a:rPr lang="cs-CZ" dirty="0" smtClean="0">
                <a:solidFill>
                  <a:srgbClr val="034A31"/>
                </a:solidFill>
              </a:rPr>
              <a:t>Mgr. Jitka Gregušová, </a:t>
            </a:r>
            <a:r>
              <a:rPr lang="cs-CZ" dirty="0">
                <a:solidFill>
                  <a:srgbClr val="034A31"/>
                </a:solidFill>
              </a:rPr>
              <a:t>tel.: 703 </a:t>
            </a:r>
            <a:r>
              <a:rPr lang="cs-CZ" dirty="0" smtClean="0">
                <a:solidFill>
                  <a:srgbClr val="034A31"/>
                </a:solidFill>
              </a:rPr>
              <a:t>186 947, </a:t>
            </a:r>
            <a:r>
              <a:rPr lang="cs-CZ" dirty="0">
                <a:solidFill>
                  <a:srgbClr val="034A31"/>
                </a:solidFill>
              </a:rPr>
              <a:t/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 smtClean="0">
                <a:solidFill>
                  <a:srgbClr val="034A31"/>
                </a:solidFill>
              </a:rPr>
              <a:t>e-mail</a:t>
            </a:r>
            <a:r>
              <a:rPr lang="cs-CZ" dirty="0">
                <a:solidFill>
                  <a:srgbClr val="034A31"/>
                </a:solidFill>
              </a:rPr>
              <a:t>: </a:t>
            </a:r>
            <a:r>
              <a:rPr lang="cs-CZ" u="sng" dirty="0" smtClean="0">
                <a:hlinkClick r:id="rId3"/>
              </a:rPr>
              <a:t>Jitka.Gregusova@szif.cz</a:t>
            </a:r>
            <a:endParaRPr lang="cs-CZ" u="sng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1472568"/>
            <a:ext cx="5645360" cy="444216"/>
          </a:xfrm>
        </p:spPr>
        <p:txBody>
          <a:bodyPr/>
          <a:lstStyle/>
          <a:p>
            <a:r>
              <a:rPr lang="cs-CZ" dirty="0" smtClean="0"/>
              <a:t>Garanti SZIF – 7. kolo příjmu žádostí PRV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559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1472568"/>
            <a:ext cx="5645360" cy="444216"/>
          </a:xfrm>
        </p:spPr>
        <p:txBody>
          <a:bodyPr/>
          <a:lstStyle/>
          <a:p>
            <a:r>
              <a:rPr lang="cs-CZ" dirty="0" smtClean="0"/>
              <a:t>Garanti SZIF – 7. kolo příjmu žádostí PRV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251520" y="2088000"/>
            <a:ext cx="8712968" cy="3960440"/>
          </a:xfrm>
        </p:spPr>
        <p:txBody>
          <a:bodyPr/>
          <a:lstStyle/>
          <a:p>
            <a:pPr marL="715963" indent="-715963">
              <a:spcAft>
                <a:spcPts val="0"/>
              </a:spcAft>
              <a:tabLst>
                <a:tab pos="715963" algn="l"/>
              </a:tabLst>
            </a:pPr>
            <a:r>
              <a:rPr lang="cs-CZ" u="sng" dirty="0"/>
              <a:t>Finanční zdraví + efektivnost </a:t>
            </a:r>
            <a:r>
              <a:rPr lang="cs-CZ" u="sng" dirty="0" smtClean="0"/>
              <a:t>investice/projektu + příjmy ze zem. prvovýroby</a:t>
            </a:r>
            <a:endParaRPr lang="cs-CZ" u="sng" dirty="0"/>
          </a:p>
          <a:p>
            <a:pPr marL="715963" indent="-715963">
              <a:spcAft>
                <a:spcPts val="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Vendula </a:t>
            </a:r>
            <a:r>
              <a:rPr lang="cs-CZ" dirty="0" smtClean="0">
                <a:solidFill>
                  <a:srgbClr val="034A31"/>
                </a:solidFill>
              </a:rPr>
              <a:t>Boubalíková, tel</a:t>
            </a:r>
            <a:r>
              <a:rPr lang="cs-CZ" dirty="0">
                <a:solidFill>
                  <a:srgbClr val="034A31"/>
                </a:solidFill>
              </a:rPr>
              <a:t>.: </a:t>
            </a:r>
            <a:r>
              <a:rPr lang="cs-CZ" dirty="0" smtClean="0">
                <a:solidFill>
                  <a:srgbClr val="034A31"/>
                </a:solidFill>
              </a:rPr>
              <a:t>703 </a:t>
            </a:r>
            <a:r>
              <a:rPr lang="cs-CZ" dirty="0">
                <a:solidFill>
                  <a:srgbClr val="034A31"/>
                </a:solidFill>
              </a:rPr>
              <a:t>197 </a:t>
            </a:r>
            <a:r>
              <a:rPr lang="cs-CZ" dirty="0" smtClean="0">
                <a:solidFill>
                  <a:srgbClr val="034A31"/>
                </a:solidFill>
              </a:rPr>
              <a:t>161</a:t>
            </a:r>
            <a:endParaRPr lang="cs-CZ" dirty="0">
              <a:solidFill>
                <a:srgbClr val="034A31"/>
              </a:solidFill>
            </a:endParaRPr>
          </a:p>
          <a:p>
            <a:pPr marL="715963" indent="-715963">
              <a:spcAft>
                <a:spcPts val="1400"/>
              </a:spcAft>
              <a:tabLst>
                <a:tab pos="715963" algn="l"/>
              </a:tabLst>
            </a:pPr>
            <a:r>
              <a:rPr lang="cs-CZ" dirty="0" smtClean="0">
                <a:solidFill>
                  <a:srgbClr val="034A31"/>
                </a:solidFill>
              </a:rPr>
              <a:t>e-mail: </a:t>
            </a:r>
            <a:r>
              <a:rPr lang="cs-CZ" u="sng" dirty="0" smtClean="0">
                <a:hlinkClick r:id="rId3"/>
              </a:rPr>
              <a:t>Vendula.Boubalikova@szif.cz</a:t>
            </a:r>
            <a:endParaRPr lang="cs-CZ" u="sng" dirty="0"/>
          </a:p>
          <a:p>
            <a:pPr marL="715963" indent="-715963">
              <a:spcAft>
                <a:spcPts val="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Zdeněk </a:t>
            </a:r>
            <a:r>
              <a:rPr lang="cs-CZ" dirty="0" smtClean="0">
                <a:solidFill>
                  <a:srgbClr val="034A31"/>
                </a:solidFill>
              </a:rPr>
              <a:t>Kunc, </a:t>
            </a:r>
            <a:r>
              <a:rPr lang="cs-CZ" dirty="0">
                <a:solidFill>
                  <a:srgbClr val="034A31"/>
                </a:solidFill>
              </a:rPr>
              <a:t>tel.: </a:t>
            </a:r>
            <a:r>
              <a:rPr lang="cs-CZ" dirty="0" smtClean="0">
                <a:solidFill>
                  <a:srgbClr val="034A31"/>
                </a:solidFill>
              </a:rPr>
              <a:t>703 </a:t>
            </a:r>
            <a:r>
              <a:rPr lang="cs-CZ" dirty="0">
                <a:solidFill>
                  <a:srgbClr val="034A31"/>
                </a:solidFill>
              </a:rPr>
              <a:t>197 </a:t>
            </a:r>
            <a:r>
              <a:rPr lang="cs-CZ" dirty="0" smtClean="0">
                <a:solidFill>
                  <a:srgbClr val="034A31"/>
                </a:solidFill>
              </a:rPr>
              <a:t>163</a:t>
            </a:r>
          </a:p>
          <a:p>
            <a:pPr marL="715963" indent="-715963">
              <a:spcAft>
                <a:spcPts val="1400"/>
              </a:spcAft>
              <a:tabLst>
                <a:tab pos="715963" algn="l"/>
              </a:tabLst>
            </a:pPr>
            <a:r>
              <a:rPr lang="cs-CZ" dirty="0" smtClean="0">
                <a:solidFill>
                  <a:srgbClr val="034A31"/>
                </a:solidFill>
              </a:rPr>
              <a:t>e-mail</a:t>
            </a:r>
            <a:r>
              <a:rPr lang="cs-CZ" dirty="0">
                <a:solidFill>
                  <a:srgbClr val="034A31"/>
                </a:solidFill>
              </a:rPr>
              <a:t>: </a:t>
            </a:r>
            <a:r>
              <a:rPr lang="cs-CZ" u="sng" dirty="0" smtClean="0">
                <a:hlinkClick r:id="rId4"/>
              </a:rPr>
              <a:t>Zdenek.Kunc@szif.cz</a:t>
            </a:r>
            <a:endParaRPr lang="cs-CZ" u="sng" dirty="0" smtClean="0"/>
          </a:p>
          <a:p>
            <a:pPr marL="715963" indent="-715963">
              <a:spcAft>
                <a:spcPts val="0"/>
              </a:spcAft>
              <a:tabLst>
                <a:tab pos="715963" algn="l"/>
              </a:tabLst>
            </a:pPr>
            <a:r>
              <a:rPr lang="cs-CZ" u="sng" dirty="0" smtClean="0"/>
              <a:t>Výběrové/zadávací </a:t>
            </a:r>
            <a:r>
              <a:rPr lang="cs-CZ" u="sng" dirty="0"/>
              <a:t>řízení</a:t>
            </a:r>
          </a:p>
          <a:p>
            <a:pPr marL="0" indent="0">
              <a:spcAft>
                <a:spcPts val="120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Viktor </a:t>
            </a:r>
            <a:r>
              <a:rPr lang="cs-CZ" dirty="0" smtClean="0">
                <a:solidFill>
                  <a:srgbClr val="034A31"/>
                </a:solidFill>
              </a:rPr>
              <a:t>Simon, </a:t>
            </a:r>
            <a:r>
              <a:rPr lang="cs-CZ" dirty="0">
                <a:solidFill>
                  <a:srgbClr val="034A31"/>
                </a:solidFill>
              </a:rPr>
              <a:t>tel.: 222 871 530, (739 322 </a:t>
            </a:r>
            <a:r>
              <a:rPr lang="cs-CZ" dirty="0" smtClean="0">
                <a:solidFill>
                  <a:srgbClr val="034A31"/>
                </a:solidFill>
              </a:rPr>
              <a:t>670)</a:t>
            </a:r>
            <a:br>
              <a:rPr lang="cs-CZ" dirty="0" smtClean="0">
                <a:solidFill>
                  <a:srgbClr val="034A31"/>
                </a:solidFill>
              </a:rPr>
            </a:br>
            <a:r>
              <a:rPr lang="cs-CZ" dirty="0" smtClean="0">
                <a:solidFill>
                  <a:srgbClr val="034A31"/>
                </a:solidFill>
              </a:rPr>
              <a:t>e-mail</a:t>
            </a:r>
            <a:r>
              <a:rPr lang="cs-CZ" dirty="0">
                <a:solidFill>
                  <a:srgbClr val="034A31"/>
                </a:solidFill>
              </a:rPr>
              <a:t>: </a:t>
            </a:r>
            <a:r>
              <a:rPr lang="cs-CZ" u="sng" dirty="0">
                <a:hlinkClick r:id="rId5"/>
              </a:rPr>
              <a:t>Viktor.Simon@szif.cz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8076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7967" y="2966174"/>
            <a:ext cx="3123836" cy="474994"/>
          </a:xfrm>
        </p:spPr>
        <p:txBody>
          <a:bodyPr/>
          <a:lstStyle/>
          <a:p>
            <a:pPr algn="ctr"/>
            <a:r>
              <a:rPr lang="cs-CZ" sz="2000" dirty="0" smtClean="0"/>
              <a:t>Děkuji za pozornost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23311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9175173" cy="444216"/>
          </a:xfrm>
        </p:spPr>
        <p:txBody>
          <a:bodyPr/>
          <a:lstStyle/>
          <a:p>
            <a:r>
              <a:rPr lang="cs-CZ" dirty="0" smtClean="0"/>
              <a:t>Základní podmínky Žádosti o dotaci </a:t>
            </a:r>
            <a:r>
              <a:rPr lang="cs-CZ" sz="1200" dirty="0" smtClean="0"/>
              <a:t>(kapitola 5.1 Obecné části Pravidel pro žadatele)</a:t>
            </a:r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060848"/>
            <a:ext cx="8856984" cy="4248472"/>
          </a:xfrm>
        </p:spPr>
        <p:txBody>
          <a:bodyPr/>
          <a:lstStyle/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Žádost </a:t>
            </a:r>
            <a:r>
              <a:rPr lang="cs-CZ" dirty="0"/>
              <a:t>o dotaci se </a:t>
            </a:r>
            <a:r>
              <a:rPr lang="cs-CZ" dirty="0" smtClean="0"/>
              <a:t>podává/registruje </a:t>
            </a:r>
            <a:r>
              <a:rPr lang="cs-CZ" dirty="0"/>
              <a:t>samostatně za každou </a:t>
            </a:r>
            <a:r>
              <a:rPr lang="cs-CZ" dirty="0" smtClean="0"/>
              <a:t>operaci/záměr.</a:t>
            </a:r>
          </a:p>
          <a:p>
            <a:pPr marL="0" indent="0" algn="just">
              <a:buClr>
                <a:srgbClr val="F36523"/>
              </a:buClr>
            </a:pPr>
            <a:endParaRPr lang="cs-CZ" dirty="0" smtClean="0"/>
          </a:p>
          <a:p>
            <a:pPr marL="285750" indent="-285750" algn="just">
              <a:buClr>
                <a:srgbClr val="F77121"/>
              </a:buClr>
              <a:buFont typeface="Arial" panose="020B0604020202020204" pitchFamily="34" charset="0"/>
              <a:buChar char="•"/>
              <a:tabLst>
                <a:tab pos="715963" algn="l"/>
              </a:tabLst>
            </a:pPr>
            <a:r>
              <a:rPr lang="cs-CZ" dirty="0" smtClean="0"/>
              <a:t>Za </a:t>
            </a:r>
            <a:r>
              <a:rPr lang="cs-CZ" dirty="0"/>
              <a:t>danou operaci/záměr v daném kole příjmu žádostí </a:t>
            </a:r>
            <a:r>
              <a:rPr lang="cs-CZ" dirty="0" smtClean="0"/>
              <a:t>je možné </a:t>
            </a:r>
            <a:r>
              <a:rPr lang="cs-CZ" dirty="0"/>
              <a:t>odeslat pouze jednu Žádost o dotaci konkrétního žadatele. </a:t>
            </a:r>
            <a:endParaRPr lang="cs-CZ" dirty="0" smtClean="0"/>
          </a:p>
          <a:p>
            <a:pPr marL="554038" indent="-285750" algn="just">
              <a:buClr>
                <a:srgbClr val="F77121"/>
              </a:buClr>
              <a:buFontTx/>
              <a:buChar char="-"/>
              <a:tabLst>
                <a:tab pos="715963" algn="l"/>
              </a:tabLst>
            </a:pPr>
            <a:r>
              <a:rPr lang="cs-CZ" b="1" dirty="0" smtClean="0">
                <a:solidFill>
                  <a:srgbClr val="FF0000"/>
                </a:solidFill>
              </a:rPr>
              <a:t>v rámci 7. kola PRV platí pro všechny operace vyjma operací:</a:t>
            </a:r>
          </a:p>
          <a:p>
            <a:pPr marL="554038" indent="-285750" algn="just">
              <a:buClr>
                <a:srgbClr val="F77121"/>
              </a:buClr>
              <a:buFont typeface="Wingdings" panose="05000000000000000000" pitchFamily="2" charset="2"/>
              <a:buChar char="§"/>
              <a:tabLst>
                <a:tab pos="715963" algn="l"/>
              </a:tabLst>
            </a:pPr>
            <a:r>
              <a:rPr lang="cs-CZ" sz="1400" i="1" dirty="0" smtClean="0">
                <a:solidFill>
                  <a:srgbClr val="FF0000"/>
                </a:solidFill>
              </a:rPr>
              <a:t>8.3.1 </a:t>
            </a:r>
            <a:r>
              <a:rPr lang="cs-CZ" sz="1400" i="1" dirty="0">
                <a:solidFill>
                  <a:srgbClr val="FF0000"/>
                </a:solidFill>
              </a:rPr>
              <a:t>Zavádění preventivních opatření v lesích</a:t>
            </a:r>
          </a:p>
          <a:p>
            <a:pPr marL="554038" indent="-285750" algn="just">
              <a:buClr>
                <a:srgbClr val="F77121"/>
              </a:buClr>
              <a:buFont typeface="Wingdings" panose="05000000000000000000" pitchFamily="2" charset="2"/>
              <a:buChar char="§"/>
              <a:tabLst>
                <a:tab pos="715963" algn="l"/>
              </a:tabLst>
            </a:pPr>
            <a:r>
              <a:rPr lang="cs-CZ" sz="1400" i="1" dirty="0">
                <a:solidFill>
                  <a:srgbClr val="FF0000"/>
                </a:solidFill>
              </a:rPr>
              <a:t>8.4.1 Obnova lesních porostů po kalamitách </a:t>
            </a:r>
          </a:p>
          <a:p>
            <a:pPr marL="554038" indent="-285750" algn="just">
              <a:buClr>
                <a:srgbClr val="F77121"/>
              </a:buClr>
              <a:buFont typeface="Wingdings" panose="05000000000000000000" pitchFamily="2" charset="2"/>
              <a:buChar char="§"/>
              <a:tabLst>
                <a:tab pos="715963" algn="l"/>
              </a:tabLst>
            </a:pPr>
            <a:r>
              <a:rPr lang="cs-CZ" sz="1400" i="1" dirty="0">
                <a:solidFill>
                  <a:srgbClr val="FF0000"/>
                </a:solidFill>
              </a:rPr>
              <a:t>8.5.1 Investice do ochrany melioračních a zpevňujících dřevin</a:t>
            </a:r>
          </a:p>
          <a:p>
            <a:pPr marL="554038" indent="-285750" algn="just">
              <a:buClr>
                <a:srgbClr val="F77121"/>
              </a:buClr>
              <a:buFont typeface="Wingdings" panose="05000000000000000000" pitchFamily="2" charset="2"/>
              <a:buChar char="§"/>
              <a:tabLst>
                <a:tab pos="715963" algn="l"/>
              </a:tabLst>
            </a:pPr>
            <a:endParaRPr lang="cs-CZ" dirty="0">
              <a:solidFill>
                <a:srgbClr val="FF0000"/>
              </a:solidFill>
            </a:endParaRPr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Žadatelem požadované bodové hodnocení vyplněné v Žádosti o dotaci je závazné od data zaregistrování Žádosti o dotaci (v případě, že žadatel bodové hodnocení nevyplní = žadatel body nepožaduje).</a:t>
            </a:r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Dodatečné navýšení dotace ze strany žadatele není možné. 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8596488" cy="444216"/>
          </a:xfrm>
        </p:spPr>
        <p:txBody>
          <a:bodyPr/>
          <a:lstStyle/>
          <a:p>
            <a:r>
              <a:rPr lang="cs-CZ" dirty="0" smtClean="0"/>
              <a:t>Fotodokumentace projektu před realizací</a:t>
            </a:r>
            <a:r>
              <a:rPr lang="cs-CZ" sz="1600" dirty="0" smtClean="0"/>
              <a:t> (podání Žádosti o dotaci)</a:t>
            </a:r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060848"/>
            <a:ext cx="8856984" cy="4248472"/>
          </a:xfrm>
        </p:spPr>
        <p:txBody>
          <a:bodyPr/>
          <a:lstStyle/>
          <a:p>
            <a:pPr marL="0" indent="0" algn="just">
              <a:lnSpc>
                <a:spcPts val="2500"/>
              </a:lnSpc>
            </a:pPr>
            <a:r>
              <a:rPr lang="cs-CZ" sz="1400" b="1" dirty="0" smtClean="0"/>
              <a:t>Od 7. kola PRV bude </a:t>
            </a:r>
            <a:r>
              <a:rPr lang="cs-CZ" sz="1400" b="1" dirty="0"/>
              <a:t>součástí podání Žádosti o dotaci přes Portál farmáře zaslání fotodokumentace aktuálního stavu předmětu projektu před realizací ze strany žadatele (místo realizace projektu</a:t>
            </a:r>
            <a:r>
              <a:rPr lang="en-US" sz="1400" b="1" dirty="0"/>
              <a:t>; </a:t>
            </a:r>
            <a:r>
              <a:rPr lang="cs-CZ" sz="1400" b="1" dirty="0"/>
              <a:t>pozemky a nemovitosti, kterých se předmět dotace bude týkat</a:t>
            </a:r>
            <a:r>
              <a:rPr lang="en-US" sz="1400" b="1" dirty="0"/>
              <a:t>;</a:t>
            </a:r>
            <a:r>
              <a:rPr lang="cs-CZ" sz="1400" b="1" dirty="0"/>
              <a:t> atd.) – týká se projektů, kde je relevantní (např. rekonstrukce, nová výstavba, pořízení/umístění technologie, atd.).</a:t>
            </a:r>
          </a:p>
          <a:p>
            <a:pPr>
              <a:spcBef>
                <a:spcPts val="1200"/>
              </a:spcBef>
            </a:pPr>
            <a:r>
              <a:rPr lang="cs-CZ" sz="1400" u="sng" dirty="0" smtClean="0"/>
              <a:t>Uvedené </a:t>
            </a:r>
            <a:r>
              <a:rPr lang="cs-CZ" sz="1400" u="sng" dirty="0"/>
              <a:t>se netýká </a:t>
            </a:r>
            <a:r>
              <a:rPr lang="cs-CZ" sz="1400" u="sng" dirty="0" smtClean="0"/>
              <a:t>operací:</a:t>
            </a:r>
            <a:endParaRPr lang="cs-CZ" sz="1400" u="sng" dirty="0"/>
          </a:p>
          <a:p>
            <a:pPr marL="720725" indent="-720725" algn="just">
              <a:lnSpc>
                <a:spcPts val="1800"/>
              </a:lnSpc>
            </a:pPr>
            <a:r>
              <a:rPr lang="cs-CZ" sz="1400" dirty="0">
                <a:solidFill>
                  <a:srgbClr val="F77121"/>
                </a:solidFill>
              </a:rPr>
              <a:t>1.1.1 Vzdělávací akce</a:t>
            </a:r>
          </a:p>
          <a:p>
            <a:pPr marL="720725" indent="-720725" algn="just">
              <a:lnSpc>
                <a:spcPts val="1800"/>
              </a:lnSpc>
            </a:pPr>
            <a:r>
              <a:rPr lang="cs-CZ" sz="1400" dirty="0">
                <a:solidFill>
                  <a:srgbClr val="F77121"/>
                </a:solidFill>
              </a:rPr>
              <a:t>8.4.1 Obnova lesních porostů po </a:t>
            </a:r>
            <a:r>
              <a:rPr lang="cs-CZ" sz="1400" dirty="0" smtClean="0">
                <a:solidFill>
                  <a:srgbClr val="F77121"/>
                </a:solidFill>
              </a:rPr>
              <a:t>kalamitách</a:t>
            </a:r>
            <a:endParaRPr lang="cs-CZ" sz="1400" dirty="0">
              <a:solidFill>
                <a:srgbClr val="F77121"/>
              </a:solidFill>
            </a:endParaRPr>
          </a:p>
          <a:p>
            <a:pPr marL="720725" indent="-720725" algn="just">
              <a:lnSpc>
                <a:spcPts val="1800"/>
              </a:lnSpc>
            </a:pPr>
            <a:r>
              <a:rPr lang="cs-CZ" sz="1400" dirty="0">
                <a:solidFill>
                  <a:srgbClr val="F77121"/>
                </a:solidFill>
              </a:rPr>
              <a:t>8.5.1 Investice do ochrany melioračních a zpevňujících </a:t>
            </a:r>
            <a:r>
              <a:rPr lang="cs-CZ" sz="1400" dirty="0" smtClean="0">
                <a:solidFill>
                  <a:srgbClr val="F77121"/>
                </a:solidFill>
              </a:rPr>
              <a:t>dřevin</a:t>
            </a:r>
            <a:endParaRPr lang="cs-CZ" sz="1400" dirty="0">
              <a:solidFill>
                <a:srgbClr val="F77121"/>
              </a:solidFill>
            </a:endParaRPr>
          </a:p>
          <a:p>
            <a:pPr marL="720725" indent="-720725" algn="just">
              <a:lnSpc>
                <a:spcPts val="1800"/>
              </a:lnSpc>
            </a:pPr>
            <a:r>
              <a:rPr lang="cs-CZ" sz="1400" dirty="0">
                <a:solidFill>
                  <a:srgbClr val="F77121"/>
                </a:solidFill>
              </a:rPr>
              <a:t>16.6.1 Horizontální a vertikální spolupráce při udržitelném zajišťování biomasy pro výrobu energie, výrobu potravin a v průmyslových </a:t>
            </a:r>
            <a:r>
              <a:rPr lang="cs-CZ" sz="1400" dirty="0" smtClean="0">
                <a:solidFill>
                  <a:srgbClr val="F77121"/>
                </a:solidFill>
              </a:rPr>
              <a:t>procesech</a:t>
            </a:r>
          </a:p>
          <a:p>
            <a:pPr marL="0" indent="0" algn="just">
              <a:lnSpc>
                <a:spcPts val="1800"/>
              </a:lnSpc>
              <a:spcBef>
                <a:spcPts val="1600"/>
              </a:spcBef>
            </a:pPr>
            <a:r>
              <a:rPr lang="cs-CZ" sz="1400" i="1" dirty="0" smtClean="0">
                <a:solidFill>
                  <a:srgbClr val="F77121"/>
                </a:solidFill>
              </a:rPr>
              <a:t>Další </a:t>
            </a:r>
            <a:r>
              <a:rPr lang="cs-CZ" sz="1400" i="1" dirty="0">
                <a:solidFill>
                  <a:srgbClr val="F77121"/>
                </a:solidFill>
              </a:rPr>
              <a:t>podrobnosti budou uvedeny v </a:t>
            </a:r>
            <a:r>
              <a:rPr lang="cs-CZ" sz="1400" i="1" dirty="0" smtClean="0">
                <a:solidFill>
                  <a:srgbClr val="F77121"/>
                </a:solidFill>
              </a:rPr>
              <a:t>manuálu/postupu pro </a:t>
            </a:r>
            <a:r>
              <a:rPr lang="cs-CZ" sz="1400" i="1" dirty="0">
                <a:solidFill>
                  <a:srgbClr val="F77121"/>
                </a:solidFill>
              </a:rPr>
              <a:t>vygenerování a zaslání Žádosti o dotaci přes Portál </a:t>
            </a:r>
            <a:r>
              <a:rPr lang="cs-CZ" sz="1400" i="1" dirty="0" smtClean="0">
                <a:solidFill>
                  <a:srgbClr val="F77121"/>
                </a:solidFill>
              </a:rPr>
              <a:t>farmáře.</a:t>
            </a:r>
            <a:endParaRPr lang="cs-CZ" sz="1400" i="1" dirty="0">
              <a:solidFill>
                <a:srgbClr val="F77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26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7601024" cy="444216"/>
          </a:xfrm>
        </p:spPr>
        <p:txBody>
          <a:bodyPr/>
          <a:lstStyle/>
          <a:p>
            <a:r>
              <a:rPr lang="cs-CZ" dirty="0" smtClean="0"/>
              <a:t>Podání </a:t>
            </a:r>
            <a:r>
              <a:rPr lang="cs-CZ" dirty="0"/>
              <a:t>Žádosti </a:t>
            </a:r>
            <a:r>
              <a:rPr lang="cs-CZ" dirty="0" smtClean="0"/>
              <a:t>o </a:t>
            </a:r>
            <a:r>
              <a:rPr lang="cs-CZ" dirty="0"/>
              <a:t>dotaci </a:t>
            </a:r>
            <a:r>
              <a:rPr lang="cs-CZ" sz="1200" dirty="0"/>
              <a:t>(kapitola </a:t>
            </a:r>
            <a:r>
              <a:rPr lang="cs-CZ" sz="1200" dirty="0" smtClean="0"/>
              <a:t>5.2 </a:t>
            </a:r>
            <a:r>
              <a:rPr lang="cs-CZ" sz="1200" dirty="0"/>
              <a:t>Obecné části Pravidel pro žadatele)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988840"/>
            <a:ext cx="8028464" cy="4176464"/>
          </a:xfrm>
        </p:spPr>
        <p:txBody>
          <a:bodyPr/>
          <a:lstStyle/>
          <a:p>
            <a:pPr algn="ctr"/>
            <a:r>
              <a:rPr lang="cs-CZ" b="1" u="sng" dirty="0" smtClean="0">
                <a:solidFill>
                  <a:srgbClr val="FF0000"/>
                </a:solidFill>
              </a:rPr>
              <a:t>V</a:t>
            </a:r>
            <a:r>
              <a:rPr lang="cs-CZ" b="1" u="sng" dirty="0">
                <a:solidFill>
                  <a:srgbClr val="FF0000"/>
                </a:solidFill>
              </a:rPr>
              <a:t> termínu </a:t>
            </a:r>
            <a:r>
              <a:rPr lang="cs-CZ" b="1" u="sng" dirty="0" smtClean="0">
                <a:solidFill>
                  <a:srgbClr val="FF0000"/>
                </a:solidFill>
              </a:rPr>
              <a:t>příjmu žádostí</a:t>
            </a:r>
          </a:p>
          <a:p>
            <a:pPr algn="ctr"/>
            <a:r>
              <a:rPr lang="cs-CZ" b="1" u="sng" dirty="0" smtClean="0">
                <a:solidFill>
                  <a:srgbClr val="FF0000"/>
                </a:solidFill>
              </a:rPr>
              <a:t>od</a:t>
            </a:r>
            <a:r>
              <a:rPr lang="cs-CZ" b="1" u="sng" dirty="0">
                <a:solidFill>
                  <a:srgbClr val="FF0000"/>
                </a:solidFill>
              </a:rPr>
              <a:t> 9</a:t>
            </a:r>
            <a:r>
              <a:rPr lang="cs-CZ" b="1" u="sng" dirty="0" smtClean="0">
                <a:solidFill>
                  <a:srgbClr val="FF0000"/>
                </a:solidFill>
              </a:rPr>
              <a:t>. 10. 2018 </a:t>
            </a:r>
            <a:r>
              <a:rPr lang="cs-CZ" b="1" u="sng" dirty="0">
                <a:solidFill>
                  <a:srgbClr val="FF0000"/>
                </a:solidFill>
              </a:rPr>
              <a:t>8:00 hodin do </a:t>
            </a:r>
            <a:r>
              <a:rPr lang="cs-CZ" b="1" u="sng" dirty="0" smtClean="0">
                <a:solidFill>
                  <a:srgbClr val="FF0000"/>
                </a:solidFill>
              </a:rPr>
              <a:t>30. 10. 2018 18:00 </a:t>
            </a:r>
            <a:r>
              <a:rPr lang="cs-CZ" b="1" u="sng" dirty="0">
                <a:solidFill>
                  <a:srgbClr val="FF0000"/>
                </a:solidFill>
              </a:rPr>
              <a:t>hodin</a:t>
            </a:r>
          </a:p>
          <a:p>
            <a:pPr algn="ctr"/>
            <a:endParaRPr lang="cs-CZ" b="1" u="sng" dirty="0">
              <a:solidFill>
                <a:srgbClr val="FF0000"/>
              </a:solidFill>
            </a:endParaRPr>
          </a:p>
          <a:p>
            <a:pPr marL="0" indent="0" algn="just">
              <a:buClr>
                <a:srgbClr val="F36523"/>
              </a:buClr>
            </a:pPr>
            <a:r>
              <a:rPr lang="cs-CZ" dirty="0"/>
              <a:t>Ž</a:t>
            </a:r>
            <a:r>
              <a:rPr lang="cs-CZ" dirty="0" smtClean="0"/>
              <a:t>ádost </a:t>
            </a:r>
            <a:r>
              <a:rPr lang="cs-CZ" dirty="0"/>
              <a:t>o dotaci musí být vygenerována z účtu Portálu farmáře </a:t>
            </a:r>
            <a:r>
              <a:rPr lang="cs-CZ" dirty="0" smtClean="0"/>
              <a:t>žadatele</a:t>
            </a:r>
            <a:r>
              <a:rPr lang="cs-CZ" b="1" dirty="0" smtClean="0">
                <a:solidFill>
                  <a:srgbClr val="034A31"/>
                </a:solidFill>
              </a:rPr>
              <a:t> – spuštění Portálu farmáře pro možnost vygenerování Žádosti o dotaci cca týden před zahájením příjmu </a:t>
            </a:r>
            <a:r>
              <a:rPr lang="cs-CZ" b="1" dirty="0">
                <a:solidFill>
                  <a:srgbClr val="034A31"/>
                </a:solidFill>
              </a:rPr>
              <a:t>žádostí.</a:t>
            </a:r>
          </a:p>
          <a:p>
            <a:pPr marL="285750" indent="-285750" algn="just">
              <a:buClr>
                <a:srgbClr val="F36523"/>
              </a:buClr>
              <a:buFontTx/>
              <a:buChar char="-"/>
            </a:pPr>
            <a:endParaRPr lang="cs-CZ" dirty="0"/>
          </a:p>
          <a:p>
            <a:pPr marL="0" indent="0" algn="just">
              <a:buClr>
                <a:srgbClr val="F36523"/>
              </a:buClr>
            </a:pPr>
            <a:r>
              <a:rPr lang="cs-CZ" dirty="0"/>
              <a:t>P</a:t>
            </a:r>
            <a:r>
              <a:rPr lang="cs-CZ" dirty="0" smtClean="0"/>
              <a:t>o </a:t>
            </a:r>
            <a:r>
              <a:rPr lang="cs-CZ" dirty="0"/>
              <a:t>kompletním vyplnění žadatel odešle Žádost o dotaci prostřednictvím vlastního účtu na Portálu </a:t>
            </a:r>
            <a:r>
              <a:rPr lang="cs-CZ" dirty="0" smtClean="0"/>
              <a:t>farmáře - </a:t>
            </a:r>
            <a:r>
              <a:rPr lang="cs-CZ" b="1" dirty="0" smtClean="0">
                <a:solidFill>
                  <a:srgbClr val="FF0000"/>
                </a:solidFill>
              </a:rPr>
              <a:t>v termínu příjmu žádostí</a:t>
            </a:r>
            <a:r>
              <a:rPr lang="cs-CZ" dirty="0" smtClean="0"/>
              <a:t>.</a:t>
            </a:r>
          </a:p>
          <a:p>
            <a:pPr marL="285750" indent="-285750" algn="just">
              <a:buClr>
                <a:srgbClr val="F36523"/>
              </a:buClr>
              <a:buFontTx/>
              <a:buChar char="-"/>
            </a:pPr>
            <a:endParaRPr lang="cs-CZ" dirty="0" smtClean="0"/>
          </a:p>
          <a:p>
            <a:pPr marL="0" indent="0" algn="just">
              <a:buClr>
                <a:srgbClr val="F36523"/>
              </a:buClr>
            </a:pPr>
            <a:r>
              <a:rPr lang="cs-CZ" dirty="0" smtClean="0"/>
              <a:t>Za </a:t>
            </a:r>
            <a:r>
              <a:rPr lang="cs-CZ" dirty="0"/>
              <a:t>datum podání Žádosti o dotaci se považuje datum odeslání Žádosti o dotaci přes Portál f</a:t>
            </a:r>
            <a:r>
              <a:rPr lang="cs-CZ" dirty="0" smtClean="0"/>
              <a:t>armáře.</a:t>
            </a:r>
          </a:p>
          <a:p>
            <a:pPr marL="0" lvl="0" indent="0">
              <a:spcBef>
                <a:spcPts val="1800"/>
              </a:spcBef>
            </a:pPr>
            <a:r>
              <a:rPr lang="cs-CZ" b="1" dirty="0" smtClean="0"/>
              <a:t>Podrobný postup</a:t>
            </a:r>
            <a:r>
              <a:rPr lang="cs-CZ" dirty="0" smtClean="0"/>
              <a:t>: </a:t>
            </a:r>
            <a:r>
              <a:rPr lang="x-none" dirty="0">
                <a:solidFill>
                  <a:schemeClr val="tx1"/>
                </a:solidFill>
                <a:hlinkClick r:id="rId3"/>
              </a:rPr>
              <a:t>www.eagri.cz/prv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/>
              <a:t>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x-none" dirty="0">
                <a:solidFill>
                  <a:schemeClr val="tx1"/>
                </a:solidFill>
                <a:hlinkClick r:id="rId4"/>
              </a:rPr>
              <a:t>www.szif.cz</a:t>
            </a:r>
            <a:endParaRPr lang="cs-CZ" dirty="0">
              <a:solidFill>
                <a:schemeClr val="tx1"/>
              </a:solidFill>
            </a:endParaRPr>
          </a:p>
          <a:p>
            <a:pPr lvl="0"/>
            <a:endParaRPr lang="cs-CZ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3847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3478100" cy="444216"/>
          </a:xfrm>
        </p:spPr>
        <p:txBody>
          <a:bodyPr/>
          <a:lstStyle/>
          <a:p>
            <a:r>
              <a:rPr lang="cs-CZ" dirty="0" smtClean="0"/>
              <a:t>Portál farmáře SZIF (PF)</a:t>
            </a:r>
            <a:endParaRPr lang="cs-CZ" sz="1200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827584" y="2088000"/>
            <a:ext cx="7812416" cy="3960440"/>
          </a:xfrm>
        </p:spPr>
        <p:txBody>
          <a:bodyPr/>
          <a:lstStyle/>
          <a:p>
            <a:pPr marL="0" indent="0" algn="just">
              <a:buClr>
                <a:srgbClr val="F36523"/>
              </a:buClr>
            </a:pPr>
            <a:r>
              <a:rPr lang="cs-CZ" dirty="0" smtClean="0"/>
              <a:t>Informační </a:t>
            </a:r>
            <a:r>
              <a:rPr lang="cs-CZ" dirty="0"/>
              <a:t>portál </a:t>
            </a:r>
            <a:r>
              <a:rPr lang="cs-CZ" dirty="0" smtClean="0"/>
              <a:t>dostupný </a:t>
            </a:r>
            <a:r>
              <a:rPr lang="cs-CZ" dirty="0"/>
              <a:t>přes internetové stránky </a:t>
            </a:r>
            <a:r>
              <a:rPr lang="x-none" dirty="0" smtClean="0">
                <a:solidFill>
                  <a:schemeClr val="tx1"/>
                </a:solidFill>
                <a:hlinkClick r:id="rId3"/>
              </a:rPr>
              <a:t>www.eagri.cz/prv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/>
              <a:t>a </a:t>
            </a:r>
            <a:r>
              <a:rPr lang="x-none" dirty="0" smtClean="0">
                <a:solidFill>
                  <a:schemeClr val="tx1"/>
                </a:solidFill>
                <a:hlinkClick r:id="rId4"/>
              </a:rPr>
              <a:t>www.szif.cz</a:t>
            </a:r>
            <a:r>
              <a:rPr lang="cs-CZ" dirty="0" smtClean="0"/>
              <a:t>.</a:t>
            </a:r>
          </a:p>
          <a:p>
            <a:pPr marL="0" indent="0" algn="just">
              <a:buClr>
                <a:srgbClr val="F36523"/>
              </a:buClr>
            </a:pPr>
            <a:endParaRPr lang="cs-CZ" sz="1050" dirty="0"/>
          </a:p>
          <a:p>
            <a:pPr marL="0" indent="0" algn="just">
              <a:buClr>
                <a:srgbClr val="F36523"/>
              </a:buClr>
            </a:pPr>
            <a:r>
              <a:rPr lang="cs-CZ" dirty="0" smtClean="0"/>
              <a:t>Poskytuje </a:t>
            </a:r>
            <a:r>
              <a:rPr lang="cs-CZ" dirty="0"/>
              <a:t>žadateli/příjemci dotace přístup k individuálním </a:t>
            </a:r>
            <a:r>
              <a:rPr lang="cs-CZ" dirty="0" smtClean="0"/>
              <a:t>informacím o </a:t>
            </a:r>
            <a:r>
              <a:rPr lang="cs-CZ" dirty="0"/>
              <a:t>jeho </a:t>
            </a:r>
            <a:r>
              <a:rPr lang="cs-CZ" dirty="0" smtClean="0"/>
              <a:t>žádostech.</a:t>
            </a:r>
          </a:p>
          <a:p>
            <a:pPr marL="0" indent="0" algn="just">
              <a:buClr>
                <a:srgbClr val="F36523"/>
              </a:buClr>
            </a:pPr>
            <a:endParaRPr lang="cs-CZ" sz="1050" dirty="0" smtClean="0"/>
          </a:p>
          <a:p>
            <a:pPr marL="0" indent="0" algn="just">
              <a:buClr>
                <a:srgbClr val="F36523"/>
              </a:buClr>
            </a:pPr>
            <a:r>
              <a:rPr lang="cs-CZ" dirty="0"/>
              <a:t>Je základním komunikačním nástrojem pro podávání Žádosti o dotaci a dalších dokumentů týkajících se její administrace. Ze strany SZIF jsou žadateli do schránky na Portálu farmáře zasílány informace o průběhu administrace podaných žádostí (Potvrzení o zaregistrování Žádosti o dotaci, Žádost o doplnění neúplné dokumentace, atd.).</a:t>
            </a:r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0" indent="0" algn="just">
              <a:buClr>
                <a:srgbClr val="F36523"/>
              </a:buClr>
            </a:pPr>
            <a:r>
              <a:rPr lang="cs-CZ" dirty="0" smtClean="0"/>
              <a:t>Přístup </a:t>
            </a:r>
            <a:r>
              <a:rPr lang="cs-CZ" dirty="0"/>
              <a:t>do Portálu farmáře pouze pro registrované uživatele. Žadatel může získat registraci (uživatelské jméno a heslo) osobním podáním žádosti o přístup na místně příslušném RO SZIF nebo na CP SZIF.</a:t>
            </a:r>
          </a:p>
          <a:p>
            <a:pPr marL="0" indent="0" algn="just">
              <a:buClr>
                <a:srgbClr val="F36523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6265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2907431" cy="444216"/>
          </a:xfrm>
        </p:spPr>
        <p:txBody>
          <a:bodyPr/>
          <a:lstStyle/>
          <a:p>
            <a:r>
              <a:rPr lang="cs-CZ" dirty="0" smtClean="0"/>
              <a:t>Portál farmáře SZIF</a:t>
            </a:r>
            <a:endParaRPr lang="cs-CZ" sz="12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1440100" y="1986907"/>
            <a:ext cx="6536208" cy="3966508"/>
            <a:chOff x="1440100" y="1986907"/>
            <a:chExt cx="6536208" cy="396650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100" y="1986907"/>
              <a:ext cx="6536208" cy="3966508"/>
            </a:xfrm>
            <a:prstGeom prst="rect">
              <a:avLst/>
            </a:prstGeom>
          </p:spPr>
        </p:pic>
        <p:sp>
          <p:nvSpPr>
            <p:cNvPr id="3" name="Obdélník 2"/>
            <p:cNvSpPr/>
            <p:nvPr/>
          </p:nvSpPr>
          <p:spPr bwMode="auto">
            <a:xfrm>
              <a:off x="6804248" y="2420888"/>
              <a:ext cx="1080120" cy="288032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6" name="Zaoblený obdélník 5"/>
          <p:cNvSpPr/>
          <p:nvPr/>
        </p:nvSpPr>
        <p:spPr bwMode="auto">
          <a:xfrm>
            <a:off x="1259632" y="5549240"/>
            <a:ext cx="5040560" cy="404175"/>
          </a:xfrm>
          <a:prstGeom prst="roundRect">
            <a:avLst/>
          </a:prstGeom>
          <a:solidFill>
            <a:srgbClr val="EEF6EB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cs-CZ" sz="1400" b="1" dirty="0" smtClean="0"/>
              <a:t>Dostupný z webových stránek SZIF </a:t>
            </a:r>
            <a:r>
              <a:rPr lang="cs-CZ" sz="1400" b="1" dirty="0" smtClean="0">
                <a:hlinkClick r:id="rId4"/>
              </a:rPr>
              <a:t>www.szif.cz</a:t>
            </a:r>
            <a:r>
              <a:rPr lang="cs-CZ" sz="1400" b="1" dirty="0" smtClean="0"/>
              <a:t> 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2067661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2907431" cy="444216"/>
          </a:xfrm>
        </p:spPr>
        <p:txBody>
          <a:bodyPr/>
          <a:lstStyle/>
          <a:p>
            <a:r>
              <a:rPr lang="cs-CZ" dirty="0" smtClean="0"/>
              <a:t>Portál farmáře SZIF</a:t>
            </a:r>
            <a:endParaRPr lang="cs-CZ" sz="1200" dirty="0"/>
          </a:p>
        </p:txBody>
      </p:sp>
      <p:sp>
        <p:nvSpPr>
          <p:cNvPr id="6" name="Zaoblený obdélník 5"/>
          <p:cNvSpPr/>
          <p:nvPr/>
        </p:nvSpPr>
        <p:spPr bwMode="auto">
          <a:xfrm>
            <a:off x="376612" y="3356992"/>
            <a:ext cx="2448272" cy="792088"/>
          </a:xfrm>
          <a:prstGeom prst="roundRect">
            <a:avLst/>
          </a:prstGeom>
          <a:solidFill>
            <a:srgbClr val="EEF6EB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cs-CZ" sz="2800" dirty="0" smtClean="0">
                <a:hlinkClick r:id="rId3"/>
              </a:rPr>
              <a:t>www.szif.cz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778" y="1340768"/>
            <a:ext cx="3996764" cy="52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86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pro prezentace SZIF">
  <a:themeElements>
    <a:clrScheme name="Szif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Szif">
      <a:majorFont>
        <a:latin typeface="Verdana"/>
        <a:ea typeface=""/>
        <a:cs typeface=""/>
      </a:majorFont>
      <a:minorFont>
        <a:latin typeface="Arial Black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EF6EB"/>
        </a:solidFill>
        <a:ln w="3175" cap="flat" cmpd="sng" algn="ctr">
          <a:solidFill>
            <a:srgbClr val="21511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457200" marR="0" indent="-45720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EF6EB"/>
        </a:solidFill>
        <a:ln w="3175" cap="flat" cmpd="sng" algn="ctr">
          <a:solidFill>
            <a:srgbClr val="21511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457200" marR="0" indent="-45720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zif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f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f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f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pro prezentace SZIF</Template>
  <TotalTime>3762</TotalTime>
  <Words>2854</Words>
  <Application>Microsoft Office PowerPoint</Application>
  <PresentationFormat>Předvádění na obrazovce (4:3)</PresentationFormat>
  <Paragraphs>347</Paragraphs>
  <Slides>35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2" baseType="lpstr">
      <vt:lpstr>Arial</vt:lpstr>
      <vt:lpstr>Arial Black</vt:lpstr>
      <vt:lpstr>Symbol</vt:lpstr>
      <vt:lpstr>Times New Roman</vt:lpstr>
      <vt:lpstr>Verdana</vt:lpstr>
      <vt:lpstr>Wingdings</vt:lpstr>
      <vt:lpstr>Šablona pro prezentace SZIF</vt:lpstr>
      <vt:lpstr>Program rozvoje venkova 2014 - 2020</vt:lpstr>
      <vt:lpstr>Obsah prezentace</vt:lpstr>
      <vt:lpstr>Přijímaná opatření/operace 7. kola příjmu žádostí PRV</vt:lpstr>
      <vt:lpstr>Základní podmínky Žádosti o dotaci (kapitola 5.1 Obecné části Pravidel pro žadatele)</vt:lpstr>
      <vt:lpstr>Fotodokumentace projektu před realizací (podání Žádosti o dotaci)</vt:lpstr>
      <vt:lpstr>Podání Žádosti o dotaci (kapitola 5.2 Obecné části Pravidel pro žadatele)</vt:lpstr>
      <vt:lpstr>Portál farmáře SZIF (PF)</vt:lpstr>
      <vt:lpstr>Portál farmáře SZIF</vt:lpstr>
      <vt:lpstr>Portál farmáře SZIF</vt:lpstr>
      <vt:lpstr>Podrobné manuály k jednotlivým podáním a instruktážní listy </vt:lpstr>
      <vt:lpstr>Registrace Žádosti o dotaci (kapitola 5.3 Obecné části Pravidel pro žadatele)</vt:lpstr>
      <vt:lpstr>Portál farmáře – dokumenty doručené ze SZIF</vt:lpstr>
      <vt:lpstr>Změna kontaktních údajů</vt:lpstr>
      <vt:lpstr>Změna kontaktních údajů – B. Nastavení notifikačních e-mailů</vt:lpstr>
      <vt:lpstr>Změna kontaktních údajů – C. Výběr a aktivace not. e-mailů </vt:lpstr>
      <vt:lpstr>Změna kontaktních údajů – C. Výběr a aktivace not. e-mailů </vt:lpstr>
      <vt:lpstr>Změna kontaktních údajů – C. Výběr a aktivace not. e-mailů </vt:lpstr>
      <vt:lpstr>Nastavení informačních e-mailů - dokumenty odeslané ze SZIF. </vt:lpstr>
      <vt:lpstr>Nastavení informačních e-mailů - dokumenty odeslané ze SZIF. </vt:lpstr>
      <vt:lpstr>Nastavení informačních e-mailů - dokumenty odeslané ze SZIF. </vt:lpstr>
      <vt:lpstr>Doporučení Žádostí o dotaci (kapitola 5.4 Obecné části Pravidel pro žadatele)</vt:lpstr>
      <vt:lpstr>Doložení příloh k Žádosti o dotaci (kapitola 5.5 Obecné části Pravidel pro žadatele)</vt:lpstr>
      <vt:lpstr>Doložení příloh k Žádosti o dotaci (kapitola 5.5 Obecné části Pravidel pro žadatele)</vt:lpstr>
      <vt:lpstr>Doložení příloh k Žádosti o dotaci (kapitola 5.5 Obecné části Pravidel pro žadatele)</vt:lpstr>
      <vt:lpstr>Doložení příloh k Žádosti o dotaci (kapitola 5.5 Obecné části Pravidel pro žadatele)</vt:lpstr>
      <vt:lpstr>Administrativní kontrola Žádosti o dotaci, kontrola přijatelnosti, hodnocení projektů  a kontrola úplnosti dokumentace k VŘ/ZŘ (kapitola 5.6 Obecné části Pravidel pro žadatele)</vt:lpstr>
      <vt:lpstr>Schválení Žádosti o dotaci (kapitola 5.7 Obecné části Pravidel pro žadatele)</vt:lpstr>
      <vt:lpstr>Schválení Žádosti o dotaci (kapitola 5.7 Obecné části Pravidel pro žadatele)</vt:lpstr>
      <vt:lpstr>Dohoda o poskytnutí dotace v rámci PRV (kapitola 6. Obecné části Pravidel pro žadatele)</vt:lpstr>
      <vt:lpstr>Žádost o dotaci PRV – struktura</vt:lpstr>
      <vt:lpstr>Garanti SZIF – 7. kolo příjmu žádostí PRV</vt:lpstr>
      <vt:lpstr>Garanti SZIF – 7. kolo příjmu žádostí PRV</vt:lpstr>
      <vt:lpstr>Garanti SZIF – 7. kolo příjmu žádostí PRV</vt:lpstr>
      <vt:lpstr>Garanti SZIF – 7. kolo příjmu žádostí PRV</vt:lpstr>
      <vt:lpstr>Děkuji za pozornost</vt:lpstr>
    </vt:vector>
  </TitlesOfParts>
  <Company>MÉDEA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Michaela Černá</dc:creator>
  <cp:lastModifiedBy>Vacík Slavomír Ladislav Ing.Bc.</cp:lastModifiedBy>
  <cp:revision>314</cp:revision>
  <cp:lastPrinted>2016-08-17T07:16:10Z</cp:lastPrinted>
  <dcterms:created xsi:type="dcterms:W3CDTF">2015-03-03T08:34:53Z</dcterms:created>
  <dcterms:modified xsi:type="dcterms:W3CDTF">2018-08-24T11:24:17Z</dcterms:modified>
</cp:coreProperties>
</file>