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312" r:id="rId2"/>
    <p:sldId id="346" r:id="rId3"/>
    <p:sldId id="350" r:id="rId4"/>
    <p:sldId id="351" r:id="rId5"/>
    <p:sldId id="352" r:id="rId6"/>
    <p:sldId id="347" r:id="rId7"/>
    <p:sldId id="353" r:id="rId8"/>
    <p:sldId id="354" r:id="rId9"/>
    <p:sldId id="357" r:id="rId10"/>
    <p:sldId id="356" r:id="rId11"/>
    <p:sldId id="349" r:id="rId12"/>
    <p:sldId id="358" r:id="rId13"/>
    <p:sldId id="359" r:id="rId14"/>
    <p:sldId id="360" r:id="rId15"/>
    <p:sldId id="362" r:id="rId16"/>
    <p:sldId id="325" r:id="rId17"/>
  </p:sldIdLst>
  <p:sldSz cx="9144000" cy="6858000" type="screen4x3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dhánil Ondřej Ing." initials="VOI" lastIdx="6" clrIdx="0">
    <p:extLst>
      <p:ext uri="{19B8F6BF-5375-455C-9EA6-DF929625EA0E}">
        <p15:presenceInfo xmlns:p15="http://schemas.microsoft.com/office/powerpoint/2012/main" userId="S-1-5-21-1801674531-2146709945-725345543-12166" providerId="AD"/>
      </p:ext>
    </p:extLst>
  </p:cmAuthor>
  <p:cmAuthor id="2" name="Anton Michal Ing." initials="AMI" lastIdx="1" clrIdx="1">
    <p:extLst>
      <p:ext uri="{19B8F6BF-5375-455C-9EA6-DF929625EA0E}">
        <p15:presenceInfo xmlns:p15="http://schemas.microsoft.com/office/powerpoint/2012/main" userId="S-1-5-21-1801674531-2146709945-725345543-1970" providerId="AD"/>
      </p:ext>
    </p:extLst>
  </p:cmAuthor>
  <p:cmAuthor id="3" name="Triner Libor Ing." initials="TLI" lastIdx="3" clrIdx="2">
    <p:extLst>
      <p:ext uri="{19B8F6BF-5375-455C-9EA6-DF929625EA0E}">
        <p15:presenceInfo xmlns:p15="http://schemas.microsoft.com/office/powerpoint/2012/main" userId="S-1-5-21-1801674531-2146709945-725345543-47501" providerId="AD"/>
      </p:ext>
    </p:extLst>
  </p:cmAuthor>
  <p:cmAuthor id="4" name="Kunc Zdeněk Ing." initials="KZI" lastIdx="4" clrIdx="3">
    <p:extLst>
      <p:ext uri="{19B8F6BF-5375-455C-9EA6-DF929625EA0E}">
        <p15:presenceInfo xmlns:p15="http://schemas.microsoft.com/office/powerpoint/2012/main" userId="S-1-5-21-1801674531-2146709945-725345543-449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523"/>
    <a:srgbClr val="F77121"/>
    <a:srgbClr val="034A31"/>
    <a:srgbClr val="FFE781"/>
    <a:srgbClr val="9A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8826" autoAdjust="0"/>
  </p:normalViewPr>
  <p:slideViewPr>
    <p:cSldViewPr>
      <p:cViewPr varScale="1">
        <p:scale>
          <a:sx n="53" d="100"/>
          <a:sy n="53" d="100"/>
        </p:scale>
        <p:origin x="16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7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8242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fld id="{CE5FBDE2-885C-4726-B443-C9322E5756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6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5713"/>
            <a:ext cx="498539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8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418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fld id="{BB36FAEE-06C7-45A5-856D-D49D10ECC7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182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3"/>
            <a:ext cx="5438464" cy="446651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75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999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2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47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929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205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639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4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baseline="0" dirty="0"/>
              <a:t>např. příloha č. 7 (viz </a:t>
            </a:r>
            <a:r>
              <a:rPr lang="cs-CZ" sz="1100" baseline="0" dirty="0" err="1"/>
              <a:t>slide</a:t>
            </a:r>
            <a:r>
              <a:rPr lang="cs-CZ" sz="1100" baseline="0" dirty="0"/>
              <a:t>) – odkazuje na přílohu ve Specifické části pravidel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06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31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79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28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10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137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56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09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</a:pPr>
            <a:r>
              <a:rPr lang="cs-CZ" dirty="0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484784"/>
            <a:ext cx="6147421" cy="444216"/>
          </a:xfrm>
        </p:spPr>
        <p:txBody>
          <a:bodyPr/>
          <a:lstStyle/>
          <a:p>
            <a:pPr marL="896938"/>
            <a:r>
              <a:rPr lang="cs-CZ" dirty="0"/>
              <a:t>Program rozvoje venkova 2014 - 2020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1608" y="2137037"/>
            <a:ext cx="914400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algn="l"/>
            <a:r>
              <a:rPr lang="cs-CZ" sz="1800" b="1" dirty="0">
                <a:solidFill>
                  <a:srgbClr val="034A31"/>
                </a:solidFill>
              </a:rPr>
              <a:t>Hlavní změny podmínek operací</a:t>
            </a:r>
          </a:p>
          <a:p>
            <a:pPr algn="l"/>
            <a:endParaRPr lang="cs-CZ" sz="1000" b="1" dirty="0">
              <a:solidFill>
                <a:srgbClr val="034A31"/>
              </a:solidFill>
            </a:endParaRPr>
          </a:p>
          <a:p>
            <a:pPr marL="896938" algn="l"/>
            <a:r>
              <a:rPr lang="cs-CZ" sz="1800" b="1" dirty="0">
                <a:solidFill>
                  <a:srgbClr val="034A31"/>
                </a:solidFill>
              </a:rPr>
              <a:t>7. kolo příjmu žádostí</a:t>
            </a:r>
          </a:p>
          <a:p>
            <a:pPr marL="896938" algn="l"/>
            <a:endParaRPr lang="cs-CZ" sz="1000" b="1" dirty="0">
              <a:solidFill>
                <a:srgbClr val="034A31"/>
              </a:solidFill>
            </a:endParaRPr>
          </a:p>
          <a:p>
            <a:pPr marL="896938" algn="l"/>
            <a:r>
              <a:rPr lang="cs-CZ" sz="1400" b="1" dirty="0">
                <a:solidFill>
                  <a:srgbClr val="034A31"/>
                </a:solidFill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458AC30-3926-4FF5-95E1-85D4A9D0AEB4}"/>
              </a:ext>
            </a:extLst>
          </p:cNvPr>
          <p:cNvSpPr txBox="1"/>
          <p:nvPr/>
        </p:nvSpPr>
        <p:spPr>
          <a:xfrm>
            <a:off x="7020272" y="6499248"/>
            <a:ext cx="20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Pištín 17. 9. 2018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94D304-A252-4D7B-B345-641E053AC016}"/>
              </a:ext>
            </a:extLst>
          </p:cNvPr>
          <p:cNvSpPr txBox="1"/>
          <p:nvPr/>
        </p:nvSpPr>
        <p:spPr>
          <a:xfrm>
            <a:off x="0" y="6499248"/>
            <a:ext cx="3494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Ing. Bc. Slavomír Ladislav Vacík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67625"/>
            <a:ext cx="8051467" cy="721215"/>
          </a:xfrm>
        </p:spPr>
        <p:txBody>
          <a:bodyPr/>
          <a:lstStyle/>
          <a:p>
            <a:r>
              <a:rPr lang="cs-CZ" dirty="0"/>
              <a:t>Hodnocení aspektu efektivnosti projektů </a:t>
            </a:r>
            <a:br>
              <a:rPr lang="cs-CZ" dirty="0"/>
            </a:br>
            <a:r>
              <a:rPr lang="cs-CZ" dirty="0"/>
              <a:t>(4.2.1 Zpracování a uvádění na trh zemědělských produktů)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032448"/>
          </a:xfrm>
        </p:spPr>
        <p:txBody>
          <a:bodyPr/>
          <a:lstStyle/>
          <a:p>
            <a:pPr marL="361950" indent="0" algn="ctr"/>
            <a:endParaRPr lang="cs-CZ" sz="1800" dirty="0"/>
          </a:p>
          <a:p>
            <a:pPr marL="361950" indent="0" algn="ctr"/>
            <a:endParaRPr lang="cs-CZ" sz="1800" dirty="0"/>
          </a:p>
          <a:p>
            <a:pPr marL="361950" indent="0" algn="ctr"/>
            <a:r>
              <a:rPr lang="cs-CZ" sz="1800" b="1" dirty="0">
                <a:solidFill>
                  <a:schemeClr val="tx1"/>
                </a:solidFill>
              </a:rPr>
              <a:t>Rentabilita příjmů je menší (nebo rovna) než oborová (příp. výrobková) rentabilita a doba návratnosti investice je kratší (nebo rovna) než průměrná doba životnosti pořizovaného majetku, avšak delší než 1 rok.</a:t>
            </a:r>
          </a:p>
          <a:p>
            <a:pPr marL="361950" indent="0"/>
            <a:endParaRPr lang="cs-CZ" sz="1200" b="1" dirty="0">
              <a:solidFill>
                <a:schemeClr val="tx1"/>
              </a:solidFill>
            </a:endParaRPr>
          </a:p>
          <a:p>
            <a:pPr marL="361950" indent="0"/>
            <a:endParaRPr lang="cs-CZ" sz="1200" b="1" dirty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tx1"/>
              </a:solidFill>
            </a:endParaRPr>
          </a:p>
          <a:p>
            <a:pPr marL="0" lvl="0" indent="0" algn="ctr"/>
            <a:r>
              <a:rPr lang="cs-CZ" sz="2000" dirty="0">
                <a:solidFill>
                  <a:schemeClr val="tx1"/>
                </a:solidFill>
              </a:rPr>
              <a:t>ASPEKT EFEKTIVNOSTI JE SPLNĚN</a:t>
            </a:r>
          </a:p>
          <a:p>
            <a:pPr marL="361950" indent="0"/>
            <a:endParaRPr lang="cs-CZ" sz="1200" b="1" dirty="0">
              <a:solidFill>
                <a:schemeClr val="tx1"/>
              </a:solidFill>
            </a:endParaRPr>
          </a:p>
          <a:p>
            <a:pPr marL="361950" indent="0"/>
            <a:endParaRPr lang="cs-CZ" sz="1200" b="1" dirty="0">
              <a:solidFill>
                <a:schemeClr val="tx1"/>
              </a:solidFill>
            </a:endParaRPr>
          </a:p>
          <a:p>
            <a:pPr marL="361950" indent="0"/>
            <a:r>
              <a:rPr lang="cs-CZ" dirty="0">
                <a:solidFill>
                  <a:schemeClr val="tx1"/>
                </a:solidFill>
              </a:rPr>
              <a:t>Doba životnosti pořizovaného majetku – automatický dopočet na základě zvolených kódů/</a:t>
            </a:r>
            <a:r>
              <a:rPr lang="cs-CZ" dirty="0" err="1">
                <a:solidFill>
                  <a:schemeClr val="tx1"/>
                </a:solidFill>
              </a:rPr>
              <a:t>podkódů</a:t>
            </a:r>
            <a:r>
              <a:rPr lang="cs-CZ" dirty="0">
                <a:solidFill>
                  <a:schemeClr val="tx1"/>
                </a:solidFill>
              </a:rPr>
              <a:t>/limitů způsobilých výdajů projektu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08275">
            <a:off x="7408230" y="4090378"/>
            <a:ext cx="508060" cy="6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316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4478374" cy="444216"/>
          </a:xfrm>
        </p:spPr>
        <p:txBody>
          <a:bodyPr/>
          <a:lstStyle/>
          <a:p>
            <a:r>
              <a:rPr lang="cs-CZ" dirty="0"/>
              <a:t>Hlavní změny podmínek operací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960440"/>
          </a:xfrm>
        </p:spPr>
        <p:txBody>
          <a:bodyPr/>
          <a:lstStyle/>
          <a:p>
            <a:r>
              <a:rPr lang="cs-CZ" dirty="0"/>
              <a:t>	</a:t>
            </a:r>
            <a:r>
              <a:rPr lang="cs-CZ" b="1" dirty="0">
                <a:solidFill>
                  <a:schemeClr val="tx1"/>
                </a:solidFill>
              </a:rPr>
              <a:t>16.3.1 Sdílení zařízení a zdrojů, záměr a), b)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Hodnocení efektivnosti projektů (příloha č. 3) – doba návratnosti investice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Projekt bude posouzen jako efektivní, pokud vypočtená doba návratnosti za všechny spolupracující subjekty dohromady bude kratší (nebo rovna) než průměrná doba životnosti pořizovaného majetku. – nově není posouzení efektivnosti za jednotlivé subjekty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Při výpočtu využije žadatel normativních hodnot. </a:t>
            </a:r>
          </a:p>
          <a:p>
            <a:pPr marL="914400" lvl="2" indent="0">
              <a:lnSpc>
                <a:spcPct val="110000"/>
              </a:lnSpc>
              <a:buClr>
                <a:srgbClr val="034A31"/>
              </a:buClr>
              <a:buNone/>
            </a:pPr>
            <a:endParaRPr lang="cs-CZ" dirty="0"/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Prokázání příjmů ze zemědělské prvovýroby (příloha č. 9) – úprava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Navýšení minimální hranice zemědělské prvovýroby na 146 400 Kč. Pokud je hodnota nižší, nemůže žadatel podíl příjmů ze zemědělské prvovýroby prokázat.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Účetnictví – 	úprava tabulky Specifikace celkových výnosů, nově pouze celkové 		výnosy z podnikání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Daň. evidence - 	úprava tabulky Specifikace celkových příjmů, nově pouze příjmy ze 		samostatné činnosti (§ 7 zákona č. 586/1992 Sb., o daních z příjmů)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1" indent="0">
              <a:lnSpc>
                <a:spcPct val="110000"/>
              </a:lnSpc>
              <a:buClr>
                <a:srgbClr val="034A31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737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80609"/>
            <a:ext cx="6049317" cy="721215"/>
          </a:xfrm>
        </p:spPr>
        <p:txBody>
          <a:bodyPr/>
          <a:lstStyle/>
          <a:p>
            <a:r>
              <a:rPr lang="cs-CZ" dirty="0"/>
              <a:t>Hodnocení aspektu efektivnosti projektů </a:t>
            </a:r>
            <a:br>
              <a:rPr lang="cs-CZ" dirty="0"/>
            </a:br>
            <a:r>
              <a:rPr lang="cs-CZ" dirty="0"/>
              <a:t>(16.3.1 Sdílení zařízení a zdrojů, záměr a, 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0" y="1988840"/>
                <a:ext cx="8964488" cy="4032448"/>
              </a:xfrm>
            </p:spPr>
            <p:txBody>
              <a:bodyPr/>
              <a:lstStyle/>
              <a:p>
                <a:endParaRPr lang="cs-CZ" sz="1200" dirty="0">
                  <a:solidFill>
                    <a:srgbClr val="215112"/>
                  </a:solidFill>
                </a:endParaRPr>
              </a:p>
              <a:p>
                <a:r>
                  <a:rPr lang="cs-CZ" dirty="0">
                    <a:solidFill>
                      <a:srgbClr val="215112"/>
                    </a:solidFill>
                  </a:rPr>
                  <a:t>	</a:t>
                </a:r>
                <a:r>
                  <a:rPr lang="cs-CZ" dirty="0">
                    <a:solidFill>
                      <a:schemeClr val="tx1"/>
                    </a:solidFill>
                  </a:rPr>
                  <a:t>Hodnocení prostřednictvím výpočtu doby návratnosti investice. Formulář pro výpočet je součástí Žádosti o dotaci.</a:t>
                </a:r>
              </a:p>
              <a:p>
                <a:endParaRPr lang="cs-CZ" sz="1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Doba</m:t>
                      </m:r>
                      <m: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vratnosti</m:t>
                      </m:r>
                      <m: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roky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investi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daje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cash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flow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  <a:p>
                <a:pPr marL="914400" lvl="2" indent="0">
                  <a:lnSpc>
                    <a:spcPct val="110000"/>
                  </a:lnSpc>
                  <a:buClr>
                    <a:srgbClr val="034A31"/>
                  </a:buClr>
                  <a:buNone/>
                </a:pPr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u="sng" dirty="0">
                    <a:solidFill>
                      <a:schemeClr val="tx1"/>
                    </a:solidFill>
                  </a:rPr>
                  <a:t>Investiční výdaje </a:t>
                </a:r>
                <a:r>
                  <a:rPr lang="cs-CZ" dirty="0">
                    <a:solidFill>
                      <a:schemeClr val="tx1"/>
                    </a:solidFill>
                  </a:rPr>
                  <a:t>– celkové výdaje, ze kterých je stanovena dotace, po odečtení dotace na projekt</a:t>
                </a:r>
              </a:p>
              <a:p>
                <a:pPr marL="361950" indent="0"/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u="sng" dirty="0">
                    <a:solidFill>
                      <a:schemeClr val="tx1"/>
                    </a:solidFill>
                  </a:rPr>
                  <a:t>Cash </a:t>
                </a:r>
                <a:r>
                  <a:rPr lang="cs-CZ" u="sng" dirty="0" err="1">
                    <a:solidFill>
                      <a:schemeClr val="tx1"/>
                    </a:solidFill>
                  </a:rPr>
                  <a:t>flow</a:t>
                </a:r>
                <a:r>
                  <a:rPr lang="cs-CZ" u="sng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– automatický dopočet </a:t>
                </a:r>
              </a:p>
              <a:p>
                <a:pPr marL="361950" indent="0"/>
                <a:endParaRPr lang="cs-CZ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6195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Cash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flow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ří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jmy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za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rok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rentabilita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ří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jm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ů 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88840"/>
                <a:ext cx="8964488" cy="403244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3589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80609"/>
            <a:ext cx="6049317" cy="721215"/>
          </a:xfrm>
        </p:spPr>
        <p:txBody>
          <a:bodyPr/>
          <a:lstStyle/>
          <a:p>
            <a:r>
              <a:rPr lang="cs-CZ" dirty="0"/>
              <a:t>Hodnocení aspektu efektivnosti projektů </a:t>
            </a:r>
            <a:br>
              <a:rPr lang="cs-CZ" dirty="0"/>
            </a:br>
            <a:r>
              <a:rPr lang="cs-CZ" dirty="0"/>
              <a:t>(16.3.1 Sdílení zařízení a zdrojů, záměr a, 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0" y="1988840"/>
                <a:ext cx="8964488" cy="4032448"/>
              </a:xfrm>
            </p:spPr>
            <p:txBody>
              <a:bodyPr/>
              <a:lstStyle/>
              <a:p>
                <a:pPr marL="361950" indent="0"/>
                <a:r>
                  <a:rPr lang="cs-CZ" dirty="0">
                    <a:solidFill>
                      <a:srgbClr val="215112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Cash</m:t>
                    </m:r>
                    <m:r>
                      <a:rPr lang="cs-CZ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flow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ří</m:t>
                    </m:r>
                    <m:r>
                      <m:rPr>
                        <m:sty m:val="p"/>
                      </m:rP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jmy</m:t>
                    </m:r>
                    <m: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za</m:t>
                    </m:r>
                    <m: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rok</m:t>
                    </m:r>
                    <m: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m:rPr>
                        <m:sty m:val="p"/>
                      </m:rP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rentabilita</m:t>
                    </m:r>
                    <m: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ří</m:t>
                    </m:r>
                    <m:r>
                      <m:rPr>
                        <m:sty m:val="p"/>
                      </m:rP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jm</m:t>
                    </m:r>
                    <m:r>
                      <a:rPr lang="cs-CZ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ů </m:t>
                    </m:r>
                  </m:oMath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:endParaRPr lang="cs-CZ" sz="800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u="sng" dirty="0">
                    <a:solidFill>
                      <a:schemeClr val="tx1"/>
                    </a:solidFill>
                  </a:rPr>
                  <a:t>Rentabilita příjmů </a:t>
                </a:r>
                <a:r>
                  <a:rPr lang="cs-CZ" dirty="0">
                    <a:solidFill>
                      <a:schemeClr val="tx1"/>
                    </a:solidFill>
                  </a:rPr>
                  <a:t>– pevně stanovená hodnota</a:t>
                </a:r>
              </a:p>
              <a:p>
                <a:pPr marL="361950" indent="0"/>
                <a:endParaRPr lang="cs-CZ" sz="800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u="sng" dirty="0">
                    <a:solidFill>
                      <a:schemeClr val="tx1"/>
                    </a:solidFill>
                  </a:rPr>
                  <a:t>Příjmy za rok</a:t>
                </a:r>
                <a:r>
                  <a:rPr lang="cs-CZ" dirty="0">
                    <a:solidFill>
                      <a:schemeClr val="tx1"/>
                    </a:solidFill>
                  </a:rPr>
                  <a:t>, k jejichž dosažení přispěje realizace projektu, se vyčíslí pro výstupy realizovaného projektu. </a:t>
                </a:r>
              </a:p>
              <a:p>
                <a:pPr marL="361950" indent="0"/>
                <a:endParaRPr lang="cs-CZ" sz="800" dirty="0">
                  <a:solidFill>
                    <a:schemeClr val="tx1"/>
                  </a:solidFill>
                </a:endParaRP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		</a:t>
                </a:r>
                <a:r>
                  <a:rPr lang="cs-CZ" sz="1400" dirty="0">
                    <a:solidFill>
                      <a:schemeClr val="tx1"/>
                    </a:solidFill>
                  </a:rPr>
                  <a:t>Živočišná a rostlinná výroba: </a:t>
                </a:r>
              </a:p>
              <a:p>
                <a:r>
                  <a:rPr lang="cs-CZ" sz="1400" dirty="0">
                    <a:solidFill>
                      <a:schemeClr val="tx1"/>
                    </a:solidFill>
                  </a:rPr>
                  <a:t> 			</a:t>
                </a:r>
                <a:r>
                  <a:rPr lang="cs-CZ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Příjmy za rok (Kč) = rozsah výroby * intenzita výroby * jednotková cena </a:t>
                </a:r>
              </a:p>
              <a:p>
                <a:r>
                  <a:rPr lang="cs-CZ" sz="800" dirty="0">
                    <a:solidFill>
                      <a:schemeClr val="tx1"/>
                    </a:solidFill>
                  </a:rPr>
                  <a:t> </a:t>
                </a:r>
              </a:p>
              <a:p>
                <a:r>
                  <a:rPr lang="cs-CZ" sz="1400" dirty="0">
                    <a:solidFill>
                      <a:schemeClr val="tx1"/>
                    </a:solidFill>
                  </a:rPr>
                  <a:t>		Živé rostliny a květinářské produkty, potravinářství: </a:t>
                </a:r>
              </a:p>
              <a:p>
                <a:r>
                  <a:rPr lang="cs-CZ" sz="1400" dirty="0">
                    <a:solidFill>
                      <a:schemeClr val="tx1"/>
                    </a:solidFill>
                  </a:rPr>
                  <a:t> </a:t>
                </a:r>
                <a:r>
                  <a:rPr lang="cs-CZ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Příjmy za rok (Kč) = rozsah výroby * jednotková cena</a:t>
                </a:r>
              </a:p>
              <a:p>
                <a:endParaRPr lang="cs-CZ" sz="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19138" indent="0"/>
                <a:r>
                  <a:rPr lang="cs-CZ" u="sng" dirty="0">
                    <a:solidFill>
                      <a:schemeClr val="tx1"/>
                    </a:solidFill>
                  </a:rPr>
                  <a:t>Intenzita výroby, jednotková cena </a:t>
                </a:r>
                <a:r>
                  <a:rPr lang="cs-CZ" dirty="0">
                    <a:solidFill>
                      <a:schemeClr val="tx1"/>
                    </a:solidFill>
                  </a:rPr>
                  <a:t>– pevně stanovené hodnoty</a:t>
                </a:r>
              </a:p>
              <a:p>
                <a:pPr marL="719138" indent="0"/>
                <a:endParaRPr lang="cs-CZ" sz="800" dirty="0">
                  <a:solidFill>
                    <a:schemeClr val="tx1"/>
                  </a:solidFill>
                </a:endParaRPr>
              </a:p>
              <a:p>
                <a:pPr marL="719138" indent="0"/>
                <a:r>
                  <a:rPr lang="cs-CZ" u="sng" dirty="0">
                    <a:solidFill>
                      <a:schemeClr val="tx1"/>
                    </a:solidFill>
                  </a:rPr>
                  <a:t>Rozsah výroby </a:t>
                </a:r>
                <a:r>
                  <a:rPr lang="cs-CZ" dirty="0">
                    <a:solidFill>
                      <a:schemeClr val="tx1"/>
                    </a:solidFill>
                  </a:rPr>
                  <a:t>– souvisí s realizovanou investicí, zahrnuje se pouze rozsah vlastní výroby (poskytování služeb se nezahrnuje), </a:t>
                </a:r>
                <a:r>
                  <a:rPr lang="cs-CZ" b="1" dirty="0">
                    <a:solidFill>
                      <a:schemeClr val="tx1"/>
                    </a:solidFill>
                  </a:rPr>
                  <a:t>VYPLŇUJE ŽADATEL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88840"/>
                <a:ext cx="8964488" cy="4032448"/>
              </a:xfrm>
              <a:blipFill>
                <a:blip r:embed="rId3"/>
                <a:stretch>
                  <a:fillRect b="-1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0908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7625"/>
            <a:ext cx="6049317" cy="721215"/>
          </a:xfrm>
        </p:spPr>
        <p:txBody>
          <a:bodyPr/>
          <a:lstStyle/>
          <a:p>
            <a:r>
              <a:rPr lang="cs-CZ" dirty="0"/>
              <a:t>Hodnocení aspektu efektivnosti projektů </a:t>
            </a:r>
            <a:br>
              <a:rPr lang="cs-CZ" dirty="0"/>
            </a:br>
            <a:r>
              <a:rPr lang="cs-CZ" dirty="0"/>
              <a:t>(16.3.1 Sdílení zařízení a zdrojů, záměr a, b)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032448"/>
          </a:xfrm>
        </p:spPr>
        <p:txBody>
          <a:bodyPr/>
          <a:lstStyle/>
          <a:p>
            <a:pPr marL="361950" indent="0" algn="ctr"/>
            <a:endParaRPr lang="cs-CZ" sz="800" dirty="0"/>
          </a:p>
          <a:p>
            <a:pPr marL="361950" indent="0" algn="ctr">
              <a:buClr>
                <a:srgbClr val="F77121"/>
              </a:buClr>
            </a:pPr>
            <a:endParaRPr lang="cs-CZ" sz="1800" b="1" dirty="0"/>
          </a:p>
          <a:p>
            <a:pPr marL="361950" indent="0" algn="ctr">
              <a:buClr>
                <a:srgbClr val="F77121"/>
              </a:buClr>
            </a:pPr>
            <a:r>
              <a:rPr lang="cs-CZ" sz="1800" b="1" dirty="0">
                <a:solidFill>
                  <a:schemeClr val="tx1"/>
                </a:solidFill>
              </a:rPr>
              <a:t>Doba návratnosti investice za všechny spolupracující subjekty dohromady bude kratší (nebo rovna) než průměrná doba životnosti pořizovaného majetku</a:t>
            </a:r>
          </a:p>
          <a:p>
            <a:pPr marL="704850" algn="ctr">
              <a:buClr>
                <a:srgbClr val="F77121"/>
              </a:buClr>
              <a:buAutoNum type="arabicPeriod"/>
            </a:pPr>
            <a:endParaRPr lang="cs-CZ" sz="800" b="1" dirty="0">
              <a:solidFill>
                <a:schemeClr val="tx1"/>
              </a:solidFill>
            </a:endParaRPr>
          </a:p>
          <a:p>
            <a:pPr marL="361950" indent="0"/>
            <a:endParaRPr lang="cs-CZ" sz="1200" b="1" dirty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tx1"/>
              </a:solidFill>
            </a:endParaRPr>
          </a:p>
          <a:p>
            <a:pPr marL="0" lvl="0" indent="0" algn="ctr"/>
            <a:r>
              <a:rPr lang="cs-CZ" sz="2000" dirty="0">
                <a:solidFill>
                  <a:schemeClr val="tx1"/>
                </a:solidFill>
              </a:rPr>
              <a:t>ASPEKT EFEKTIVNOSTI JE SPLNĚN</a:t>
            </a:r>
            <a:endParaRPr lang="cs-CZ" sz="1000" dirty="0">
              <a:solidFill>
                <a:schemeClr val="tx1"/>
              </a:solidFill>
            </a:endParaRPr>
          </a:p>
          <a:p>
            <a:pPr marL="361950" indent="0"/>
            <a:endParaRPr lang="cs-CZ" sz="800" b="1" dirty="0">
              <a:solidFill>
                <a:schemeClr val="tx1"/>
              </a:solidFill>
            </a:endParaRPr>
          </a:p>
          <a:p>
            <a:pPr marL="361950" indent="0"/>
            <a:endParaRPr lang="cs-CZ" sz="1200" b="1" dirty="0">
              <a:solidFill>
                <a:schemeClr val="tx1"/>
              </a:solidFill>
            </a:endParaRPr>
          </a:p>
          <a:p>
            <a:pPr marL="361950" indent="0"/>
            <a:r>
              <a:rPr lang="cs-CZ" dirty="0">
                <a:solidFill>
                  <a:schemeClr val="tx1"/>
                </a:solidFill>
              </a:rPr>
              <a:t>Doba životnosti pořizovaného majetku – počítána automaticky na základě zvolených kódů/</a:t>
            </a:r>
            <a:r>
              <a:rPr lang="cs-CZ" dirty="0" err="1">
                <a:solidFill>
                  <a:schemeClr val="tx1"/>
                </a:solidFill>
              </a:rPr>
              <a:t>podkódů</a:t>
            </a:r>
            <a:r>
              <a:rPr lang="cs-CZ" dirty="0">
                <a:solidFill>
                  <a:schemeClr val="tx1"/>
                </a:solidFill>
              </a:rPr>
              <a:t>/limitů způsobilých výdajů projektu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08275">
            <a:off x="7120199" y="3687111"/>
            <a:ext cx="508060" cy="6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001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6518996" cy="444216"/>
          </a:xfrm>
        </p:spPr>
        <p:txBody>
          <a:bodyPr/>
          <a:lstStyle/>
          <a:p>
            <a:r>
              <a:rPr lang="cs-CZ" dirty="0"/>
              <a:t>Přehled operací 5. kolo a hodnocení efektivnosti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2136"/>
              </p:ext>
            </p:extLst>
          </p:nvPr>
        </p:nvGraphicFramePr>
        <p:xfrm>
          <a:off x="323528" y="2204864"/>
          <a:ext cx="8424936" cy="285645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2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Operace</a:t>
                      </a:r>
                    </a:p>
                  </a:txBody>
                  <a:tcPr marL="5425" marR="5425" marT="5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Hodnocení efektivnosti</a:t>
                      </a:r>
                    </a:p>
                  </a:txBody>
                  <a:tcPr marL="5425" marR="5425" marT="5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4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1.1.1</a:t>
                      </a: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Preferenční kritérium č. 1 –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„Výdaje na hodinu</a:t>
                      </a:r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vzdělávání účastníka“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758625"/>
                  </a:ext>
                </a:extLst>
              </a:tr>
              <a:tr h="19684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4.1.1</a:t>
                      </a: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Poměrový ukazatel –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 návratnosti investice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4.2.1</a:t>
                      </a: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Poměrový ukazatel -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 návratnosti investice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8.3.1, 8.4.1, 8.5.1</a:t>
                      </a: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Posouzení na základě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souhlasu OLH a vynaložených nákladů</a:t>
                      </a: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8.6.1</a:t>
                      </a: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Preferenční kritérium č. 1 - 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„Velikost investice v závislosti na velikosti obhospodařovaného lesního majetku“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20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16.3.1</a:t>
                      </a: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Záměr a) a b):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Poměrový ukazatel -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 návratnosti investice</a:t>
                      </a: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1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Záměr c) – 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Preferenční kritérium č. 1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„Velikost investice v závislosti na velikosti sdruženého obhospodařovaného lesního majetku“ </a:t>
                      </a: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2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– 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Schválení LHP orgánem státní správy lesů (případně krajským úřadem) -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LHP </a:t>
                      </a: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16.4.1</a:t>
                      </a: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Poměrový ukazatel -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 návratnosti investice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17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16.6.1</a:t>
                      </a: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Posudek externího hodnotitele –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poměr způsobilých výdajů, ze kterých je stanovena dotace a výše předpokládané investice do budoucího     projektu vzniklého na základě projektu spolupráce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5" marR="5425" marT="5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3705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7967" y="2966174"/>
            <a:ext cx="3123836" cy="474994"/>
          </a:xfrm>
        </p:spPr>
        <p:txBody>
          <a:bodyPr/>
          <a:lstStyle/>
          <a:p>
            <a:pPr algn="ctr"/>
            <a:r>
              <a:rPr lang="cs-CZ" sz="2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233114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4478374" cy="444216"/>
          </a:xfrm>
        </p:spPr>
        <p:txBody>
          <a:bodyPr/>
          <a:lstStyle/>
          <a:p>
            <a:r>
              <a:rPr lang="cs-CZ" dirty="0"/>
              <a:t>Hlavní změny podmínek operací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960440"/>
          </a:xfrm>
        </p:spPr>
        <p:txBody>
          <a:bodyPr/>
          <a:lstStyle/>
          <a:p>
            <a:r>
              <a:rPr lang="cs-CZ" dirty="0"/>
              <a:t>	</a:t>
            </a:r>
            <a:r>
              <a:rPr lang="cs-CZ" b="1" dirty="0">
                <a:solidFill>
                  <a:schemeClr val="tx1"/>
                </a:solidFill>
              </a:rPr>
              <a:t>4.1.1 Investice do zemědělských podniků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Hodnocení efektivnosti projektů (příloha č. 7) – doba návratnosti investice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Projekt bude posouzen jako efektivní, když bude vypočtená doba návratnosti kratší (nebo rovna) než průměrná doba životnosti pořizovaného majetku.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Při výpočtu využije žadatel normativních hodnot. </a:t>
            </a:r>
          </a:p>
          <a:p>
            <a:pPr marL="914400" lvl="2" indent="0">
              <a:lnSpc>
                <a:spcPct val="110000"/>
              </a:lnSpc>
              <a:buClr>
                <a:srgbClr val="034A31"/>
              </a:buClr>
              <a:buNone/>
            </a:pPr>
            <a:endParaRPr lang="cs-CZ" dirty="0"/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Prokázání příjmů ze zemědělské prvovýroby (příloha č. 4) – úprava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Navýšení minimální hranice zemědělské prvovýroby na </a:t>
            </a:r>
            <a:r>
              <a:rPr lang="cs-CZ" u="sng" dirty="0"/>
              <a:t>146 400 Kč</a:t>
            </a:r>
            <a:r>
              <a:rPr lang="cs-CZ" dirty="0"/>
              <a:t>. Pokud je hodnota nižší, nemůže žadatel podíl příjmů ze zemědělské prvovýroby prokázat.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Účetnictví – 	úprava tabulky Specifikace celkových výnosů, nově pouze celkové 		výnosy z podnikání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Daň. evidence - 	úprava tabulky Specifikace celkových příjmů, nově pouze příjmy ze 		samostatné činnosti (§ 7 zákona č. 586/1992 Sb., o daních z příjmů)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914400" lvl="2" indent="0">
              <a:lnSpc>
                <a:spcPct val="110000"/>
              </a:lnSpc>
              <a:buClr>
                <a:srgbClr val="034A31"/>
              </a:buClr>
              <a:buNone/>
            </a:pPr>
            <a:endParaRPr lang="cs-CZ" dirty="0"/>
          </a:p>
          <a:p>
            <a:pPr marL="36195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969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7625"/>
            <a:ext cx="5877795" cy="721215"/>
          </a:xfrm>
        </p:spPr>
        <p:txBody>
          <a:bodyPr/>
          <a:lstStyle/>
          <a:p>
            <a:r>
              <a:rPr lang="cs-CZ" dirty="0"/>
              <a:t>Hodnocení aspektu efektivnosti projektů </a:t>
            </a:r>
            <a:br>
              <a:rPr lang="cs-CZ" dirty="0"/>
            </a:br>
            <a:r>
              <a:rPr lang="cs-CZ" dirty="0"/>
              <a:t>(4.1.1 Investice do zemědělských podniků)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0" y="1988840"/>
                <a:ext cx="8964488" cy="4032448"/>
              </a:xfrm>
            </p:spPr>
            <p:txBody>
              <a:bodyPr/>
              <a:lstStyle/>
              <a:p>
                <a:endParaRPr lang="cs-CZ" sz="1200" dirty="0">
                  <a:solidFill>
                    <a:srgbClr val="215112"/>
                  </a:solidFill>
                </a:endParaRPr>
              </a:p>
              <a:p>
                <a:r>
                  <a:rPr lang="cs-CZ" dirty="0">
                    <a:solidFill>
                      <a:srgbClr val="215112"/>
                    </a:solidFill>
                  </a:rPr>
                  <a:t>	</a:t>
                </a:r>
                <a:r>
                  <a:rPr lang="cs-CZ" dirty="0">
                    <a:solidFill>
                      <a:schemeClr val="tx1"/>
                    </a:solidFill>
                  </a:rPr>
                  <a:t>Hodnocení prostřednictvím výpočtu doby návratnosti investice. Formulář pro výpočet je součástí Žádosti o dotaci.</a:t>
                </a:r>
              </a:p>
              <a:p>
                <a:endParaRPr lang="cs-CZ" sz="1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Doba</m:t>
                      </m:r>
                      <m: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vratnosti</m:t>
                      </m:r>
                      <m: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roky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investi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daje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cash</m:t>
                          </m:r>
                          <m:r>
                            <a:rPr lang="cs-CZ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flow</m:t>
                          </m:r>
                          <m:r>
                            <a:rPr lang="cs-CZ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  <a:p>
                <a:pPr marL="914400" lvl="2" indent="0">
                  <a:lnSpc>
                    <a:spcPct val="110000"/>
                  </a:lnSpc>
                  <a:buClr>
                    <a:srgbClr val="034A31"/>
                  </a:buClr>
                  <a:buNone/>
                </a:pPr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u="sng" dirty="0">
                    <a:solidFill>
                      <a:schemeClr val="tx1"/>
                    </a:solidFill>
                  </a:rPr>
                  <a:t>Investiční výdaje </a:t>
                </a:r>
                <a:r>
                  <a:rPr lang="cs-CZ" dirty="0">
                    <a:solidFill>
                      <a:schemeClr val="tx1"/>
                    </a:solidFill>
                  </a:rPr>
                  <a:t>– celkové výdaje, ze kterých je stanovena dotace, po odečtení dotace na projekt</a:t>
                </a:r>
              </a:p>
              <a:p>
                <a:pPr marL="361950" indent="0"/>
                <a:r>
                  <a:rPr lang="cs-CZ" sz="1200" dirty="0">
                    <a:solidFill>
                      <a:schemeClr val="tx1"/>
                    </a:solidFill>
                  </a:rPr>
                  <a:t>(Výdaje na nádrž na zadržení srážkových vod ze střech vč. okapových systémů na svod vody ze střech do nádrže se do investičních výdajů nezahrnují.)</a:t>
                </a:r>
              </a:p>
              <a:p>
                <a:pPr marL="361950" indent="0"/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u="sng" dirty="0">
                    <a:solidFill>
                      <a:schemeClr val="tx1"/>
                    </a:solidFill>
                  </a:rPr>
                  <a:t>Cash </a:t>
                </a:r>
                <a:r>
                  <a:rPr lang="cs-CZ" u="sng" dirty="0" err="1">
                    <a:solidFill>
                      <a:schemeClr val="tx1"/>
                    </a:solidFill>
                  </a:rPr>
                  <a:t>flow</a:t>
                </a:r>
                <a:r>
                  <a:rPr lang="cs-CZ" u="sng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– automatický dopočet </a:t>
                </a:r>
              </a:p>
              <a:p>
                <a:pPr marL="361950" indent="0"/>
                <a:endParaRPr lang="cs-CZ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6195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Cash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flow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ří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jmy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rok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rentabilita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ří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jm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ů 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88840"/>
                <a:ext cx="8964488" cy="403244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2296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7625"/>
            <a:ext cx="5877795" cy="721215"/>
          </a:xfrm>
        </p:spPr>
        <p:txBody>
          <a:bodyPr/>
          <a:lstStyle/>
          <a:p>
            <a:r>
              <a:rPr lang="cs-CZ" dirty="0"/>
              <a:t>Hodnocení aspektu efektivnosti projektů </a:t>
            </a:r>
            <a:br>
              <a:rPr lang="cs-CZ" dirty="0"/>
            </a:br>
            <a:r>
              <a:rPr lang="cs-CZ" dirty="0"/>
              <a:t>(4.1.1 Investice do zemědělských podniků)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0" y="2023856"/>
                <a:ext cx="8964488" cy="4032448"/>
              </a:xfrm>
            </p:spPr>
            <p:txBody>
              <a:bodyPr/>
              <a:lstStyle/>
              <a:p>
                <a:pPr marL="36195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𝐶𝑎𝑠h</m:t>
                      </m:r>
                      <m:r>
                        <a:rPr lang="cs-CZ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𝑓𝑙𝑜𝑤</m:t>
                      </m:r>
                      <m:r>
                        <a:rPr lang="en-US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ří</m:t>
                      </m:r>
                      <m:r>
                        <a:rPr lang="cs-CZ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𝑗𝑚𝑦</m:t>
                      </m:r>
                      <m:r>
                        <a:rPr lang="cs-CZ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𝑧𝑎</m:t>
                      </m:r>
                      <m:r>
                        <a:rPr lang="cs-CZ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𝑟𝑜𝑘</m:t>
                      </m:r>
                      <m:r>
                        <a:rPr lang="cs-CZ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cs-CZ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𝑟𝑒𝑛𝑡𝑎𝑏𝑖𝑙𝑖𝑡𝑎</m:t>
                      </m:r>
                      <m:r>
                        <a:rPr lang="cs-CZ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ří</m:t>
                      </m:r>
                      <m:r>
                        <a:rPr lang="cs-CZ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𝑗𝑚</m:t>
                      </m:r>
                      <m:r>
                        <a:rPr lang="cs-CZ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ů 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:endParaRPr lang="cs-CZ" sz="800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u="sng" dirty="0">
                    <a:solidFill>
                      <a:schemeClr val="tx1"/>
                    </a:solidFill>
                  </a:rPr>
                  <a:t>Rentabilita příjmů </a:t>
                </a:r>
                <a:r>
                  <a:rPr lang="cs-CZ" dirty="0">
                    <a:solidFill>
                      <a:schemeClr val="tx1"/>
                    </a:solidFill>
                  </a:rPr>
                  <a:t>– pevně stanovená hodnota</a:t>
                </a:r>
              </a:p>
              <a:p>
                <a:pPr marL="361950" indent="0"/>
                <a:endParaRPr lang="cs-CZ" sz="800" dirty="0">
                  <a:solidFill>
                    <a:schemeClr val="tx1"/>
                  </a:solidFill>
                </a:endParaRPr>
              </a:p>
              <a:p>
                <a:pPr marL="358775" indent="0"/>
                <a:r>
                  <a:rPr lang="cs-CZ" u="sng" dirty="0">
                    <a:solidFill>
                      <a:schemeClr val="tx1"/>
                    </a:solidFill>
                  </a:rPr>
                  <a:t>Příjmy za rok</a:t>
                </a:r>
                <a:r>
                  <a:rPr lang="cs-CZ" dirty="0">
                    <a:solidFill>
                      <a:schemeClr val="tx1"/>
                    </a:solidFill>
                  </a:rPr>
                  <a:t>, k jejichž dosažení přispěje realizace projektu, se vyčíslí pro výstupy realizovaného projektu. </a:t>
                </a:r>
              </a:p>
              <a:p>
                <a:pPr marL="361950" indent="0"/>
                <a:endParaRPr lang="cs-CZ" sz="800" dirty="0">
                  <a:solidFill>
                    <a:schemeClr val="tx1"/>
                  </a:solidFill>
                </a:endParaRP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		</a:t>
                </a:r>
                <a:r>
                  <a:rPr lang="cs-CZ" sz="1400" dirty="0">
                    <a:solidFill>
                      <a:schemeClr val="tx1"/>
                    </a:solidFill>
                  </a:rPr>
                  <a:t>Živočišná a rostlinná výroba: </a:t>
                </a:r>
              </a:p>
              <a:p>
                <a:r>
                  <a:rPr lang="cs-CZ" sz="1400" dirty="0">
                    <a:solidFill>
                      <a:schemeClr val="tx1"/>
                    </a:solidFill>
                  </a:rPr>
                  <a:t> 			</a:t>
                </a:r>
                <a:r>
                  <a:rPr lang="cs-CZ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Příjmy za rok (Kč) = rozsah výroby * intenzita výroby * jednotková cena </a:t>
                </a:r>
              </a:p>
              <a:p>
                <a:r>
                  <a:rPr lang="cs-CZ" sz="800" dirty="0">
                    <a:solidFill>
                      <a:schemeClr val="tx1"/>
                    </a:solidFill>
                  </a:rPr>
                  <a:t> </a:t>
                </a:r>
              </a:p>
              <a:p>
                <a:r>
                  <a:rPr lang="cs-CZ" sz="1400" dirty="0">
                    <a:solidFill>
                      <a:schemeClr val="tx1"/>
                    </a:solidFill>
                  </a:rPr>
                  <a:t>		Živé rostliny a květinářské produkty: </a:t>
                </a:r>
              </a:p>
              <a:p>
                <a:r>
                  <a:rPr lang="cs-CZ" sz="1400" dirty="0">
                    <a:solidFill>
                      <a:schemeClr val="tx1"/>
                    </a:solidFill>
                  </a:rPr>
                  <a:t> </a:t>
                </a:r>
                <a:r>
                  <a:rPr lang="cs-CZ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Příjmy za rok (Kč) = rozsah výroby * jednotková cena</a:t>
                </a:r>
              </a:p>
              <a:p>
                <a:endParaRPr lang="cs-CZ" sz="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631825" indent="0"/>
                <a:r>
                  <a:rPr lang="cs-CZ" u="sng" dirty="0">
                    <a:solidFill>
                      <a:schemeClr val="tx1"/>
                    </a:solidFill>
                  </a:rPr>
                  <a:t>Intenzita výroby, jednotková cena </a:t>
                </a:r>
                <a:r>
                  <a:rPr lang="cs-CZ" dirty="0">
                    <a:solidFill>
                      <a:schemeClr val="tx1"/>
                    </a:solidFill>
                  </a:rPr>
                  <a:t>– pevně stanovené hodnoty</a:t>
                </a:r>
              </a:p>
              <a:p>
                <a:pPr marL="361950" indent="0"/>
                <a:endParaRPr lang="cs-CZ" sz="800" dirty="0">
                  <a:solidFill>
                    <a:schemeClr val="tx1"/>
                  </a:solidFill>
                </a:endParaRPr>
              </a:p>
              <a:p>
                <a:pPr marL="631825" indent="0"/>
                <a:r>
                  <a:rPr lang="cs-CZ" u="sng" dirty="0">
                    <a:solidFill>
                      <a:schemeClr val="tx1"/>
                    </a:solidFill>
                  </a:rPr>
                  <a:t>Rozsah výroby </a:t>
                </a:r>
                <a:r>
                  <a:rPr lang="cs-CZ" dirty="0">
                    <a:solidFill>
                      <a:schemeClr val="tx1"/>
                    </a:solidFill>
                  </a:rPr>
                  <a:t>– souvisí s realizovanou investicí, zahrnuje se pouze rozsah vlastní výroby (poskytování služeb se nezahrnuje), </a:t>
                </a:r>
                <a:r>
                  <a:rPr lang="cs-CZ" b="1" dirty="0">
                    <a:solidFill>
                      <a:schemeClr val="tx1"/>
                    </a:solidFill>
                  </a:rPr>
                  <a:t>VYPLŇUJE ŽADATEL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023856"/>
                <a:ext cx="8964488" cy="4032448"/>
              </a:xfrm>
              <a:blipFill>
                <a:blip r:embed="rId3"/>
                <a:stretch>
                  <a:fillRect b="-13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2653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7625"/>
            <a:ext cx="5877795" cy="721215"/>
          </a:xfrm>
        </p:spPr>
        <p:txBody>
          <a:bodyPr/>
          <a:lstStyle/>
          <a:p>
            <a:r>
              <a:rPr lang="cs-CZ" dirty="0"/>
              <a:t>Hodnocení aspektu efektivnosti projektů </a:t>
            </a:r>
            <a:br>
              <a:rPr lang="cs-CZ" dirty="0"/>
            </a:br>
            <a:r>
              <a:rPr lang="cs-CZ" dirty="0"/>
              <a:t>(4.1.1 Investice do zemědělských podniků)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032448"/>
          </a:xfrm>
        </p:spPr>
        <p:txBody>
          <a:bodyPr/>
          <a:lstStyle/>
          <a:p>
            <a:pPr marL="361950" indent="0"/>
            <a:endParaRPr lang="cs-CZ" dirty="0"/>
          </a:p>
          <a:p>
            <a:pPr marL="361950" indent="0" algn="ctr"/>
            <a:endParaRPr lang="cs-CZ" sz="1800" dirty="0"/>
          </a:p>
          <a:p>
            <a:pPr marL="361950" indent="0" algn="ctr"/>
            <a:endParaRPr lang="cs-CZ" sz="1800" dirty="0"/>
          </a:p>
          <a:p>
            <a:pPr marL="361950" indent="0" algn="ctr"/>
            <a:r>
              <a:rPr lang="cs-CZ" sz="1800" b="1" dirty="0">
                <a:solidFill>
                  <a:schemeClr val="tx1"/>
                </a:solidFill>
              </a:rPr>
              <a:t>Doba návratnosti investice je kratší (nebo rovna) než průměrná doba životnosti pořizovaného majetku</a:t>
            </a:r>
          </a:p>
          <a:p>
            <a:pPr marL="361950" indent="0"/>
            <a:endParaRPr lang="cs-CZ" sz="1200" b="1" dirty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tx1"/>
              </a:solidFill>
            </a:endParaRPr>
          </a:p>
          <a:p>
            <a:pPr marL="0" lvl="0" indent="0" algn="ctr"/>
            <a:r>
              <a:rPr lang="cs-CZ" sz="2000" dirty="0">
                <a:solidFill>
                  <a:schemeClr val="tx1"/>
                </a:solidFill>
              </a:rPr>
              <a:t>ASPEKT EFEKTIVNOSTI JE SPLNĚN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tx1"/>
              </a:solidFill>
            </a:endParaRPr>
          </a:p>
          <a:p>
            <a:pPr marL="361950" indent="0"/>
            <a:endParaRPr lang="cs-CZ" sz="1200" b="1" dirty="0">
              <a:solidFill>
                <a:schemeClr val="tx1"/>
              </a:solidFill>
            </a:endParaRPr>
          </a:p>
          <a:p>
            <a:pPr marL="361950" indent="0"/>
            <a:endParaRPr lang="cs-CZ" sz="1200" b="1" dirty="0">
              <a:solidFill>
                <a:schemeClr val="tx1"/>
              </a:solidFill>
            </a:endParaRPr>
          </a:p>
          <a:p>
            <a:pPr marL="361950" indent="0"/>
            <a:r>
              <a:rPr lang="cs-CZ" dirty="0">
                <a:solidFill>
                  <a:schemeClr val="tx1"/>
                </a:solidFill>
              </a:rPr>
              <a:t>Doba životnosti pořizovaného majetku – počítána automaticky na základě zvolených kódů/</a:t>
            </a:r>
            <a:r>
              <a:rPr lang="cs-CZ" dirty="0" err="1">
                <a:solidFill>
                  <a:schemeClr val="tx1"/>
                </a:solidFill>
              </a:rPr>
              <a:t>podkódů</a:t>
            </a:r>
            <a:r>
              <a:rPr lang="cs-CZ" dirty="0">
                <a:solidFill>
                  <a:schemeClr val="tx1"/>
                </a:solidFill>
              </a:rPr>
              <a:t>/limitů způsobilých výdajů projektu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08275">
            <a:off x="7480238" y="3687111"/>
            <a:ext cx="508060" cy="6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086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4478374" cy="444216"/>
          </a:xfrm>
        </p:spPr>
        <p:txBody>
          <a:bodyPr/>
          <a:lstStyle/>
          <a:p>
            <a:r>
              <a:rPr lang="cs-CZ" dirty="0"/>
              <a:t>Hlavní změny podmínek operací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32784"/>
            <a:ext cx="9144000" cy="4304528"/>
          </a:xfrm>
        </p:spPr>
        <p:txBody>
          <a:bodyPr/>
          <a:lstStyle/>
          <a:p>
            <a:r>
              <a:rPr lang="cs-CZ" dirty="0"/>
              <a:t>	</a:t>
            </a:r>
            <a:r>
              <a:rPr lang="cs-CZ" b="1" dirty="0">
                <a:solidFill>
                  <a:schemeClr val="tx1"/>
                </a:solidFill>
              </a:rPr>
              <a:t>4.2.1 Zpracování a uvádění na trh zemědělských produktů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Hodnocení efektivnosti projektů (příloha č. 5) – doba návratnosti investice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Projekt bude posouzen jako efektivní, pokud rentabilita příjmů bude menší (nebo rovna) než oborová (příp. výrobková) rentabilita a zároveň,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vypočtená doba návratnosti bude kratší (nebo rovna) než průměrná doba životnosti pořizovaného majetku, avšak delší než 1 rok. 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Prokázání příjmů ze zemědělské prvovýroby (příloha č. 6) - úprava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Navýšení minimální hranice zemědělské prvovýroby na 146 400 Kč. Pokud je hodnota nižší, nemůže žadatel podíl příjmů ze zemědělské prvovýroby prokázat.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Účetnictví – 	úprava tabulky Specifikace celkových výnosů, nově pouze celkové 		výnosy z podnikání</a:t>
            </a:r>
          </a:p>
          <a:p>
            <a:pPr lvl="2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Daň. evidence - 	úprava tabulky Specifikace celkových příjmů, nově pouze příjmy ze 		samostatné činnosti (§ 7 zákona č. 586/1992 Sb., o daních z příjmů)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Prokázání podílu příjmů z výroby krmiv – </a:t>
            </a:r>
            <a:r>
              <a:rPr lang="cs-CZ" b="1" dirty="0">
                <a:solidFill>
                  <a:schemeClr val="tx1"/>
                </a:solidFill>
              </a:rPr>
              <a:t>není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Formulář prokázání přidané hodnoty podniku – </a:t>
            </a:r>
            <a:r>
              <a:rPr lang="cs-CZ" b="1" dirty="0">
                <a:solidFill>
                  <a:schemeClr val="tx1"/>
                </a:solidFill>
              </a:rPr>
              <a:t>není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361950" indent="0"/>
            <a:r>
              <a:rPr lang="cs-CZ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931544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80609"/>
            <a:ext cx="8051467" cy="721215"/>
          </a:xfrm>
        </p:spPr>
        <p:txBody>
          <a:bodyPr/>
          <a:lstStyle/>
          <a:p>
            <a:r>
              <a:rPr lang="cs-CZ" dirty="0"/>
              <a:t>Hodnocení aspektu efektivnosti projektů </a:t>
            </a:r>
            <a:br>
              <a:rPr lang="cs-CZ" dirty="0"/>
            </a:br>
            <a:r>
              <a:rPr lang="cs-CZ" dirty="0"/>
              <a:t>(4.2.1 Zpracování a uvádění na trh zemědělských produktů)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0" y="1988840"/>
                <a:ext cx="8964488" cy="4032448"/>
              </a:xfrm>
            </p:spPr>
            <p:txBody>
              <a:bodyPr/>
              <a:lstStyle/>
              <a:p>
                <a:endParaRPr lang="cs-CZ" sz="1200" dirty="0">
                  <a:solidFill>
                    <a:srgbClr val="215112"/>
                  </a:solidFill>
                </a:endParaRPr>
              </a:p>
              <a:p>
                <a:r>
                  <a:rPr lang="cs-CZ" dirty="0">
                    <a:solidFill>
                      <a:srgbClr val="215112"/>
                    </a:solidFill>
                  </a:rPr>
                  <a:t>	</a:t>
                </a:r>
                <a:r>
                  <a:rPr lang="cs-CZ" dirty="0">
                    <a:solidFill>
                      <a:schemeClr val="tx1"/>
                    </a:solidFill>
                  </a:rPr>
                  <a:t>Hodnocení prostřednictvím výpočtu doby návratnosti investice. Formulář pro výpočet je součástí Žádosti o dotaci.</a:t>
                </a:r>
              </a:p>
              <a:p>
                <a:endParaRPr lang="cs-CZ" sz="1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Doba</m:t>
                      </m:r>
                      <m: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vratnosti</m:t>
                      </m:r>
                      <m:r>
                        <a:rPr lang="cs-CZ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roky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investi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daje</m:t>
                          </m:r>
                          <m:r>
                            <a:rPr lang="cs-CZ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cash</m:t>
                          </m:r>
                          <m:r>
                            <a:rPr lang="cs-CZ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flow</m:t>
                          </m:r>
                          <m:r>
                            <a:rPr lang="cs-CZ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  <a:p>
                <a:pPr marL="914400" lvl="2" indent="0">
                  <a:lnSpc>
                    <a:spcPct val="110000"/>
                  </a:lnSpc>
                  <a:buClr>
                    <a:srgbClr val="034A31"/>
                  </a:buClr>
                  <a:buNone/>
                </a:pPr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u="sng" dirty="0">
                    <a:solidFill>
                      <a:schemeClr val="tx1"/>
                    </a:solidFill>
                  </a:rPr>
                  <a:t>Investiční výdaje </a:t>
                </a:r>
                <a:r>
                  <a:rPr lang="cs-CZ" dirty="0">
                    <a:solidFill>
                      <a:schemeClr val="tx1"/>
                    </a:solidFill>
                  </a:rPr>
                  <a:t>– celkové výdaje, ze kterých je stanovena dotace, po odečtení dotace na projekt</a:t>
                </a:r>
              </a:p>
              <a:p>
                <a:pPr marL="361950" indent="0"/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u="sng" dirty="0">
                    <a:solidFill>
                      <a:schemeClr val="tx1"/>
                    </a:solidFill>
                  </a:rPr>
                  <a:t>Cash </a:t>
                </a:r>
                <a:r>
                  <a:rPr lang="cs-CZ" u="sng" dirty="0" err="1">
                    <a:solidFill>
                      <a:schemeClr val="tx1"/>
                    </a:solidFill>
                  </a:rPr>
                  <a:t>flow</a:t>
                </a:r>
                <a:endParaRPr lang="cs-CZ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6195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Cash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flow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ří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jmy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rok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provozn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ý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daje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rok</m:t>
                      </m:r>
                    </m:oMath>
                  </m:oMathPara>
                </a14:m>
                <a:endParaRPr lang="cs-CZ" dirty="0">
                  <a:solidFill>
                    <a:srgbClr val="215112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88840"/>
                <a:ext cx="8964488" cy="403244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2222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67625"/>
            <a:ext cx="8051467" cy="721215"/>
          </a:xfrm>
        </p:spPr>
        <p:txBody>
          <a:bodyPr/>
          <a:lstStyle/>
          <a:p>
            <a:r>
              <a:rPr lang="cs-CZ" dirty="0"/>
              <a:t>Hodnocení aspektu efektivnosti projektů </a:t>
            </a:r>
            <a:br>
              <a:rPr lang="cs-CZ" dirty="0"/>
            </a:br>
            <a:r>
              <a:rPr lang="cs-CZ" dirty="0"/>
              <a:t>(4.2.1 Zpracování a uvádění na trh zemědělských produktů)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0" y="1988840"/>
                <a:ext cx="8964488" cy="4032448"/>
              </a:xfrm>
            </p:spPr>
            <p:txBody>
              <a:bodyPr/>
              <a:lstStyle/>
              <a:p>
                <a:pPr marL="361950" indent="0"/>
                <a:endParaRPr lang="cs-CZ" dirty="0">
                  <a:latin typeface="Cambria Math" panose="02040503050406030204" pitchFamily="18" charset="0"/>
                </a:endParaRPr>
              </a:p>
              <a:p>
                <a:pPr marL="36195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Cash</m:t>
                      </m:r>
                      <m:r>
                        <a:rPr lang="cs-CZ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flow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ří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jmy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za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rok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provozn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ý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daje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za</m:t>
                      </m:r>
                      <m: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rok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:endParaRPr lang="cs-CZ" sz="800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u="sng" dirty="0">
                    <a:solidFill>
                      <a:schemeClr val="tx1"/>
                    </a:solidFill>
                  </a:rPr>
                  <a:t>Příjmy za rok</a:t>
                </a:r>
                <a:r>
                  <a:rPr lang="cs-CZ" dirty="0">
                    <a:solidFill>
                      <a:schemeClr val="tx1"/>
                    </a:solidFill>
                  </a:rPr>
                  <a:t>, k jejichž dosažení přispěje realizace projektu, se vyčíslí pro výstupy realizovaného projektu. </a:t>
                </a:r>
              </a:p>
              <a:p>
                <a:pPr marL="361950" indent="0"/>
                <a:endParaRPr lang="cs-CZ" sz="800" dirty="0">
                  <a:solidFill>
                    <a:schemeClr val="tx1"/>
                  </a:solidFill>
                </a:endParaRPr>
              </a:p>
              <a:p>
                <a:pPr marL="36195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ří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jmy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rok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cs-CZ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rozsah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ý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roby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jednotkov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cena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:endParaRPr lang="cs-CZ" sz="800" dirty="0">
                  <a:solidFill>
                    <a:schemeClr val="tx1"/>
                  </a:solidFill>
                </a:endParaRP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		</a:t>
                </a:r>
                <a:r>
                  <a:rPr lang="cs-CZ" u="sng" dirty="0">
                    <a:solidFill>
                      <a:schemeClr val="tx1"/>
                    </a:solidFill>
                  </a:rPr>
                  <a:t>Jednotková cena </a:t>
                </a:r>
                <a:r>
                  <a:rPr lang="cs-CZ" dirty="0">
                    <a:solidFill>
                      <a:schemeClr val="tx1"/>
                    </a:solidFill>
                  </a:rPr>
                  <a:t>– pevně stanovené hodnoty</a:t>
                </a:r>
              </a:p>
              <a:p>
                <a:pPr marL="361950" indent="0"/>
                <a:endParaRPr lang="cs-CZ" sz="800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dirty="0">
                    <a:solidFill>
                      <a:schemeClr val="tx1"/>
                    </a:solidFill>
                  </a:rPr>
                  <a:t>	</a:t>
                </a:r>
                <a:r>
                  <a:rPr lang="cs-CZ" u="sng" dirty="0">
                    <a:solidFill>
                      <a:schemeClr val="tx1"/>
                    </a:solidFill>
                  </a:rPr>
                  <a:t>Rozsah výroby </a:t>
                </a:r>
                <a:r>
                  <a:rPr lang="cs-CZ" dirty="0">
                    <a:solidFill>
                      <a:schemeClr val="tx1"/>
                    </a:solidFill>
                  </a:rPr>
                  <a:t>– souvisí s realizovanou investicí, </a:t>
                </a:r>
                <a:r>
                  <a:rPr lang="cs-CZ" b="1" dirty="0">
                    <a:solidFill>
                      <a:schemeClr val="tx1"/>
                    </a:solidFill>
                  </a:rPr>
                  <a:t>VYPLŇUJE ŽADATEL</a:t>
                </a:r>
              </a:p>
              <a:p>
                <a:pPr marL="361950" indent="0"/>
                <a:endParaRPr lang="cs-CZ" u="sng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u="sng" dirty="0">
                    <a:solidFill>
                      <a:schemeClr val="tx1"/>
                    </a:solidFill>
                  </a:rPr>
                  <a:t>Provozní výdaje za rok </a:t>
                </a:r>
                <a:r>
                  <a:rPr lang="cs-CZ" dirty="0">
                    <a:solidFill>
                      <a:schemeClr val="tx1"/>
                    </a:solidFill>
                  </a:rPr>
                  <a:t>– ke každé vstupní komoditě, </a:t>
                </a:r>
                <a:r>
                  <a:rPr lang="cs-CZ" b="1" dirty="0">
                    <a:solidFill>
                      <a:schemeClr val="tx1"/>
                    </a:solidFill>
                  </a:rPr>
                  <a:t>VYPLŇUJE ŽADATEL </a:t>
                </a:r>
              </a:p>
              <a:p>
                <a:pPr marL="361950" indent="0"/>
                <a:endParaRPr lang="cs-CZ" dirty="0">
                  <a:solidFill>
                    <a:srgbClr val="215112"/>
                  </a:solidFill>
                </a:endParaRPr>
              </a:p>
              <a:p>
                <a:pPr marL="361950" indent="0"/>
                <a:endParaRPr lang="cs-CZ" dirty="0">
                  <a:solidFill>
                    <a:srgbClr val="215112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88840"/>
                <a:ext cx="8964488" cy="403244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0722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67625"/>
            <a:ext cx="8051467" cy="721215"/>
          </a:xfrm>
        </p:spPr>
        <p:txBody>
          <a:bodyPr/>
          <a:lstStyle/>
          <a:p>
            <a:r>
              <a:rPr lang="cs-CZ" dirty="0"/>
              <a:t>Hodnocení aspektu efektivnosti projektů </a:t>
            </a:r>
            <a:br>
              <a:rPr lang="cs-CZ" dirty="0"/>
            </a:br>
            <a:r>
              <a:rPr lang="cs-CZ" dirty="0"/>
              <a:t>(4.2.1 Zpracování a uvádění na trh zemědělských produktů)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0" y="1988840"/>
                <a:ext cx="8964488" cy="4032448"/>
              </a:xfrm>
            </p:spPr>
            <p:txBody>
              <a:bodyPr/>
              <a:lstStyle/>
              <a:p>
                <a:pPr marL="361950" indent="0"/>
                <a:endParaRPr lang="cs-CZ" dirty="0">
                  <a:solidFill>
                    <a:srgbClr val="215112"/>
                  </a:solidFill>
                </a:endParaRPr>
              </a:p>
              <a:p>
                <a:pPr marL="361950" indent="0"/>
                <a:r>
                  <a:rPr lang="cs-CZ" u="sng" dirty="0">
                    <a:solidFill>
                      <a:schemeClr val="tx1"/>
                    </a:solidFill>
                  </a:rPr>
                  <a:t>Kontrolní mechanismus</a:t>
                </a:r>
                <a:r>
                  <a:rPr lang="cs-CZ" dirty="0">
                    <a:solidFill>
                      <a:schemeClr val="tx1"/>
                    </a:solidFill>
                  </a:rPr>
                  <a:t>: automatický dopočet rentability příjmů projektu</a:t>
                </a:r>
              </a:p>
              <a:p>
                <a:pPr marL="361950" indent="0"/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Rentabilita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ří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jm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ů=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𝑐𝑎𝑠h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𝑓𝑙𝑜𝑤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ří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𝑗𝑚𝑦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𝑧𝑎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𝑟𝑜𝑘</m:t>
                          </m:r>
                        </m:den>
                      </m:f>
                    </m:oMath>
                  </m:oMathPara>
                </a14:m>
                <a:endParaRPr lang="cs-CZ" b="0" dirty="0">
                  <a:solidFill>
                    <a:schemeClr val="tx1"/>
                  </a:solidFill>
                </a:endParaRPr>
              </a:p>
              <a:p>
                <a:pPr marL="361950" indent="0"/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dirty="0">
                    <a:solidFill>
                      <a:schemeClr val="tx1"/>
                    </a:solidFill>
                  </a:rPr>
                  <a:t>Rentabilita příjmů za danou kapitolu/výrobek musí být menší nebo rovna pevně stanovené oborové rentabilitě příjmů. </a:t>
                </a:r>
              </a:p>
              <a:p>
                <a:pPr marL="361950" indent="0"/>
                <a:endParaRPr lang="cs-CZ" dirty="0">
                  <a:solidFill>
                    <a:schemeClr val="tx1"/>
                  </a:solidFill>
                </a:endParaRPr>
              </a:p>
              <a:p>
                <a:pPr marL="361950" indent="0"/>
                <a:r>
                  <a:rPr lang="cs-CZ" dirty="0">
                    <a:solidFill>
                      <a:schemeClr val="tx1"/>
                    </a:solidFill>
                  </a:rPr>
                  <a:t>Pokud vypočtená rentabilita příjmů za kapitolu/výrobek překročí stanovenou oborovou rentabilitu, nelze ve výpočtu doby návratnosti pokračovat tj. projekt neplní aspekt efektivnosti dle Pravidel. </a:t>
                </a:r>
              </a:p>
              <a:p>
                <a:pPr marL="361950" indent="0" algn="ctr"/>
                <a:endParaRPr lang="cs-CZ" sz="1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88840"/>
                <a:ext cx="8964488" cy="403244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2923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Šablona pro prezentace SZIF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SZIF</Template>
  <TotalTime>3544</TotalTime>
  <Words>567</Words>
  <Application>Microsoft Office PowerPoint</Application>
  <PresentationFormat>Předvádění na obrazovce (4:3)</PresentationFormat>
  <Paragraphs>205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Cambria Math</vt:lpstr>
      <vt:lpstr>Times New Roman</vt:lpstr>
      <vt:lpstr>Verdana</vt:lpstr>
      <vt:lpstr>Wingdings</vt:lpstr>
      <vt:lpstr>Šablona pro prezentace SZIF</vt:lpstr>
      <vt:lpstr>Program rozvoje venkova 2014 - 2020</vt:lpstr>
      <vt:lpstr>Hlavní změny podmínek operací </vt:lpstr>
      <vt:lpstr>Hodnocení aspektu efektivnosti projektů  (4.1.1 Investice do zemědělských podniků)</vt:lpstr>
      <vt:lpstr>Hodnocení aspektu efektivnosti projektů  (4.1.1 Investice do zemědělských podniků)</vt:lpstr>
      <vt:lpstr>Hodnocení aspektu efektivnosti projektů  (4.1.1 Investice do zemědělských podniků)</vt:lpstr>
      <vt:lpstr>Hlavní změny podmínek operací </vt:lpstr>
      <vt:lpstr>Hodnocení aspektu efektivnosti projektů  (4.2.1 Zpracování a uvádění na trh zemědělských produktů)</vt:lpstr>
      <vt:lpstr>Hodnocení aspektu efektivnosti projektů  (4.2.1 Zpracování a uvádění na trh zemědělských produktů)</vt:lpstr>
      <vt:lpstr>Hodnocení aspektu efektivnosti projektů  (4.2.1 Zpracování a uvádění na trh zemědělských produktů)</vt:lpstr>
      <vt:lpstr>Hodnocení aspektu efektivnosti projektů  (4.2.1 Zpracování a uvádění na trh zemědělských produktů)</vt:lpstr>
      <vt:lpstr>Hlavní změny podmínek operací </vt:lpstr>
      <vt:lpstr>Hodnocení aspektu efektivnosti projektů  (16.3.1 Sdílení zařízení a zdrojů, záměr a, b)</vt:lpstr>
      <vt:lpstr>Hodnocení aspektu efektivnosti projektů  (16.3.1 Sdílení zařízení a zdrojů, záměr a, b)</vt:lpstr>
      <vt:lpstr>Hodnocení aspektu efektivnosti projektů  (16.3.1 Sdílení zařízení a zdrojů, záměr a, b)</vt:lpstr>
      <vt:lpstr>Přehled operací 5. kolo a hodnocení efektivnosti</vt:lpstr>
      <vt:lpstr>Děkuji za pozornost</vt:lpstr>
    </vt:vector>
  </TitlesOfParts>
  <Company>MÉDEA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 Černá</dc:creator>
  <cp:lastModifiedBy>Sláva Vacík</cp:lastModifiedBy>
  <cp:revision>303</cp:revision>
  <cp:lastPrinted>2016-08-17T07:16:10Z</cp:lastPrinted>
  <dcterms:created xsi:type="dcterms:W3CDTF">2015-03-03T08:34:53Z</dcterms:created>
  <dcterms:modified xsi:type="dcterms:W3CDTF">2018-09-14T20:08:12Z</dcterms:modified>
</cp:coreProperties>
</file>