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5" r:id="rId3"/>
    <p:sldId id="289" r:id="rId4"/>
    <p:sldId id="291" r:id="rId5"/>
    <p:sldId id="292" r:id="rId6"/>
    <p:sldId id="293" r:id="rId7"/>
    <p:sldId id="294" r:id="rId8"/>
    <p:sldId id="295" r:id="rId9"/>
    <p:sldId id="300" r:id="rId10"/>
    <p:sldId id="298" r:id="rId11"/>
    <p:sldId id="299" r:id="rId12"/>
    <p:sldId id="296" r:id="rId13"/>
    <p:sldId id="297" r:id="rId14"/>
    <p:sldId id="301" r:id="rId15"/>
    <p:sldId id="302" r:id="rId16"/>
    <p:sldId id="303" r:id="rId17"/>
    <p:sldId id="304" r:id="rId18"/>
    <p:sldId id="306" r:id="rId19"/>
    <p:sldId id="305" r:id="rId20"/>
    <p:sldId id="307" r:id="rId21"/>
    <p:sldId id="308" r:id="rId22"/>
    <p:sldId id="309" r:id="rId23"/>
    <p:sldId id="311" r:id="rId24"/>
    <p:sldId id="312" r:id="rId25"/>
    <p:sldId id="313" r:id="rId26"/>
    <p:sldId id="314" r:id="rId27"/>
    <p:sldId id="310" r:id="rId28"/>
    <p:sldId id="317" r:id="rId29"/>
    <p:sldId id="318" r:id="rId30"/>
    <p:sldId id="315" r:id="rId31"/>
    <p:sldId id="290" r:id="rId32"/>
    <p:sldId id="316" r:id="rId33"/>
    <p:sldId id="283" r:id="rId34"/>
  </p:sldIdLst>
  <p:sldSz cx="12192000" cy="6858000"/>
  <p:notesSz cx="6858000" cy="99472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2" autoAdjust="0"/>
    <p:restoredTop sz="91741" autoAdjust="0"/>
  </p:normalViewPr>
  <p:slideViewPr>
    <p:cSldViewPr snapToGrid="0">
      <p:cViewPr varScale="1">
        <p:scale>
          <a:sx n="64" d="100"/>
          <a:sy n="64" d="100"/>
        </p:scale>
        <p:origin x="72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E23E5-B4C4-44E1-871E-16B1D9B75C76}" type="datetimeFigureOut">
              <a:rPr lang="cs-CZ" smtClean="0"/>
              <a:t>29.8.2018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6D3AA-1A7A-44E4-AACB-EF4EBEF9DE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64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D3AA-1A7A-44E4-AACB-EF4EBEF9DEA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718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D3AA-1A7A-44E4-AACB-EF4EBEF9DEA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338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D3AA-1A7A-44E4-AACB-EF4EBEF9DEA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212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D3AA-1A7A-44E4-AACB-EF4EBEF9DEA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688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D3AA-1A7A-44E4-AACB-EF4EBEF9DEA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84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D3AA-1A7A-44E4-AACB-EF4EBEF9DEA6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356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D3AA-1A7A-44E4-AACB-EF4EBEF9DEA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08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D3AA-1A7A-44E4-AACB-EF4EBEF9DEA6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167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D3AA-1A7A-44E4-AACB-EF4EBEF9DEA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869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D3AA-1A7A-44E4-AACB-EF4EBEF9DEA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293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D3AA-1A7A-44E4-AACB-EF4EBEF9DEA6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901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D3AA-1A7A-44E4-AACB-EF4EBEF9DEA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981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D3AA-1A7A-44E4-AACB-EF4EBEF9DEA6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396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Doporučená trvání smlouvy: na </a:t>
            </a:r>
            <a:r>
              <a:rPr lang="cs-CZ"/>
              <a:t>dobu jednoho roku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D3AA-1A7A-44E4-AACB-EF4EBEF9DEA6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113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D3AA-1A7A-44E4-AACB-EF4EBEF9DEA6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203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D3AA-1A7A-44E4-AACB-EF4EBEF9DEA6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D3AA-1A7A-44E4-AACB-EF4EBEF9DEA6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4442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D3AA-1A7A-44E4-AACB-EF4EBEF9DEA6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348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D3AA-1A7A-44E4-AACB-EF4EBEF9DEA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482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D3AA-1A7A-44E4-AACB-EF4EBEF9DEA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375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D3AA-1A7A-44E4-AACB-EF4EBEF9DEA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975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D3AA-1A7A-44E4-AACB-EF4EBEF9DEA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220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D3AA-1A7A-44E4-AACB-EF4EBEF9DEA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195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D3AA-1A7A-44E4-AACB-EF4EBEF9DEA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402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D3AA-1A7A-44E4-AACB-EF4EBEF9DEA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97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29107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97E9-4F88-4873-A8C2-DCFB89A013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8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97E9-4F88-4873-A8C2-DCFB89A013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82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69183"/>
            <a:ext cx="10515600" cy="862784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1263" y="1290047"/>
            <a:ext cx="10515600" cy="474847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357" y="6038527"/>
            <a:ext cx="2555722" cy="77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1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97E9-4F88-4873-A8C2-DCFB89A013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23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97E9-4F88-4873-A8C2-DCFB89A013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122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97E9-4F88-4873-A8C2-DCFB89A013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03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97E9-4F88-4873-A8C2-DCFB89A013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30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97E9-4F88-4873-A8C2-DCFB89A013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39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97E9-4F88-4873-A8C2-DCFB89A013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19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97E9-4F88-4873-A8C2-DCFB89A013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74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C97E9-4F88-4873-A8C2-DCFB89A013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00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1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2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3.doc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4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v.cz/Lvov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5.docx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v.cz/kiev/uk/x2004_09_06/vizova_informace/x2016_01_28/x2016_02_09_5.html" TargetMode="External"/><Relationship Id="rId2" Type="http://schemas.openxmlformats.org/officeDocument/2006/relationships/hyperlink" Target="https://www.mzv.cz/kiev/cz/viza_a_konzularni_informace/informace_pro_cestu_a_pobyt_ceska/povoleni_k_dlouhodobemu_pobytu/dlouhodoby_pobyt_zamestnanecka_kart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dkomora.cz/kontakt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vcr.cz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aga.mfa.gov.hu/cze" TargetMode="External"/><Relationship Id="rId4" Type="http://schemas.openxmlformats.org/officeDocument/2006/relationships/hyperlink" Target="http://www.policie.cz/sluzba-cizinecke-policie.aspx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o.cz/cz/zahranicni-obchod/ekonomicka-migrace/rezim-ostatni-staty-srbsko--239091/" TargetMode="External"/><Relationship Id="rId2" Type="http://schemas.openxmlformats.org/officeDocument/2006/relationships/hyperlink" Target="mailto:rezimsrbsko@mpo.cz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suchan@akcr.cz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630659"/>
            <a:ext cx="8972282" cy="1495754"/>
          </a:xfrm>
        </p:spPr>
        <p:txBody>
          <a:bodyPr>
            <a:normAutofit fontScale="90000"/>
          </a:bodyPr>
          <a:lstStyle/>
          <a:p>
            <a:r>
              <a:rPr lang="cs-CZ" sz="8800" dirty="0"/>
              <a:t> </a:t>
            </a:r>
            <a:br>
              <a:rPr lang="cs-CZ" sz="8800" dirty="0"/>
            </a:br>
            <a:r>
              <a:rPr lang="cs-CZ" sz="8000" dirty="0"/>
              <a:t> </a:t>
            </a:r>
            <a:br>
              <a:rPr lang="cs-CZ" sz="8000" dirty="0"/>
            </a:br>
            <a:br>
              <a:rPr lang="cs-CZ" sz="8000" dirty="0"/>
            </a:br>
            <a:br>
              <a:rPr lang="cs-CZ" sz="8000" dirty="0"/>
            </a:br>
            <a:br>
              <a:rPr lang="cs-CZ" sz="8000" dirty="0"/>
            </a:br>
            <a:br>
              <a:rPr lang="cs-CZ" sz="8000" dirty="0"/>
            </a:br>
            <a:br>
              <a:rPr lang="cs-CZ" sz="5300" b="1" u="sng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cs-CZ" sz="5300" b="1" dirty="0"/>
            </a:br>
            <a:r>
              <a:rPr lang="cs-CZ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Zaměstnávání cizinců v agropodnicích v ČR</a:t>
            </a:r>
            <a:br>
              <a:rPr lang="cs-CZ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 k 22.8.2018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261174"/>
            <a:ext cx="9144000" cy="1582524"/>
          </a:xfrm>
        </p:spPr>
        <p:txBody>
          <a:bodyPr>
            <a:normAutofit/>
          </a:bodyPr>
          <a:lstStyle/>
          <a:p>
            <a:r>
              <a:rPr lang="cs-CZ" dirty="0"/>
              <a:t>seminář RAK Jihočeského kraje</a:t>
            </a:r>
          </a:p>
          <a:p>
            <a:r>
              <a:rPr lang="cs-CZ" dirty="0"/>
              <a:t>24. srpna 2018</a:t>
            </a:r>
          </a:p>
          <a:p>
            <a:r>
              <a:rPr lang="cs-CZ" dirty="0"/>
              <a:t> České Budějovice </a:t>
            </a:r>
            <a:endParaRPr lang="cs-CZ" b="1" dirty="0">
              <a:solidFill>
                <a:srgbClr val="6633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52" y="0"/>
            <a:ext cx="8211696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7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Režim Zemědělec- dokumentace zem. podnikatele</a:t>
            </a:r>
          </a:p>
        </p:txBody>
      </p:sp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308714"/>
              </p:ext>
            </p:extLst>
          </p:nvPr>
        </p:nvGraphicFramePr>
        <p:xfrm>
          <a:off x="4430713" y="1290638"/>
          <a:ext cx="3770312" cy="50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Acrobat Document" r:id="rId4" imgW="5667324" imgH="8019963" progId="AcroExch.Document.11">
                  <p:embed/>
                </p:oleObj>
              </mc:Choice>
              <mc:Fallback>
                <p:oleObj name="Acrobat Document" r:id="rId4" imgW="5667324" imgH="8019963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0713" y="1290638"/>
                        <a:ext cx="3770312" cy="5040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7625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Režim Zemědělec- dokumentace zem. podnikatele</a:t>
            </a:r>
          </a:p>
        </p:txBody>
      </p:sp>
      <p:graphicFrame>
        <p:nvGraphicFramePr>
          <p:cNvPr id="5" name="Zástupný symbol pro obsah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449664"/>
              </p:ext>
            </p:extLst>
          </p:nvPr>
        </p:nvGraphicFramePr>
        <p:xfrm>
          <a:off x="4430713" y="1290638"/>
          <a:ext cx="3355975" cy="474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Acrobat Document" r:id="rId4" imgW="5667324" imgH="8019963" progId="AcroExch.Document.11">
                  <p:embed/>
                </p:oleObj>
              </mc:Choice>
              <mc:Fallback>
                <p:oleObj name="Acrobat Document" r:id="rId4" imgW="5667324" imgH="8019963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30713" y="1290638"/>
                        <a:ext cx="3355975" cy="474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4130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Režim Zemědělec- dokumentace zem. podnikatele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1600" dirty="0"/>
          </a:p>
          <a:p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410342"/>
              </p:ext>
            </p:extLst>
          </p:nvPr>
        </p:nvGraphicFramePr>
        <p:xfrm>
          <a:off x="2166425" y="837662"/>
          <a:ext cx="731520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Document" r:id="rId4" imgW="5772815" imgH="8045987" progId="Word.Document.12">
                  <p:embed/>
                </p:oleObj>
              </mc:Choice>
              <mc:Fallback>
                <p:oleObj name="Document" r:id="rId4" imgW="5772815" imgH="80459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6425" y="837662"/>
                        <a:ext cx="731520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2711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Režim Zemědělec- dokumentace zem. podnikatele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1600" dirty="0"/>
          </a:p>
          <a:p>
            <a:endParaRPr lang="cs-CZ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975341"/>
              </p:ext>
            </p:extLst>
          </p:nvPr>
        </p:nvGraphicFramePr>
        <p:xfrm>
          <a:off x="2869809" y="955217"/>
          <a:ext cx="6428936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Document" r:id="rId4" imgW="5772815" imgH="8164617" progId="Word.Document.12">
                  <p:embed/>
                </p:oleObj>
              </mc:Choice>
              <mc:Fallback>
                <p:oleObj name="Document" r:id="rId4" imgW="5772815" imgH="81646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9809" y="955217"/>
                        <a:ext cx="6428936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1546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Režim Zemědělec- dokumentace zem. Podnikatele</a:t>
            </a:r>
            <a:b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SPECIMEN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1600" dirty="0"/>
          </a:p>
          <a:p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667489"/>
              </p:ext>
            </p:extLst>
          </p:nvPr>
        </p:nvGraphicFramePr>
        <p:xfrm>
          <a:off x="3876284" y="955217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Acrobat Document" r:id="rId4" imgW="5667324" imgH="8019963" progId="AcroExch.Document.11">
                  <p:embed/>
                </p:oleObj>
              </mc:Choice>
              <mc:Fallback>
                <p:oleObj name="Acrobat Document" r:id="rId4" imgW="5667324" imgH="8019963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6284" y="955217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1072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Režim Zemědělec- dokumentace zem. podnikatele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dirty="0"/>
              <a:t>1. Hromadná žádost o zaměstnaneckou kartu (10 </a:t>
            </a:r>
            <a:r>
              <a:rPr lang="cs-CZ" sz="2000" dirty="0"/>
              <a:t>a více žadatelů</a:t>
            </a:r>
            <a:r>
              <a:rPr lang="cs-CZ" dirty="0"/>
              <a:t>)</a:t>
            </a:r>
          </a:p>
          <a:p>
            <a:r>
              <a:rPr lang="cs-CZ" sz="2000" dirty="0"/>
              <a:t>stejný formulář žádosti, jen s vyznačením </a:t>
            </a:r>
            <a:r>
              <a:rPr lang="cs-CZ" b="1" dirty="0"/>
              <a:t>koordinátora </a:t>
            </a:r>
            <a:r>
              <a:rPr lang="cs-CZ" sz="2000" dirty="0"/>
              <a:t>(Ukrajinec: jméno, příjmení, telefon, adresa, e-mail)</a:t>
            </a:r>
          </a:p>
          <a:p>
            <a:r>
              <a:rPr lang="cs-CZ" sz="2000" dirty="0"/>
              <a:t>navíc ještě </a:t>
            </a:r>
            <a:r>
              <a:rPr lang="cs-CZ" b="1" dirty="0"/>
              <a:t>dvě další čestná prohlášení </a:t>
            </a:r>
            <a:r>
              <a:rPr lang="cs-CZ" sz="2000" dirty="0"/>
              <a:t>(centrum pro spolupráci + projednání záměru)</a:t>
            </a:r>
          </a:p>
          <a:p>
            <a:r>
              <a:rPr lang="cs-CZ" sz="2000" dirty="0"/>
              <a:t>jinak vše stejné jako v případě 1. žádosti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588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Režim Zemědělec- dokumentace zem. podnikatele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dirty="0"/>
              <a:t>1. Hromadná žádost o zaměstnaneckou kartu (10 </a:t>
            </a:r>
            <a:r>
              <a:rPr lang="cs-CZ" sz="2000" dirty="0"/>
              <a:t>a více žadatelů</a:t>
            </a:r>
            <a:r>
              <a:rPr lang="cs-CZ" dirty="0"/>
              <a:t>)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1600" dirty="0"/>
          </a:p>
          <a:p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653635"/>
              </p:ext>
            </p:extLst>
          </p:nvPr>
        </p:nvGraphicFramePr>
        <p:xfrm>
          <a:off x="3530992" y="1828800"/>
          <a:ext cx="4326340" cy="4839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Document" r:id="rId4" imgW="5772815" imgH="8879632" progId="Word.Document.12">
                  <p:embed/>
                </p:oleObj>
              </mc:Choice>
              <mc:Fallback>
                <p:oleObj name="Document" r:id="rId4" imgW="5772815" imgH="88796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30992" y="1828800"/>
                        <a:ext cx="4326340" cy="4839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1298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Režim Zemědělec- dokumentace zem. podnikatele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dirty="0"/>
              <a:t>1. Hromadná žádost o zaměstnaneckou kartu (10 </a:t>
            </a:r>
            <a:r>
              <a:rPr lang="cs-CZ" sz="2000" dirty="0"/>
              <a:t>a více žadatelů</a:t>
            </a:r>
            <a:r>
              <a:rPr lang="cs-CZ" dirty="0"/>
              <a:t>)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1600" dirty="0"/>
          </a:p>
          <a:p>
            <a:endParaRPr lang="cs-CZ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963557"/>
              </p:ext>
            </p:extLst>
          </p:nvPr>
        </p:nvGraphicFramePr>
        <p:xfrm>
          <a:off x="2546252" y="1856934"/>
          <a:ext cx="6448886" cy="4771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Document" r:id="rId4" imgW="5772815" imgH="6789588" progId="Word.Document.12">
                  <p:embed/>
                </p:oleObj>
              </mc:Choice>
              <mc:Fallback>
                <p:oleObj name="Document" r:id="rId4" imgW="5772815" imgH="67895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6252" y="1856934"/>
                        <a:ext cx="6448886" cy="4771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2856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Režim Zemědělec- dokumentace zem. podnikatele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dirty="0"/>
              <a:t>2. žádost o zařazení dalšího uchazeče o zaměstnaneckou kartu </a:t>
            </a:r>
            <a:r>
              <a:rPr lang="cs-CZ" sz="2000" dirty="0"/>
              <a:t>(předkládá </a:t>
            </a:r>
            <a:r>
              <a:rPr lang="cs-CZ" sz="2000" dirty="0" err="1"/>
              <a:t>zem.podnikatel</a:t>
            </a:r>
            <a:r>
              <a:rPr lang="cs-CZ" sz="2000" dirty="0"/>
              <a:t>, který již zařazen v Režimu Zemědělec) </a:t>
            </a:r>
          </a:p>
          <a:p>
            <a:r>
              <a:rPr lang="cs-CZ" sz="2000" dirty="0"/>
              <a:t>jen vyplněný dokument žádost + pas (k tomu garant průvodní dopis s vyznačením, že se jedná o dalšího žadatele)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4310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Režim Zemědělec- dokumentace GARANT (zpoplatnění?)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1600" dirty="0"/>
          </a:p>
          <a:p>
            <a:endParaRPr lang="cs-CZ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590792"/>
              </p:ext>
            </p:extLst>
          </p:nvPr>
        </p:nvGraphicFramePr>
        <p:xfrm>
          <a:off x="4199841" y="1175287"/>
          <a:ext cx="3535363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Document" r:id="rId4" imgW="6132849" imgH="9396571" progId="Word.Document.12">
                  <p:embed/>
                </p:oleObj>
              </mc:Choice>
              <mc:Fallback>
                <p:oleObj name="Document" r:id="rId4" imgW="6132849" imgH="93965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9841" y="1175287"/>
                        <a:ext cx="3535363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364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„</a:t>
            </a:r>
            <a:r>
              <a:rPr lang="cs-CZ" sz="3100" b="1" dirty="0">
                <a:solidFill>
                  <a:schemeClr val="accent2">
                    <a:lumMod val="50000"/>
                  </a:schemeClr>
                </a:solidFill>
              </a:rPr>
              <a:t>Režim“ Ukrajina, Mongolsko, Filipíny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</a:rPr>
              <a:t>urychlit vstup zahraničních pracovníků na náš pracovní trh</a:t>
            </a:r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cs-CZ" sz="1600" b="1" dirty="0">
              <a:solidFill>
                <a:srgbClr val="66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b="1" dirty="0"/>
              <a:t>Režim zvláštního zacházení pro kvalifikované zaměstnance z Ukrajiny </a:t>
            </a:r>
            <a:r>
              <a:rPr lang="cs-CZ" altLang="cs-CZ" sz="1900" b="1" dirty="0"/>
              <a:t>(Režim Ukrajina)</a:t>
            </a:r>
          </a:p>
          <a:p>
            <a:r>
              <a:rPr lang="cs-CZ" altLang="cs-CZ" sz="1700" dirty="0"/>
              <a:t>Od 2016</a:t>
            </a:r>
            <a:r>
              <a:rPr lang="cs-CZ" altLang="cs-CZ" dirty="0"/>
              <a:t>, 20 000/rok, zaměstnanecká karta, gestor MPO </a:t>
            </a:r>
            <a:r>
              <a:rPr lang="cs-CZ" altLang="cs-CZ" sz="1700" dirty="0"/>
              <a:t>(administrace MZV, MV, MŠMT), </a:t>
            </a:r>
            <a:r>
              <a:rPr lang="cs-CZ" altLang="cs-CZ" dirty="0"/>
              <a:t>všechna odvětví NH, garant AK ČR </a:t>
            </a:r>
            <a:r>
              <a:rPr lang="cs-CZ" altLang="cs-CZ" sz="1900" dirty="0"/>
              <a:t>(také PK ČR, ZS ČR, HK ČR a další), </a:t>
            </a:r>
            <a:r>
              <a:rPr lang="cs-CZ" altLang="cs-CZ" dirty="0"/>
              <a:t>místo </a:t>
            </a:r>
            <a:r>
              <a:rPr lang="cs-CZ" altLang="cs-CZ" dirty="0" err="1"/>
              <a:t>obsaditelné</a:t>
            </a:r>
            <a:r>
              <a:rPr lang="cs-CZ" altLang="cs-CZ" dirty="0"/>
              <a:t> držitelem zaměstnanecké karty (</a:t>
            </a:r>
            <a:r>
              <a:rPr lang="cs-CZ" altLang="cs-CZ" sz="2200" dirty="0"/>
              <a:t>ve smyslu §37a zákona č. 435/2005 Sb., = v centrální evidenci volných pracovních míst)</a:t>
            </a:r>
            <a:r>
              <a:rPr lang="cs-CZ" altLang="cs-CZ" dirty="0"/>
              <a:t>, kvalifikovaný = 4-8 tř. dle kvalifikace zaměstnání CZ-ISCO, pobyt nad 12měs.,zaměstnavatel min. 10 zaměstnanců </a:t>
            </a:r>
            <a:r>
              <a:rPr lang="cs-CZ" altLang="cs-CZ" sz="1700" dirty="0"/>
              <a:t>(ARES), </a:t>
            </a:r>
            <a:r>
              <a:rPr lang="cs-CZ" altLang="cs-CZ" dirty="0"/>
              <a:t>žádosti GK ČR Lvov, </a:t>
            </a:r>
            <a:r>
              <a:rPr lang="cs-CZ" altLang="cs-CZ" dirty="0">
                <a:hlinkClick r:id="rId2"/>
              </a:rPr>
              <a:t>www.mzv.cz/Lvov</a:t>
            </a:r>
            <a:r>
              <a:rPr lang="cs-CZ" altLang="cs-CZ" dirty="0"/>
              <a:t> (resp. od 1.5.2018 společnost VFS </a:t>
            </a:r>
            <a:r>
              <a:rPr lang="cs-CZ" altLang="cs-CZ" dirty="0" err="1"/>
              <a:t>Global</a:t>
            </a:r>
            <a:r>
              <a:rPr lang="cs-CZ" altLang="cs-CZ" dirty="0"/>
              <a:t> Lvov)</a:t>
            </a:r>
          </a:p>
          <a:p>
            <a:r>
              <a:rPr lang="cs-CZ" altLang="cs-CZ" dirty="0"/>
              <a:t>dokumentace: žádost o zaměstnaneckou kartu/hromadná žádost/žádost o dalšího uchazeče, výpis OR/ŽR+ ARES, apod., FÚ, ČSSZ, čestná prohlášení, kopie pasu</a:t>
            </a:r>
          </a:p>
          <a:p>
            <a:r>
              <a:rPr lang="cs-CZ" altLang="cs-CZ" dirty="0"/>
              <a:t>dokumentace uchazeče k jednání ve Lvově: pas, rejstřík trestů, smlouva o smlouvě budoucí, smlouva o ubytování, doklad o kvalifikaci, apod.</a:t>
            </a:r>
          </a:p>
          <a:p>
            <a:pPr marL="0" indent="0">
              <a:buNone/>
            </a:pPr>
            <a:r>
              <a:rPr lang="cs-CZ" altLang="cs-CZ" dirty="0"/>
              <a:t>Pozn. Režimy nezaměňovat se schengenskými vízy, 90 dnů…..</a:t>
            </a:r>
          </a:p>
        </p:txBody>
      </p:sp>
    </p:spTree>
    <p:extLst>
      <p:ext uri="{BB962C8B-B14F-4D97-AF65-F5344CB8AC3E}">
        <p14:creationId xmlns:p14="http://schemas.microsoft.com/office/powerpoint/2010/main" val="4038932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Režim Zemědělec- kritéria zaměstnavatele pro zařazení do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dirty="0"/>
              <a:t>Doložení informace o čísle pod kterým je neobsazené místo evidováno na ÚP ČT (</a:t>
            </a:r>
            <a:r>
              <a:rPr lang="cs-CZ" sz="2000" dirty="0" err="1"/>
              <a:t>vyjímka</a:t>
            </a:r>
            <a:r>
              <a:rPr lang="cs-CZ" sz="2000" dirty="0"/>
              <a:t>: volný přístup na trh práce (§ 98 zákona č. 435/2004 Sb., o zaměstnanosti)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Přímý zaměstnavatel podniká na území ČR min. 2 roky a daňovým rezidentem (z.č.252/1997 Sb. o daních z příjmů)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Zaměstnavatel je subjekt podnikající v </a:t>
            </a:r>
            <a:r>
              <a:rPr lang="cs-CZ" sz="2000" dirty="0" err="1"/>
              <a:t>zem.výrobě</a:t>
            </a:r>
            <a:r>
              <a:rPr lang="cs-CZ" sz="2000" dirty="0"/>
              <a:t> (</a:t>
            </a:r>
            <a:r>
              <a:rPr lang="cs-CZ" sz="2000" dirty="0" err="1"/>
              <a:t>z.č</a:t>
            </a:r>
            <a:r>
              <a:rPr lang="cs-CZ" sz="2000" dirty="0"/>
              <a:t>. 252/1997 Sb.), výrobce potravin (</a:t>
            </a:r>
            <a:r>
              <a:rPr lang="cs-CZ" sz="2000" dirty="0" err="1"/>
              <a:t>z.č</a:t>
            </a:r>
            <a:r>
              <a:rPr lang="cs-CZ" sz="2000" dirty="0"/>
              <a:t>. 110/1997 Sb.), výrobce krmiv (</a:t>
            </a:r>
            <a:r>
              <a:rPr lang="cs-CZ" sz="2000" dirty="0" err="1"/>
              <a:t>z.č</a:t>
            </a:r>
            <a:r>
              <a:rPr lang="cs-CZ" sz="2000" dirty="0"/>
              <a:t>. 91/1996 Sb.)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Zaměstnavatel má vyrovnané závazky vůči ČR (§ 46 zákona č. 455/1991 Sb.), nemá daňové nedoplatky z podnikání (potvrzení FÚ a ČSSZ,..), nemá nedoplatky na zdravotním pojištění (čestné prohlášení)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Zaměstnavatel je v ČR registrován jako plátce zdravotního a sociálního pojištění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Zaměstnavatel doloží příslušná čestná prohlášení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2583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Režim Zemědělec- kritéria zaměstnavatele pro </a:t>
            </a:r>
            <a:r>
              <a:rPr lang="cs-CZ" sz="2400" b="1" dirty="0" err="1">
                <a:solidFill>
                  <a:schemeClr val="accent2">
                    <a:lumMod val="50000"/>
                  </a:schemeClr>
                </a:solidFill>
              </a:rPr>
              <a:t>NEzařazení</a:t>
            </a:r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 do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dirty="0"/>
              <a:t>Nepředložení Žádosti + příloh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Vykonává činnost zprostředkování zaměstnání (§14 odst. 1 písm. b), zákona č. 435/2004 Sb., o zaměstnanosti)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Neuložil své účetní uzávěrky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Nabídnutá mzda nedosahuje příslušné úrovně podle nařízení vlády č. 567/2006 Sb., o minimální mzdě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Pochybnosti garanta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971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Režim Zemědělec- žadatel: náležitosti k podání žádosti o zaměstnaneckou kartu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dirty="0"/>
              <a:t>Žádost řádně vyplněná („pracovní smlouva od –do“ + „předpokládaný den vstupu do ČR“ = datum podání žádosti + 2 měsíce)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Obálka s uvedenou doručovací adresou + 1 foto (na zadní straně latinkou jméno, příjmení a datum narození)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Čitelná kopie datové stránky cestovního dokladu + všech dalších zaplněných stránek (s vízy, razítky)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Potvrzení (s ověřeným podpisem) nebo smlouva o zajištěném ubytování, pokud ubytovatel není vlastníkem nemovitosti doložit vztah vlastníka a ubytovatele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Pracovní smlouva nebo smlouva o smlouvě budoucí oboustranně podepsaná, stačí v ČJ, smlouva na dobu určitou (min. 6 a max. na 1 rok)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Při vyplňování POZOR: min. mzda 12 200 CZK, min. 15 hodin týdně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Doložení odborné způsobilosti (portál MPSV – pokud požadováno na dané místo)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Doklad o bezúhonnosti na území Ukrajiny (s notářsky ověřeným překladem do ČJ) + příp. doklad o bezúhonnosti z jiných zemí (více než 180 dnů v posledních třech letech)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4321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Režim Zemědělec- žadatel: náležitosti k podání žádosti o zaměstnaneckou kartu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1600" dirty="0"/>
          </a:p>
          <a:p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458394"/>
              </p:ext>
            </p:extLst>
          </p:nvPr>
        </p:nvGraphicFramePr>
        <p:xfrm>
          <a:off x="4002893" y="1031967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Acrobat Document" r:id="rId4" imgW="5667324" imgH="8019963" progId="AcroExch.Document.11">
                  <p:embed/>
                </p:oleObj>
              </mc:Choice>
              <mc:Fallback>
                <p:oleObj name="Acrobat Document" r:id="rId4" imgW="5667324" imgH="8019963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2893" y="1031967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521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Režim Zemědělec- žadatel: náležitosti k podání žádosti o zaměstnaneckou kartu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1600" dirty="0"/>
          </a:p>
          <a:p>
            <a:endParaRPr lang="cs-CZ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307263"/>
              </p:ext>
            </p:extLst>
          </p:nvPr>
        </p:nvGraphicFramePr>
        <p:xfrm>
          <a:off x="3355780" y="1031967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Acrobat Document" r:id="rId4" imgW="10096260" imgH="14287469" progId="AcroExch.Document.11">
                  <p:embed/>
                </p:oleObj>
              </mc:Choice>
              <mc:Fallback>
                <p:oleObj name="Acrobat Document" r:id="rId4" imgW="10096260" imgH="14287469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5780" y="1031967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8781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Režim Zemědělec- žadatel: náležitosti k podání žádosti o zaměstnaneckou kartu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1600" dirty="0"/>
          </a:p>
          <a:p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689867"/>
              </p:ext>
            </p:extLst>
          </p:nvPr>
        </p:nvGraphicFramePr>
        <p:xfrm>
          <a:off x="4306456" y="1031967"/>
          <a:ext cx="3605213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Document" r:id="rId4" imgW="5881041" imgH="8840448" progId="Word.Document.8">
                  <p:embed/>
                </p:oleObj>
              </mc:Choice>
              <mc:Fallback>
                <p:oleObj name="Document" r:id="rId4" imgW="5881041" imgH="8840448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06456" y="1031967"/>
                        <a:ext cx="3605213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3575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Režim Zemědělec- žadatel: náležitosti k podání žádosti o zaměstnaneckou kartu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1600" dirty="0"/>
          </a:p>
          <a:p>
            <a:endParaRPr lang="cs-CZ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468049"/>
              </p:ext>
            </p:extLst>
          </p:nvPr>
        </p:nvGraphicFramePr>
        <p:xfrm>
          <a:off x="3932238" y="960439"/>
          <a:ext cx="4694237" cy="507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Document" r:id="rId4" imgW="5772815" imgH="8370242" progId="Word.Document.12">
                  <p:embed/>
                </p:oleObj>
              </mc:Choice>
              <mc:Fallback>
                <p:oleObj name="Document" r:id="rId4" imgW="5772815" imgH="83702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32238" y="960439"/>
                        <a:ext cx="4694237" cy="5078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0606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Režim Zemědělec- žadatel: náležitosti k podání žádosti o zaměstnaneckou kartu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Správní poplatky: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ZÚ Kyjev správní poplatek 1000 CZK splatný hotově v EUR při podání žádosti (aktuální ceník a kurzovní lístek na webu ZÚ)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Poplatek ve výši 1000 CZK při vyzvednutí zaměstnanecké karty v ČR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Při prodloužení platnosti zaměstnanecké karty jsou tyto poplatky 1500 + 1000 CZK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4770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Statistika garanta AK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16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849" y="1031967"/>
            <a:ext cx="4690302" cy="520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84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Problémy k řešení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1600" dirty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181686" y="1659987"/>
            <a:ext cx="984738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Garanti nejsou informováni o tom, jak probíhá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čerpání stanovených kvót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ani kolik žádostí každý z garantů podal, ani jaká je úspěšnost žádostí, případně v čem jsou hlavní problémy s administrací těchto žádostí o zaměstnanecké karty.</a:t>
            </a:r>
          </a:p>
          <a:p>
            <a:pPr algn="just"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Garantům chybí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zpětná vazba o průběhu administrace žádostí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Například od Zastupitelského úřadu ČR v Kyjevě nemají zprávu o datu podání žádosti žadatelem a od Ministerstva vnitra o datu vyřízení žádosti žadatele. Garanti proto nejsou schopni reagovat na četné dotazy zaměstnavatelů.</a:t>
            </a:r>
          </a:p>
          <a:p>
            <a:pPr algn="just"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Garanti požadují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urychlení vyřizování žádostí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Všeobecně je ze strany zemědělců a potravinářů kritizováno především zdlouhavé, neoperativní a složité administrování žádostí, což snižuje jejich zájem zapojit se do projektu a hledají jiné cesty operativního řešení nedostatku pracovníků.</a:t>
            </a:r>
          </a:p>
          <a:p>
            <a:pPr algn="just"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Garanti požadují, aby bylo v zásadách projektu jasně stanoveno, </a:t>
            </a:r>
            <a:r>
              <a:rPr lang="cs-CZ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že garanty pro zaměstnanecké karty jsou původní tři garanti Agrární komora ČR, Zemědělský svaz ČR a Potravinářská komora ČR) a že garant čtvrtý – Lesnicko-dřevařská komora – bude podávat pouze žádosti o víza k pobytu nad 90 dnů (90 až 180 dnů).</a:t>
            </a:r>
          </a:p>
          <a:p>
            <a:pPr algn="just">
              <a:spcAft>
                <a:spcPts val="0"/>
              </a:spcAft>
            </a:pPr>
            <a:endParaRPr lang="cs-CZ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Zaměstnanecká karta vydaná v programu Zemědělec ve vazbě na konkrétního zaměstnavatele: může Ukrajinec následně </a:t>
            </a:r>
            <a:r>
              <a:rPr lang="cs-CZ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přejít k jinému zaměstnavateli mimo režim Zemědělec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spcAft>
                <a:spcPts val="0"/>
              </a:spcAft>
            </a:pPr>
            <a:endParaRPr lang="cs-CZ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cs-CZ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43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„</a:t>
            </a:r>
            <a:r>
              <a:rPr lang="cs-CZ" sz="3100" b="1" dirty="0">
                <a:solidFill>
                  <a:schemeClr val="accent2">
                    <a:lumMod val="50000"/>
                  </a:schemeClr>
                </a:solidFill>
              </a:rPr>
              <a:t>Režim“ Ukrajina, Mongolsko, Filipíny, Srbsko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</a:rPr>
              <a:t>urychlit vstup zahraničních pracovníků na náš pracovní trh</a:t>
            </a:r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cs-CZ" sz="1600" b="1" dirty="0">
              <a:solidFill>
                <a:srgbClr val="66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altLang="cs-CZ" b="1" dirty="0"/>
              <a:t>Zvláštní postupy pro pracovníky do zemědělství a potravinářství z Ukrajiny </a:t>
            </a:r>
            <a:r>
              <a:rPr lang="cs-CZ" altLang="cs-CZ" sz="1900" b="1" dirty="0"/>
              <a:t>(Režim Zemědělec, od 2018)</a:t>
            </a:r>
          </a:p>
          <a:p>
            <a:r>
              <a:rPr lang="cs-CZ" altLang="cs-CZ" b="1" dirty="0"/>
              <a:t>A) 500/rok, zaměstnanecká karta</a:t>
            </a:r>
            <a:r>
              <a:rPr lang="cs-CZ" altLang="cs-CZ" dirty="0"/>
              <a:t>, gestor </a:t>
            </a:r>
            <a:r>
              <a:rPr lang="cs-CZ" altLang="cs-CZ" dirty="0" err="1"/>
              <a:t>MZe</a:t>
            </a:r>
            <a:r>
              <a:rPr lang="cs-CZ" altLang="cs-CZ" dirty="0"/>
              <a:t>, jen zemědělství, potravinářství a lesnictví </a:t>
            </a:r>
            <a:r>
              <a:rPr lang="cs-CZ" altLang="cs-CZ" sz="1900" dirty="0"/>
              <a:t>(nově</a:t>
            </a:r>
            <a:r>
              <a:rPr lang="cs-CZ" altLang="cs-CZ" dirty="0"/>
              <a:t>), garant AK ČR </a:t>
            </a:r>
            <a:r>
              <a:rPr lang="cs-CZ" altLang="cs-CZ" sz="1900" dirty="0"/>
              <a:t>(také PK ČR, ZS ČR,LDK(?)</a:t>
            </a:r>
            <a:r>
              <a:rPr lang="cs-CZ" altLang="cs-CZ" dirty="0"/>
              <a:t>), místo </a:t>
            </a:r>
            <a:r>
              <a:rPr lang="cs-CZ" altLang="cs-CZ" dirty="0" err="1"/>
              <a:t>obsaditelné</a:t>
            </a:r>
            <a:r>
              <a:rPr lang="cs-CZ" altLang="cs-CZ" dirty="0"/>
              <a:t> držitelem zaměstnanecké karty (</a:t>
            </a:r>
            <a:r>
              <a:rPr lang="cs-CZ" altLang="cs-CZ" sz="2200" dirty="0"/>
              <a:t>ve smyslu §37a zákona č. 435/2005 Sb., = v centrální evidenci volných pracovních míst)</a:t>
            </a:r>
            <a:r>
              <a:rPr lang="cs-CZ" altLang="cs-CZ" dirty="0"/>
              <a:t>, 4-9 tř. dle kvalifikace zaměstnání CZ-ISCO, pobyt 6-12měs</a:t>
            </a:r>
            <a:r>
              <a:rPr lang="cs-CZ" altLang="cs-CZ" sz="2300" dirty="0"/>
              <a:t>.(možnost prodloužení),</a:t>
            </a:r>
            <a:r>
              <a:rPr lang="cs-CZ" altLang="cs-CZ" dirty="0"/>
              <a:t>zaměstnavatel min. 3 zaměstnance </a:t>
            </a:r>
            <a:r>
              <a:rPr lang="cs-CZ" altLang="cs-CZ" sz="2100" dirty="0"/>
              <a:t>(čestné prohlášení x ARES)</a:t>
            </a:r>
            <a:r>
              <a:rPr lang="cs-CZ" altLang="cs-CZ" dirty="0"/>
              <a:t>, žádosti ZÚ ČR Kyjev, dokumenty na  </a:t>
            </a:r>
            <a:r>
              <a:rPr lang="cs-CZ" altLang="cs-CZ" dirty="0">
                <a:hlinkClick r:id="rId2"/>
              </a:rPr>
              <a:t>https://www.mzv.cz/kiev/cz/viza_a_konzularni_informace/informace_pro_cestu_a_pobyt_ceska/povoleni_k_dlouhodobemu_pobytu/dlouhodoby_pobyt_zamestnanecka_karta.html</a:t>
            </a:r>
            <a:endParaRPr lang="cs-CZ" altLang="cs-CZ" dirty="0"/>
          </a:p>
          <a:p>
            <a:r>
              <a:rPr lang="cs-CZ" altLang="cs-CZ" dirty="0">
                <a:hlinkClick r:id="rId3"/>
              </a:rPr>
              <a:t>https://www.mzv.cz/kiev/uk/x2004_09_06/vizova_informace/x2016_01_28/x2016_02_09_5.html</a:t>
            </a:r>
            <a:endParaRPr lang="cs-CZ" altLang="cs-CZ" dirty="0"/>
          </a:p>
          <a:p>
            <a:r>
              <a:rPr lang="cs-CZ" altLang="cs-CZ" dirty="0"/>
              <a:t>Dokumentace </a:t>
            </a:r>
            <a:r>
              <a:rPr lang="cs-CZ" altLang="cs-CZ" dirty="0" err="1"/>
              <a:t>zem.podnikatel</a:t>
            </a:r>
            <a:r>
              <a:rPr lang="cs-CZ" altLang="cs-CZ" dirty="0"/>
              <a:t> </a:t>
            </a:r>
            <a:r>
              <a:rPr lang="cs-CZ" altLang="cs-CZ" sz="2100" dirty="0"/>
              <a:t>(prosté kopie): </a:t>
            </a:r>
            <a:r>
              <a:rPr lang="cs-CZ" altLang="cs-CZ" dirty="0"/>
              <a:t>žádost o zaměstnaneckou kartu/hromadná žádost/žádost o dalšího uchazeče, výpis OR/ŽR, apod., FÚ, ČSSZ, čestná prohlášení, kopie pasu </a:t>
            </a:r>
            <a:r>
              <a:rPr lang="cs-CZ" altLang="cs-CZ" sz="2100" dirty="0"/>
              <a:t>(doporučeno, 1-2 strana)</a:t>
            </a:r>
          </a:p>
          <a:p>
            <a:r>
              <a:rPr lang="cs-CZ" altLang="cs-CZ" dirty="0"/>
              <a:t>Dokumentace žadatele </a:t>
            </a:r>
            <a:r>
              <a:rPr lang="cs-CZ" altLang="cs-CZ" sz="2300" dirty="0"/>
              <a:t>(tj. Ukrajince) </a:t>
            </a:r>
            <a:r>
              <a:rPr lang="cs-CZ" altLang="cs-CZ" dirty="0"/>
              <a:t>uchazeče k jednání v Kyjevě </a:t>
            </a:r>
            <a:r>
              <a:rPr lang="cs-CZ" altLang="cs-CZ" sz="2100" dirty="0"/>
              <a:t>(na webu ZU + mail s datem jednání, </a:t>
            </a:r>
            <a:r>
              <a:rPr lang="cs-CZ" altLang="cs-CZ" sz="2100" dirty="0">
                <a:solidFill>
                  <a:srgbClr val="FF0000"/>
                </a:solidFill>
              </a:rPr>
              <a:t>nutná součinnost se zemědělský podnikatelem</a:t>
            </a:r>
            <a:r>
              <a:rPr lang="cs-CZ" altLang="cs-CZ" sz="2100" dirty="0"/>
              <a:t>): </a:t>
            </a:r>
            <a:r>
              <a:rPr lang="cs-CZ" altLang="cs-CZ" dirty="0"/>
              <a:t>pas, rejstřík trestů, smlouva o smlouvě budoucí, smlouva o ubytování, doklad o kvalifikaci, apod.</a:t>
            </a:r>
          </a:p>
          <a:p>
            <a:r>
              <a:rPr lang="cs-CZ" altLang="cs-CZ" b="1" dirty="0"/>
              <a:t>B) 1500/rok vízum k pobytu nad 90 dnů do 6 měsíců </a:t>
            </a:r>
            <a:r>
              <a:rPr lang="cs-CZ" altLang="cs-CZ" dirty="0"/>
              <a:t>za účelem sezónního zaměstnání, garant LDK</a:t>
            </a:r>
            <a:r>
              <a:rPr lang="cs-CZ" altLang="cs-CZ" sz="2000" dirty="0"/>
              <a:t>( AK, ZS, PK ???) </a:t>
            </a:r>
            <a:r>
              <a:rPr lang="cs-CZ" altLang="cs-CZ" sz="2900" dirty="0"/>
              <a:t>pro cca 42 podnikatelů v lesnictví</a:t>
            </a:r>
            <a:r>
              <a:rPr lang="cs-CZ" altLang="cs-CZ" sz="2000" dirty="0"/>
              <a:t>(příloha č. 3 projektu </a:t>
            </a:r>
            <a:r>
              <a:rPr lang="cs-CZ" altLang="cs-CZ" sz="2900" dirty="0"/>
              <a:t>(</a:t>
            </a:r>
            <a:r>
              <a:rPr lang="cs-CZ" altLang="cs-CZ" sz="2900" dirty="0">
                <a:hlinkClick r:id="rId4"/>
              </a:rPr>
              <a:t>http://</a:t>
            </a:r>
            <a:r>
              <a:rPr lang="cs-CZ" altLang="cs-CZ" sz="2900">
                <a:hlinkClick r:id="rId4"/>
              </a:rPr>
              <a:t>www.ldkomora.cz/kontakt/</a:t>
            </a:r>
            <a:r>
              <a:rPr lang="cs-CZ" altLang="cs-CZ" sz="2900"/>
              <a:t>)</a:t>
            </a:r>
          </a:p>
          <a:p>
            <a:endParaRPr lang="cs-CZ" altLang="cs-CZ" sz="2900" dirty="0"/>
          </a:p>
          <a:p>
            <a:pPr marL="0" indent="0">
              <a:buNone/>
            </a:pPr>
            <a:endParaRPr lang="cs-CZ" altLang="cs-CZ" sz="3400" dirty="0"/>
          </a:p>
        </p:txBody>
      </p:sp>
    </p:spTree>
    <p:extLst>
      <p:ext uri="{BB962C8B-B14F-4D97-AF65-F5344CB8AC3E}">
        <p14:creationId xmlns:p14="http://schemas.microsoft.com/office/powerpoint/2010/main" val="365347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Další možnosti zaměstnávání cizinců v agropodnicích mimo Projekt Zemědělec a Režim Ukrajina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Schengenská víza (90 práce a pobyt, návrat do domovské země, 90 nové povolení práce a pobyt)</a:t>
            </a:r>
          </a:p>
          <a:p>
            <a:r>
              <a:rPr lang="cs-CZ" sz="2000" dirty="0"/>
              <a:t>?Ukrajinci s dvojím občanstvím (maďarský pas):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Agentura zaměstnavateli přílohou ke smlouvě seznam Ukrajinců s dvojím občanstvím (jméno, příjmení, kopie 2 prvních stránek maďarského pasu).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Zaměstnavatel/Agentura dopisem požádá Velvyslanectví Maďarska o prověření pravosti pasu.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Pro více informací: 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1600" dirty="0"/>
              <a:t>Ministerstvo vnitra, odbor azylové a migrační politiky (</a:t>
            </a:r>
            <a:r>
              <a:rPr lang="cs-CZ" sz="1600" dirty="0">
                <a:hlinkClick r:id="rId3"/>
              </a:rPr>
              <a:t>www.mvcr.cz</a:t>
            </a:r>
            <a:r>
              <a:rPr lang="cs-CZ" sz="1600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1600" dirty="0"/>
              <a:t>Cizinecká policie- oddělení pobytové agendy (</a:t>
            </a:r>
            <a:r>
              <a:rPr lang="cs-CZ" sz="1600" dirty="0">
                <a:hlinkClick r:id="rId4"/>
              </a:rPr>
              <a:t>http://www.policie.cz/sluzba-cizinecke-policie.aspx</a:t>
            </a:r>
            <a:r>
              <a:rPr lang="cs-CZ" sz="1600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sz="1600" dirty="0"/>
              <a:t>Velvyslanectví Maďarska (</a:t>
            </a:r>
            <a:r>
              <a:rPr lang="cs-CZ" sz="1600" dirty="0">
                <a:hlinkClick r:id="rId5"/>
              </a:rPr>
              <a:t>https://praga.mfa.gov.hu/</a:t>
            </a:r>
            <a:r>
              <a:rPr lang="cs-CZ" sz="1600" dirty="0" err="1">
                <a:hlinkClick r:id="rId5"/>
              </a:rPr>
              <a:t>cze</a:t>
            </a:r>
            <a:r>
              <a:rPr lang="cs-CZ" sz="1600" dirty="0"/>
              <a:t>)</a:t>
            </a:r>
          </a:p>
          <a:p>
            <a:pPr marL="457200" lvl="1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413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„</a:t>
            </a:r>
            <a:r>
              <a:rPr lang="cs-CZ" sz="3100" b="1" dirty="0">
                <a:solidFill>
                  <a:schemeClr val="accent2">
                    <a:lumMod val="50000"/>
                  </a:schemeClr>
                </a:solidFill>
              </a:rPr>
              <a:t>Režim“ Ukrajina, Mongolsko, Filipíny, Srbsko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</a:rPr>
              <a:t>urychlit vstup zahraničních pracovníků na náš pracovní trh</a:t>
            </a:r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cs-CZ" sz="1600" b="1" dirty="0">
              <a:solidFill>
                <a:srgbClr val="66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dirty="0"/>
              <a:t>Dne 11. 4. 2018  MPO spustilo příjem žádostí o zařazení do </a:t>
            </a:r>
            <a:r>
              <a:rPr lang="cs-CZ" altLang="cs-CZ" b="1" dirty="0"/>
              <a:t>Režim ostatní státy, zatím = Mongolsko a Filipíny </a:t>
            </a:r>
          </a:p>
          <a:p>
            <a:pPr marL="0" indent="0">
              <a:buNone/>
            </a:pPr>
            <a:r>
              <a:rPr lang="cs-CZ" altLang="cs-CZ" dirty="0"/>
              <a:t>Režim ostatní státy má sloužit obdobně jako Režim Ukrajina k cílenému a výběrovému přijímání a vyřizování žádostí o zaměstnanecké karty pro státní občany Mongolska/ Filipín, kteří budou na území ČR vykonávat kvalifikovanou pracovní činnost (na pracovních pozicích, které jsou dle platného znění Klasifikace zaměstnání  CZ-ISCO zařazeny do hlavních tříd 4 – 8: řidiči, skladníci, montéři, svářeči, švadleny atd.) </a:t>
            </a:r>
          </a:p>
          <a:p>
            <a:pPr marL="0" indent="0">
              <a:buNone/>
            </a:pPr>
            <a:r>
              <a:rPr lang="cs-CZ" altLang="cs-CZ" dirty="0"/>
              <a:t>Žádosti vyřizují ZÚ ČR Ulánbátar a Manila</a:t>
            </a:r>
          </a:p>
          <a:p>
            <a:pPr marL="0" indent="0">
              <a:buNone/>
            </a:pPr>
            <a:r>
              <a:rPr lang="cs-CZ" altLang="cs-CZ" dirty="0"/>
              <a:t>Roční kvóta 1 000 osob z každé země</a:t>
            </a:r>
          </a:p>
        </p:txBody>
      </p:sp>
    </p:spTree>
    <p:extLst>
      <p:ext uri="{BB962C8B-B14F-4D97-AF65-F5344CB8AC3E}">
        <p14:creationId xmlns:p14="http://schemas.microsoft.com/office/powerpoint/2010/main" val="2469765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„</a:t>
            </a:r>
            <a:r>
              <a:rPr lang="cs-CZ" sz="3100" b="1" dirty="0">
                <a:solidFill>
                  <a:schemeClr val="accent2">
                    <a:lumMod val="50000"/>
                  </a:schemeClr>
                </a:solidFill>
              </a:rPr>
              <a:t>Režim“ Ukrajina, Mongolsko, Filipíny, Srbsko 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</a:rPr>
              <a:t>urychlit vstup zahraničních pracovníků na náš pracovní trh</a:t>
            </a:r>
            <a:r>
              <a:rPr lang="cs-CZ" sz="1600" b="1" u="sng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cs-CZ" sz="1600" b="1" dirty="0">
              <a:solidFill>
                <a:srgbClr val="6633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altLang="cs-CZ" dirty="0"/>
              <a:t>Dne </a:t>
            </a:r>
            <a:r>
              <a:rPr lang="cs-CZ" altLang="cs-CZ" b="1" dirty="0"/>
              <a:t>13. srpna 2018 </a:t>
            </a:r>
            <a:r>
              <a:rPr lang="cs-CZ" altLang="cs-CZ" dirty="0"/>
              <a:t>v 9:00 spuštění příjmu žádostí v rámci projektu Režim ostatní státy pro pracovníky ze Srbska, usnesením vlády č. 416 ze dne 22. června 2018 (dále jen „Režim Srbsko“) s roční kapacitou </a:t>
            </a:r>
            <a:r>
              <a:rPr lang="cs-CZ" altLang="cs-CZ" b="1" dirty="0"/>
              <a:t>2000 </a:t>
            </a:r>
            <a:r>
              <a:rPr lang="cs-CZ" altLang="cs-CZ" dirty="0"/>
              <a:t>žádostí o zaměstnanecké karty</a:t>
            </a:r>
          </a:p>
          <a:p>
            <a:pPr marL="0" indent="0">
              <a:buNone/>
            </a:pPr>
            <a:r>
              <a:rPr lang="cs-CZ" altLang="cs-CZ" dirty="0"/>
              <a:t>na pracovních pozicích, které jsou dle platného znění Klasifikace zaměstnání  CZ-ISCO zařazeny do hlavních tříd </a:t>
            </a:r>
            <a:r>
              <a:rPr lang="cs-CZ" altLang="cs-CZ" b="1" dirty="0"/>
              <a:t>4 – 8, </a:t>
            </a:r>
            <a:r>
              <a:rPr lang="cs-CZ" altLang="cs-CZ" dirty="0"/>
              <a:t>v oblasti výroby, služeb nebo veřejného sektoru. Do Režimu Srbsko je možné zařadit pouze konkrétního zaměstnavatele, který splní všechna stanovená kritéria projektu.</a:t>
            </a:r>
          </a:p>
          <a:p>
            <a:pPr marL="0" indent="0">
              <a:buNone/>
            </a:pPr>
            <a:r>
              <a:rPr lang="cs-CZ" altLang="cs-CZ" dirty="0"/>
              <a:t>na základně stejných podmínek, jako žádosti o zařazení do Režimu Mongolsko a Filipíny, žádosti o zařazení do Režimu Srbsko: </a:t>
            </a:r>
            <a:r>
              <a:rPr lang="cs-CZ" altLang="cs-CZ" b="1" dirty="0">
                <a:hlinkClick r:id="rId2"/>
              </a:rPr>
              <a:t>rezimsrbsko@mpo.cz</a:t>
            </a:r>
            <a:r>
              <a:rPr lang="cs-CZ" altLang="cs-CZ" dirty="0"/>
              <a:t>, přijímány na dva měsíce dopředu, přičemž při každém spuštění příjmu žádostí bude přijato maximálně 340 uchazečů.</a:t>
            </a:r>
          </a:p>
          <a:p>
            <a:pPr marL="0" indent="0">
              <a:buNone/>
            </a:pPr>
            <a:r>
              <a:rPr lang="pl-PL" altLang="cs-CZ" dirty="0"/>
              <a:t>Podrobné informace </a:t>
            </a:r>
          </a:p>
          <a:p>
            <a:pPr marL="0" indent="0">
              <a:buNone/>
            </a:pPr>
            <a:r>
              <a:rPr lang="pl-PL" altLang="cs-CZ" dirty="0"/>
              <a:t>MPO:   </a:t>
            </a:r>
            <a:r>
              <a:rPr lang="pl-PL" altLang="cs-CZ" dirty="0">
                <a:hlinkClick r:id="rId3"/>
              </a:rPr>
              <a:t>https://www.mpo.cz/cz/zahranicni-obchod/ekonomicka-migrace/rezim-ostatni-staty-srbsko--239091/</a:t>
            </a:r>
            <a:endParaRPr lang="pl-PL" altLang="cs-CZ" dirty="0"/>
          </a:p>
          <a:p>
            <a:pPr marL="0" indent="0">
              <a:buNone/>
            </a:pPr>
            <a:r>
              <a:rPr lang="pl-PL" altLang="cs-CZ" dirty="0"/>
              <a:t> ZÚBělehrad:</a:t>
            </a:r>
          </a:p>
          <a:p>
            <a:pPr marL="0" indent="0">
              <a:buNone/>
            </a:pPr>
            <a:r>
              <a:rPr lang="pl-PL" altLang="cs-CZ" dirty="0"/>
              <a:t>https://www.mzv.cz/belgrade/cz/viza_a_konzularni_informace/vizove_informace/dlouhodoba_viza_a_povoleni_k_pobytu/vladni_program_rezim_srbsko.html </a:t>
            </a:r>
          </a:p>
          <a:p>
            <a:pPr marL="0" indent="0">
              <a:buNone/>
            </a:pPr>
            <a:endParaRPr lang="pl-PL" altLang="cs-CZ" dirty="0"/>
          </a:p>
          <a:p>
            <a:pPr marL="0" indent="0">
              <a:buNone/>
            </a:pPr>
            <a:r>
              <a:rPr lang="cs-CZ" altLang="cs-CZ"/>
              <a:t>O </a:t>
            </a:r>
            <a:r>
              <a:rPr lang="cs-CZ" altLang="cs-CZ" dirty="0"/>
              <a:t>žádostech o zařazení do Režimu Srbsko bude rozhodovat Ministerstvo průmyslu a obchodu na základě doporučení od české podnikatelské reprezentace nebo Agentury pro podporu podnikání a investic </a:t>
            </a:r>
            <a:r>
              <a:rPr lang="cs-CZ" altLang="cs-CZ" dirty="0" err="1"/>
              <a:t>CzechInvest</a:t>
            </a:r>
            <a:r>
              <a:rPr lang="cs-CZ" altLang="cs-CZ" dirty="0"/>
              <a:t>.</a:t>
            </a:r>
          </a:p>
          <a:p>
            <a:pPr marL="0" indent="0"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59710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5949" y="1038663"/>
            <a:ext cx="10515600" cy="11699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8000" b="1" dirty="0">
                <a:solidFill>
                  <a:srgbClr val="4B962A"/>
                </a:solidFill>
              </a:rPr>
              <a:t>Děkuji za pozornost!</a:t>
            </a:r>
            <a:r>
              <a:rPr lang="cs-CZ" altLang="cs-CZ" sz="8000" dirty="0"/>
              <a:t> </a:t>
            </a:r>
            <a:endParaRPr lang="cs-CZ" altLang="cs-CZ" sz="8000" b="1" dirty="0">
              <a:solidFill>
                <a:srgbClr val="4B962A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815920" y="3606086"/>
            <a:ext cx="8950818" cy="2567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663300"/>
                </a:solidFill>
              </a:rPr>
              <a:t>Ing. Václav Suchan, CSc., MBA</a:t>
            </a:r>
          </a:p>
          <a:p>
            <a:pPr algn="ctr"/>
            <a:r>
              <a:rPr lang="cs-CZ" sz="4000" b="1" dirty="0">
                <a:solidFill>
                  <a:srgbClr val="663300"/>
                </a:solidFill>
              </a:rPr>
              <a:t>ředitel úřadu Agrární komory ČR</a:t>
            </a:r>
          </a:p>
          <a:p>
            <a:pPr algn="ctr"/>
            <a:r>
              <a:rPr lang="cs-CZ" sz="4000" b="1" dirty="0">
                <a:solidFill>
                  <a:srgbClr val="663300"/>
                </a:solidFill>
              </a:rPr>
              <a:t>Mobil: +420 602 433 375</a:t>
            </a:r>
          </a:p>
          <a:p>
            <a:pPr algn="ctr"/>
            <a:r>
              <a:rPr lang="cs-CZ" sz="4000" b="1" dirty="0">
                <a:solidFill>
                  <a:srgbClr val="663300"/>
                </a:solidFill>
              </a:rPr>
              <a:t>Email: suchan@akcr.cz </a:t>
            </a:r>
          </a:p>
        </p:txBody>
      </p:sp>
      <p:sp>
        <p:nvSpPr>
          <p:cNvPr id="5" name="Veselý obličej 4"/>
          <p:cNvSpPr/>
          <p:nvPr/>
        </p:nvSpPr>
        <p:spPr>
          <a:xfrm>
            <a:off x="5586549" y="2450157"/>
            <a:ext cx="914400" cy="914400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491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Režim Zemědělec- jednotlivé kroky vyřizování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Zem.podnikatel</a:t>
            </a:r>
            <a:r>
              <a:rPr lang="cs-CZ" dirty="0"/>
              <a:t> </a:t>
            </a:r>
          </a:p>
          <a:p>
            <a:r>
              <a:rPr lang="cs-CZ" dirty="0"/>
              <a:t>si ověří, zda splňuje podmínky oprávněného subjektu</a:t>
            </a:r>
          </a:p>
          <a:p>
            <a:r>
              <a:rPr lang="cs-CZ" dirty="0"/>
              <a:t>si sám najde Ukrajince </a:t>
            </a:r>
            <a:r>
              <a:rPr lang="cs-CZ" sz="1600" dirty="0"/>
              <a:t>(nejčastěji přes agenturu a 3 měsíční vízum)</a:t>
            </a:r>
          </a:p>
          <a:p>
            <a:r>
              <a:rPr lang="cs-CZ" dirty="0"/>
              <a:t>požádá místně příslušný Úřad práce o volné pracovní místo zařazené dle CZ-ISCO ve 4-9 třídě a počká až toto pracovní místo ve lhůtě 30 dnů spadne do databáze neobsazených míst </a:t>
            </a:r>
            <a:r>
              <a:rPr lang="cs-CZ" sz="1600" dirty="0"/>
              <a:t>(potom je oprávněn obsadit místo cizincem)</a:t>
            </a:r>
          </a:p>
          <a:p>
            <a:r>
              <a:rPr lang="cs-CZ" dirty="0"/>
              <a:t>zpracuje dokumentaci k žádosti </a:t>
            </a:r>
            <a:r>
              <a:rPr lang="cs-CZ" sz="1600" dirty="0"/>
              <a:t>(ne starší 90 dnů) </a:t>
            </a:r>
            <a:r>
              <a:rPr lang="cs-CZ" dirty="0"/>
              <a:t>a pošle její prosté kopie na mail garanta (</a:t>
            </a:r>
            <a:r>
              <a:rPr lang="cs-CZ" dirty="0">
                <a:hlinkClick r:id="rId2"/>
              </a:rPr>
              <a:t>suchan@akcr.cz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315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Režim Zemědělec- jednotlivé kroky vyřizování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Garant (AK ČR) (do 2 dnů)</a:t>
            </a:r>
          </a:p>
          <a:p>
            <a:r>
              <a:rPr lang="cs-CZ" dirty="0"/>
              <a:t>zreviduje dokumentaci zem. podnikatele</a:t>
            </a:r>
          </a:p>
          <a:p>
            <a:r>
              <a:rPr lang="cs-CZ" dirty="0"/>
              <a:t>dopisem garanta (s přiloženou dokumentací zem. podnikatele) odeslaným do DS </a:t>
            </a:r>
            <a:r>
              <a:rPr lang="cs-CZ" dirty="0" err="1"/>
              <a:t>Mze</a:t>
            </a:r>
            <a:r>
              <a:rPr lang="cs-CZ" dirty="0"/>
              <a:t>, MZV, MV a MŠMT požádá o zařazení do Režimu Zemědělec</a:t>
            </a:r>
          </a:p>
          <a:p>
            <a:pPr marL="0" indent="0">
              <a:buNone/>
            </a:pPr>
            <a:r>
              <a:rPr lang="cs-CZ" dirty="0"/>
              <a:t>MZV</a:t>
            </a:r>
          </a:p>
          <a:p>
            <a:r>
              <a:rPr lang="cs-CZ" dirty="0"/>
              <a:t>předá dokumentaci ZÚ ČR v Kyjevě (do 10 dnů)</a:t>
            </a:r>
          </a:p>
          <a:p>
            <a:r>
              <a:rPr lang="cs-CZ" dirty="0"/>
              <a:t>ZÚ ČR v Kyjevě vyrozumí </a:t>
            </a:r>
            <a:r>
              <a:rPr lang="cs-CZ" dirty="0" err="1"/>
              <a:t>zem.podnikatele</a:t>
            </a:r>
            <a:r>
              <a:rPr lang="cs-CZ" dirty="0"/>
              <a:t> </a:t>
            </a:r>
            <a:r>
              <a:rPr lang="cs-CZ" sz="1600" dirty="0"/>
              <a:t>(příp. garanta) </a:t>
            </a:r>
            <a:r>
              <a:rPr lang="cs-CZ" dirty="0"/>
              <a:t>mailem o datu, kdy se Ukrajinec </a:t>
            </a:r>
            <a:r>
              <a:rPr lang="cs-CZ" sz="1600" dirty="0">
                <a:solidFill>
                  <a:srgbClr val="FF0000"/>
                </a:solidFill>
              </a:rPr>
              <a:t>(vybavený dokumentací žadatele: fotky smlouvy, rejstřík trestů, atd., připravenou ve spolupráci se </a:t>
            </a:r>
            <a:r>
              <a:rPr lang="cs-CZ" sz="1600" dirty="0" err="1">
                <a:solidFill>
                  <a:srgbClr val="FF0000"/>
                </a:solidFill>
              </a:rPr>
              <a:t>zem.podnikatelem</a:t>
            </a:r>
            <a:r>
              <a:rPr lang="cs-CZ" sz="1600" dirty="0">
                <a:solidFill>
                  <a:srgbClr val="FF0000"/>
                </a:solidFill>
              </a:rPr>
              <a:t>)</a:t>
            </a:r>
            <a:r>
              <a:rPr lang="cs-CZ" dirty="0"/>
              <a:t> dostaví za ZÚ Kyjev k podání žádosti (do 14 dnů)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5641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Režim Zemědělec- jednotlivé kroky vyřizování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žadatel podá žádost ve stanoveném termínu za ZÚ Kyjev (1 den)</a:t>
            </a:r>
          </a:p>
          <a:p>
            <a:r>
              <a:rPr lang="cs-CZ" dirty="0"/>
              <a:t>ZÚ </a:t>
            </a:r>
            <a:r>
              <a:rPr lang="cs-CZ" sz="1600" dirty="0"/>
              <a:t>(pokud vše ok) </a:t>
            </a:r>
            <a:r>
              <a:rPr lang="cs-CZ" dirty="0"/>
              <a:t>pošle žádost na MV k posouzení a MV následně rozhodnutí na ZÚ (60/90 dnů ze zákona)</a:t>
            </a:r>
          </a:p>
          <a:p>
            <a:r>
              <a:rPr lang="cs-CZ" dirty="0"/>
              <a:t>ZÚ vyzve žadatele a vydá žadateli vízum „DVR</a:t>
            </a:r>
            <a:r>
              <a:rPr lang="cs-CZ" sz="2000" dirty="0"/>
              <a:t>“(cca 3 měsíce platné) </a:t>
            </a:r>
            <a:r>
              <a:rPr lang="cs-CZ" dirty="0"/>
              <a:t>na které žadatel může odjet do ČR,</a:t>
            </a:r>
            <a:r>
              <a:rPr lang="cs-CZ" sz="2000" dirty="0"/>
              <a:t> na </a:t>
            </a:r>
            <a:r>
              <a:rPr lang="cs-CZ" dirty="0"/>
              <a:t>OAMP MV ČR poskytne biometrické údaje</a:t>
            </a:r>
            <a:r>
              <a:rPr lang="pl-PL" sz="2000" dirty="0"/>
              <a:t>(foto, otisky prstů, do 3 dnů po příjezdu) </a:t>
            </a:r>
            <a:r>
              <a:rPr lang="cs-CZ" sz="2000" dirty="0"/>
              <a:t> a dostane </a:t>
            </a:r>
            <a:r>
              <a:rPr lang="cs-CZ" dirty="0"/>
              <a:t>potvrzení o splnění podmínek pro vydání Zaměstnanecké karty </a:t>
            </a:r>
            <a:r>
              <a:rPr lang="cs-CZ" sz="2000" dirty="0"/>
              <a:t>( a od tohoto data může začít pracovat) a následně převezme</a:t>
            </a:r>
            <a:r>
              <a:rPr lang="cs-CZ" dirty="0"/>
              <a:t> Zaměstnaneckou kartu </a:t>
            </a:r>
            <a:r>
              <a:rPr lang="cs-CZ" sz="1600" dirty="0"/>
              <a:t>(převzetí na OAMP MV ČR = Odbor azylové a migrační politiky, duální dokument = povolení k pobytu + pracovní povolení)</a:t>
            </a:r>
          </a:p>
          <a:p>
            <a:r>
              <a:rPr lang="cs-CZ" sz="1600" dirty="0"/>
              <a:t>POZN: </a:t>
            </a:r>
          </a:p>
          <a:p>
            <a:r>
              <a:rPr lang="cs-CZ" sz="1600" b="1" dirty="0"/>
              <a:t>Žádost o prodloužení zaměstnanecké karty </a:t>
            </a:r>
            <a:r>
              <a:rPr lang="cs-CZ" sz="1600" dirty="0"/>
              <a:t>podle § 44a odst. 9 zákona č. 326/1999 Sb. o pobytu cizinců na území ČR se podává na pracovišti MV ČR nejdříve 120 dnů před ukončením platnosti stávající Zaměstnanecké karty a nejpozději poslední den platnosti zaměstnanecké karty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6426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Režim Zemědělec- dokumentace zem. podnikatele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Žádost o zaměstnaneckou kartu </a:t>
            </a:r>
            <a:r>
              <a:rPr lang="cs-CZ" sz="1600" dirty="0"/>
              <a:t>(pokud žádá poprvé, do 9 Ukrajinců)</a:t>
            </a:r>
          </a:p>
          <a:p>
            <a:pPr marL="514350" indent="-514350">
              <a:buFont typeface="+mj-lt"/>
              <a:buAutoNum type="arabicPeriod"/>
            </a:pPr>
            <a:endParaRPr lang="cs-CZ" sz="1600" dirty="0"/>
          </a:p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860548"/>
              </p:ext>
            </p:extLst>
          </p:nvPr>
        </p:nvGraphicFramePr>
        <p:xfrm>
          <a:off x="1547447" y="1786614"/>
          <a:ext cx="9186202" cy="4188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6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4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45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8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86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883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1571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cs-CZ" sz="1900" u="none" strike="noStrike">
                          <a:effectLst/>
                        </a:rPr>
                        <a:t>Žádost o zařazení do projektu Zvláštní postupy pro pracovníky do zemědělství a potravinářství z Ukrajiny</a:t>
                      </a:r>
                      <a:endParaRPr lang="cs-CZ" sz="1900" b="1" i="0" u="none" strike="noStrike">
                        <a:solidFill>
                          <a:srgbClr val="0066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8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Zaměstnavatel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270"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název, IČO, zástupce zaměstnavatele, tel. kontakt, email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8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Garant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270"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Agrární komora ČR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270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8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Žadatelé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 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99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Jméno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Příjmení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Datum narození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Státní příslušnost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Číslo pasu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Telefon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Adresa pro doručování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CZ-ISCO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Číslo volného prac. místa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Datum zveřejnění prac. místa na ÚP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270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270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270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5270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5270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5270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5270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5270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899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razítko společnosti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5270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podpis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5270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13" marR="8213" marT="8213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51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Režim Zemědělec- dokumentace zem. podnikatele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2. Výpis z OR/ŽR, apod.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200" dirty="0"/>
              <a:t>3. Potvrzení FÚ o bezdlužnosti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4. Potvrzení ČSSZ o bezdlužnosti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5. Čestné prohlášení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6. Čestné prohlášení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7. Kopie pasu</a:t>
            </a:r>
          </a:p>
          <a:p>
            <a:pPr marL="514350" indent="-514350">
              <a:buFont typeface="+mj-lt"/>
              <a:buAutoNum type="arabicPeriod"/>
            </a:pP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7792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Režim Zemědělec- dokumentace zem. podnikatele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3200" dirty="0"/>
          </a:p>
          <a:p>
            <a:pPr marL="514350" indent="-514350">
              <a:buFont typeface="+mj-lt"/>
              <a:buAutoNum type="arabicPeriod"/>
            </a:pPr>
            <a:endParaRPr lang="cs-CZ" sz="3200" dirty="0"/>
          </a:p>
          <a:p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270826"/>
              </p:ext>
            </p:extLst>
          </p:nvPr>
        </p:nvGraphicFramePr>
        <p:xfrm>
          <a:off x="3707472" y="955217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Acrobat Document" r:id="rId4" imgW="5667324" imgH="8019963" progId="AcroExch.Document.11">
                  <p:embed/>
                </p:oleObj>
              </mc:Choice>
              <mc:Fallback>
                <p:oleObj name="Acrobat Document" r:id="rId4" imgW="5667324" imgH="8019963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07472" y="955217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32845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</TotalTime>
  <Words>2374</Words>
  <Application>Microsoft Office PowerPoint</Application>
  <PresentationFormat>Širokoúhlá obrazovka</PresentationFormat>
  <Paragraphs>324</Paragraphs>
  <Slides>33</Slides>
  <Notes>25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Motiv Office</vt:lpstr>
      <vt:lpstr>Acrobat Document</vt:lpstr>
      <vt:lpstr>Document</vt:lpstr>
      <vt:lpstr>          Zaměstnávání cizinců v agropodnicích v ČR stav k 22.8.2018</vt:lpstr>
      <vt:lpstr>„Režim“ Ukrajina, Mongolsko, Filipíny urychlit vstup zahraničních pracovníků na náš pracovní trh </vt:lpstr>
      <vt:lpstr>„Režim“ Ukrajina, Mongolsko, Filipíny, Srbsko urychlit vstup zahraničních pracovníků na náš pracovní trh </vt:lpstr>
      <vt:lpstr>Režim Zemědělec- jednotlivé kroky vyřizování žádosti</vt:lpstr>
      <vt:lpstr>Režim Zemědělec- jednotlivé kroky vyřizování žádosti</vt:lpstr>
      <vt:lpstr>Režim Zemědělec- jednotlivé kroky vyřizování žádosti</vt:lpstr>
      <vt:lpstr>Režim Zemědělec- dokumentace zem. podnikatele</vt:lpstr>
      <vt:lpstr>Režim Zemědělec- dokumentace zem. podnikatele</vt:lpstr>
      <vt:lpstr>Režim Zemědělec- dokumentace zem. podnikatele</vt:lpstr>
      <vt:lpstr>Režim Zemědělec- dokumentace zem. podnikatele</vt:lpstr>
      <vt:lpstr>Režim Zemědělec- dokumentace zem. podnikatele</vt:lpstr>
      <vt:lpstr>Režim Zemědělec- dokumentace zem. podnikatele</vt:lpstr>
      <vt:lpstr>Režim Zemědělec- dokumentace zem. podnikatele</vt:lpstr>
      <vt:lpstr>Režim Zemědělec- dokumentace zem. Podnikatele SPECIMEN</vt:lpstr>
      <vt:lpstr>Režim Zemědělec- dokumentace zem. podnikatele</vt:lpstr>
      <vt:lpstr>Režim Zemědělec- dokumentace zem. podnikatele</vt:lpstr>
      <vt:lpstr>Režim Zemědělec- dokumentace zem. podnikatele</vt:lpstr>
      <vt:lpstr>Režim Zemědělec- dokumentace zem. podnikatele</vt:lpstr>
      <vt:lpstr>Režim Zemědělec- dokumentace GARANT (zpoplatnění?)</vt:lpstr>
      <vt:lpstr>Režim Zemědělec- kritéria zaměstnavatele pro zařazení do projektu</vt:lpstr>
      <vt:lpstr>Režim Zemědělec- kritéria zaměstnavatele pro NEzařazení do projektu</vt:lpstr>
      <vt:lpstr>Režim Zemědělec- žadatel: náležitosti k podání žádosti o zaměstnaneckou kartu</vt:lpstr>
      <vt:lpstr>Režim Zemědělec- žadatel: náležitosti k podání žádosti o zaměstnaneckou kartu</vt:lpstr>
      <vt:lpstr>Režim Zemědělec- žadatel: náležitosti k podání žádosti o zaměstnaneckou kartu</vt:lpstr>
      <vt:lpstr>Režim Zemědělec- žadatel: náležitosti k podání žádosti o zaměstnaneckou kartu</vt:lpstr>
      <vt:lpstr>Režim Zemědělec- žadatel: náležitosti k podání žádosti o zaměstnaneckou kartu</vt:lpstr>
      <vt:lpstr>Režim Zemědělec- žadatel: náležitosti k podání žádosti o zaměstnaneckou kartu</vt:lpstr>
      <vt:lpstr>Statistika garanta AK ČR</vt:lpstr>
      <vt:lpstr>Problémy k řešení </vt:lpstr>
      <vt:lpstr>Další možnosti zaměstnávání cizinců v agropodnicích mimo Projekt Zemědělec a Režim Ukrajina</vt:lpstr>
      <vt:lpstr>„Režim“ Ukrajina, Mongolsko, Filipíny, Srbsko urychlit vstup zahraničních pracovníků na náš pracovní trh </vt:lpstr>
      <vt:lpstr>„Režim“ Ukrajina, Mongolsko, Filipíny, Srbsko urychlit vstup zahraničních pracovníků na náš pracovní trh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Sona</dc:creator>
  <cp:lastModifiedBy>zuzana</cp:lastModifiedBy>
  <cp:revision>140</cp:revision>
  <cp:lastPrinted>2018-07-19T06:57:12Z</cp:lastPrinted>
  <dcterms:created xsi:type="dcterms:W3CDTF">2018-04-03T07:09:15Z</dcterms:created>
  <dcterms:modified xsi:type="dcterms:W3CDTF">2018-08-29T07:27:42Z</dcterms:modified>
</cp:coreProperties>
</file>