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96" r:id="rId4"/>
    <p:sldMasterId id="2147483720" r:id="rId5"/>
    <p:sldMasterId id="2147483732" r:id="rId6"/>
    <p:sldMasterId id="2147483756" r:id="rId7"/>
    <p:sldMasterId id="2147483768" r:id="rId8"/>
    <p:sldMasterId id="2147483780" r:id="rId9"/>
  </p:sldMasterIdLst>
  <p:handoutMasterIdLst>
    <p:handoutMasterId r:id="rId29"/>
  </p:handoutMasterIdLst>
  <p:sldIdLst>
    <p:sldId id="256" r:id="rId10"/>
    <p:sldId id="262" r:id="rId11"/>
    <p:sldId id="257" r:id="rId12"/>
    <p:sldId id="274" r:id="rId13"/>
    <p:sldId id="275" r:id="rId14"/>
    <p:sldId id="276" r:id="rId15"/>
    <p:sldId id="258" r:id="rId16"/>
    <p:sldId id="263" r:id="rId17"/>
    <p:sldId id="265" r:id="rId18"/>
    <p:sldId id="259" r:id="rId19"/>
    <p:sldId id="268" r:id="rId20"/>
    <p:sldId id="267" r:id="rId21"/>
    <p:sldId id="271" r:id="rId22"/>
    <p:sldId id="277" r:id="rId23"/>
    <p:sldId id="278" r:id="rId24"/>
    <p:sldId id="279" r:id="rId25"/>
    <p:sldId id="280" r:id="rId26"/>
    <p:sldId id="270" r:id="rId27"/>
    <p:sldId id="272" r:id="rId28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99694FE-83A7-4B14-81E9-8C0C9777A7D5}" type="datetimeFigureOut">
              <a:rPr lang="cs-CZ" smtClean="0"/>
              <a:t>23.8.2018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DECB1DA-4771-4B5C-B981-F8B77B67A1E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7522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BF68-F22E-46A0-B171-1ADD0A9A1DF1}" type="datetimeFigureOut">
              <a:rPr lang="cs-CZ" smtClean="0"/>
              <a:t>23.8.2018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4FBF-0FD8-479B-901B-E7F407A41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351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BF68-F22E-46A0-B171-1ADD0A9A1DF1}" type="datetimeFigureOut">
              <a:rPr lang="cs-CZ" smtClean="0"/>
              <a:t>23.8.2018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4FBF-0FD8-479B-901B-E7F407A41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8798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BF68-F22E-46A0-B171-1ADD0A9A1DF1}" type="datetimeFigureOut">
              <a:rPr lang="cs-CZ" smtClean="0"/>
              <a:t>23.8.2018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4FBF-0FD8-479B-901B-E7F407A41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51620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2681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256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8439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2630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51562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36360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0904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561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BF68-F22E-46A0-B171-1ADD0A9A1DF1}" type="datetimeFigureOut">
              <a:rPr lang="cs-CZ" smtClean="0"/>
              <a:t>23.8.2018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4FBF-0FD8-479B-901B-E7F407A41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2088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5614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632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16225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3987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2501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31068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44664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21573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41325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870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BF68-F22E-46A0-B171-1ADD0A9A1DF1}" type="datetimeFigureOut">
              <a:rPr lang="cs-CZ" smtClean="0"/>
              <a:t>23.8.2018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4FBF-0FD8-479B-901B-E7F407A41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2446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11678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747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1689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4003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1052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5513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82320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1498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89617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986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BF68-F22E-46A0-B171-1ADD0A9A1DF1}" type="datetimeFigureOut">
              <a:rPr lang="cs-CZ" smtClean="0"/>
              <a:t>23.8.2018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4FBF-0FD8-479B-901B-E7F407A41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39457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4105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82053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611710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36592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40968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1092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7833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41027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736387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433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BF68-F22E-46A0-B171-1ADD0A9A1DF1}" type="datetimeFigureOut">
              <a:rPr lang="cs-CZ" smtClean="0"/>
              <a:t>23.8.2018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4FBF-0FD8-479B-901B-E7F407A41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12586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6729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7323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92736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56398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13054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73459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367157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52376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583887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540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BF68-F22E-46A0-B171-1ADD0A9A1DF1}" type="datetimeFigureOut">
              <a:rPr lang="cs-CZ" smtClean="0"/>
              <a:t>23.8.2018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4FBF-0FD8-479B-901B-E7F407A41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042234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27372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1132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216403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71509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29055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262855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30812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35098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17895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76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BF68-F22E-46A0-B171-1ADD0A9A1DF1}" type="datetimeFigureOut">
              <a:rPr lang="cs-CZ" smtClean="0"/>
              <a:t>23.8.2018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4FBF-0FD8-479B-901B-E7F407A41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87493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84499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26770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038358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42346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54207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27377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30944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59672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3002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20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BF68-F22E-46A0-B171-1ADD0A9A1DF1}" type="datetimeFigureOut">
              <a:rPr lang="cs-CZ" smtClean="0"/>
              <a:t>23.8.2018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4FBF-0FD8-479B-901B-E7F407A41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88865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66688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8495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41917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51334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1428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759630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25999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41620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690193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268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DBF68-F22E-46A0-B171-1ADD0A9A1DF1}" type="datetimeFigureOut">
              <a:rPr lang="cs-CZ" smtClean="0"/>
              <a:t>23.8.2018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34FBF-0FD8-479B-901B-E7F407A41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751965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15513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72411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55998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0608464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34965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570337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274856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77295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241607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749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DBF68-F22E-46A0-B171-1ADD0A9A1DF1}" type="datetimeFigureOut">
              <a:rPr lang="cs-CZ" smtClean="0"/>
              <a:t>23.8.2018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34FBF-0FD8-479B-901B-E7F407A412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9167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14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709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391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33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430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952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739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050E1-0531-4FA4-89F3-488023483CDB}" type="datetimeFigureOut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23.8.2018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58792-1936-4F09-9F0E-3581AD41FCE3}" type="slidenum">
              <a:rPr lang="cs-CZ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cs-CZ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842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omora.cz/" TargetMode="External"/><Relationship Id="rId1" Type="http://schemas.openxmlformats.org/officeDocument/2006/relationships/slideLayout" Target="../slideLayouts/slideLayout6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pobyty.cb@mvcr.cz" TargetMode="External"/><Relationship Id="rId1" Type="http://schemas.openxmlformats.org/officeDocument/2006/relationships/slideLayout" Target="../slideLayouts/slideLayout9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vcr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pobyty.cb@mvcr.cz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Cizinecká pobytová agenda za účelem zaměstnání na území ČR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24.08.2018</a:t>
            </a:r>
          </a:p>
          <a:p>
            <a:r>
              <a:rPr lang="cs-CZ" dirty="0"/>
              <a:t>OAMP MV ČR</a:t>
            </a:r>
          </a:p>
        </p:txBody>
      </p:sp>
    </p:spTree>
    <p:extLst>
      <p:ext uri="{BB962C8B-B14F-4D97-AF65-F5344CB8AC3E}">
        <p14:creationId xmlns:p14="http://schemas.microsoft.com/office/powerpoint/2010/main" val="4049503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Občan  3. státu  -  pobytový status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5480621"/>
              </p:ext>
            </p:extLst>
          </p:nvPr>
        </p:nvGraphicFramePr>
        <p:xfrm>
          <a:off x="838200" y="1825625"/>
          <a:ext cx="10515600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pobytový 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možnost výkonu zaměstnání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trvalý pobyt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bez</a:t>
                      </a:r>
                      <a:r>
                        <a:rPr lang="cs-CZ" baseline="0" dirty="0"/>
                        <a:t> omezení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ohlašovací</a:t>
                      </a:r>
                      <a:r>
                        <a:rPr lang="cs-CZ" baseline="0" dirty="0"/>
                        <a:t> povinnost vůči ÚP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dlouhodobý pobyt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závisí na účelu 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Rozhodnutí</a:t>
                      </a:r>
                      <a:r>
                        <a:rPr lang="cs-CZ" baseline="0" dirty="0"/>
                        <a:t> ÚP o povolení zaměstnání / volný přístup na trh práce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Dlouhodobý pobyt-</a:t>
                      </a:r>
                      <a:r>
                        <a:rPr lang="cs-CZ" baseline="0" dirty="0"/>
                        <a:t> zaměstnanecká karta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místo</a:t>
                      </a:r>
                      <a:r>
                        <a:rPr lang="cs-CZ" baseline="0" dirty="0"/>
                        <a:t> v CEVPM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neduální</a:t>
                      </a:r>
                      <a:r>
                        <a:rPr lang="cs-CZ" baseline="0" dirty="0"/>
                        <a:t> ZMK  - volný přístup na trh práce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Dlouhodobé vízum – sezónní zaměstnávání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Rozhodnutí</a:t>
                      </a:r>
                      <a:r>
                        <a:rPr lang="cs-CZ" baseline="0" dirty="0"/>
                        <a:t> ÚP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Dlouhodobé vízum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nevydává se za účelem zaměstnání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9390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Zaměstnanecká karta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typ dlouhodobého pobytu pro účel zaměstnání na území ČR nad 3 měsíce</a:t>
            </a:r>
          </a:p>
          <a:p>
            <a:r>
              <a:rPr lang="cs-CZ" dirty="0"/>
              <a:t>duální  /   neduální typ ZMK</a:t>
            </a:r>
          </a:p>
          <a:p>
            <a:r>
              <a:rPr lang="cs-CZ" dirty="0"/>
              <a:t>vydává se pouze k  jedné konkrétní pracovní pozici tzn. v případě změny je třeba předchozí souhlas  OAMP</a:t>
            </a:r>
          </a:p>
          <a:p>
            <a:r>
              <a:rPr lang="cs-CZ" dirty="0"/>
              <a:t>průkaz o povolení k pobytu obsahuje  kód  27  bez uvedení příznaku P/V</a:t>
            </a:r>
          </a:p>
        </p:txBody>
      </p:sp>
    </p:spTree>
    <p:extLst>
      <p:ext uri="{BB962C8B-B14F-4D97-AF65-F5344CB8AC3E}">
        <p14:creationId xmlns:p14="http://schemas.microsoft.com/office/powerpoint/2010/main" val="26532048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157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908294"/>
              </p:ext>
            </p:extLst>
          </p:nvPr>
        </p:nvGraphicFramePr>
        <p:xfrm>
          <a:off x="838200" y="114299"/>
          <a:ext cx="10881852" cy="6432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0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49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7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5849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79674">
                <a:tc>
                  <a:txBody>
                    <a:bodyPr/>
                    <a:lstStyle/>
                    <a:p>
                      <a:r>
                        <a:rPr lang="cs-CZ" dirty="0"/>
                        <a:t>Náležitost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forma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zajišťuje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Pozn.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434">
                <a:tc>
                  <a:txBody>
                    <a:bodyPr/>
                    <a:lstStyle/>
                    <a:p>
                      <a:r>
                        <a:rPr lang="cs-CZ" dirty="0"/>
                        <a:t>FORMULÁŘ ŽÁDOSTI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Originál vyplněného formuláře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CIZINEC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Zaměstnavatel poskytne</a:t>
                      </a:r>
                      <a:r>
                        <a:rPr lang="cs-CZ" sz="1400" baseline="0" dirty="0"/>
                        <a:t> číslo volného místa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9704">
                <a:tc>
                  <a:txBody>
                    <a:bodyPr/>
                    <a:lstStyle/>
                    <a:p>
                      <a:r>
                        <a:rPr lang="cs-CZ" dirty="0"/>
                        <a:t>FOTOGRAFIE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1 ks vylepení na formuláři</a:t>
                      </a:r>
                      <a:r>
                        <a:rPr lang="cs-CZ" sz="1400" baseline="0" dirty="0"/>
                        <a:t> žádosti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CIZINEC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579">
                <a:tc>
                  <a:txBody>
                    <a:bodyPr/>
                    <a:lstStyle/>
                    <a:p>
                      <a:r>
                        <a:rPr lang="cs-CZ" dirty="0"/>
                        <a:t>CESTOVNÍ DOKLAD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Originál + kopie CD/ ID strana+ stránky se</a:t>
                      </a:r>
                      <a:r>
                        <a:rPr lang="cs-CZ" sz="1400" baseline="0" dirty="0"/>
                        <a:t> záznamem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CIZINEC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Pokud</a:t>
                      </a:r>
                      <a:r>
                        <a:rPr lang="cs-CZ" sz="1400" baseline="0" dirty="0"/>
                        <a:t> je vice CD předkládá všechny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9728">
                <a:tc>
                  <a:txBody>
                    <a:bodyPr/>
                    <a:lstStyle/>
                    <a:p>
                      <a:r>
                        <a:rPr lang="cs-CZ" dirty="0"/>
                        <a:t>VNITROSTÁTNÍ PAS/ID</a:t>
                      </a:r>
                      <a:r>
                        <a:rPr lang="cs-CZ" baseline="0" dirty="0"/>
                        <a:t> KARTA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Originál k nahlédnutí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CIZINEC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56975">
                <a:tc>
                  <a:txBody>
                    <a:bodyPr/>
                    <a:lstStyle/>
                    <a:p>
                      <a:r>
                        <a:rPr lang="cs-CZ" dirty="0"/>
                        <a:t>REJSTŘÍK</a:t>
                      </a:r>
                      <a:r>
                        <a:rPr lang="cs-CZ" baseline="0" dirty="0"/>
                        <a:t> </a:t>
                      </a:r>
                      <a:r>
                        <a:rPr lang="cs-CZ" cap="all" baseline="0" dirty="0" err="1"/>
                        <a:t>TRESTů</a:t>
                      </a:r>
                      <a:endParaRPr lang="cs-CZ" cap="all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ORIGINÁL nebo úředně ověřená kopie</a:t>
                      </a:r>
                      <a:r>
                        <a:rPr lang="cs-CZ" sz="1400" baseline="0" dirty="0"/>
                        <a:t> s úředním překladem do českého jazyka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CIZINEC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Pokud</a:t>
                      </a:r>
                      <a:r>
                        <a:rPr lang="cs-CZ" sz="1400" baseline="0" dirty="0"/>
                        <a:t> je držitelem víza nad 180 dnů v jiné zemi v posledních 3 letech – předkládá RT z daného státu dle víza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6124">
                <a:tc>
                  <a:txBody>
                    <a:bodyPr/>
                    <a:lstStyle/>
                    <a:p>
                      <a:r>
                        <a:rPr lang="cs-CZ" dirty="0"/>
                        <a:t>DOKLAD O</a:t>
                      </a:r>
                      <a:r>
                        <a:rPr lang="cs-CZ" baseline="0" dirty="0"/>
                        <a:t> VZDĚLÁNÍ</a:t>
                      </a:r>
                    </a:p>
                    <a:p>
                      <a:r>
                        <a:rPr lang="cs-CZ" cap="all" baseline="0" dirty="0"/>
                        <a:t>ODBORNÁ Způsobilost</a:t>
                      </a:r>
                    </a:p>
                    <a:p>
                      <a:r>
                        <a:rPr lang="cs-CZ" baseline="0" dirty="0"/>
                        <a:t>PRAXE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Originál +úředně</a:t>
                      </a:r>
                      <a:r>
                        <a:rPr lang="cs-CZ" sz="1400" baseline="0" dirty="0"/>
                        <a:t> ověřená kopie s úředním překladem do českého jazyka</a:t>
                      </a:r>
                      <a:endParaRPr lang="cs-CZ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CIZINEC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Dle požadavku</a:t>
                      </a:r>
                      <a:r>
                        <a:rPr lang="cs-CZ" sz="1400" baseline="0" dirty="0"/>
                        <a:t>  na místo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1090">
                <a:tc>
                  <a:txBody>
                    <a:bodyPr/>
                    <a:lstStyle/>
                    <a:p>
                      <a:r>
                        <a:rPr lang="cs-CZ" dirty="0"/>
                        <a:t>PRACOVNĚPRÁVNÍ VZTAH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Originál nebo úředně ověřená kopie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ZAMĚSTNAVATEL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Dokument</a:t>
                      </a:r>
                      <a:r>
                        <a:rPr lang="cs-CZ" sz="1400" baseline="0" dirty="0"/>
                        <a:t> musí odpovídat parametrům volného místa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89728">
                <a:tc>
                  <a:txBody>
                    <a:bodyPr/>
                    <a:lstStyle/>
                    <a:p>
                      <a:r>
                        <a:rPr lang="cs-CZ" dirty="0"/>
                        <a:t>DOKLAD O UBYTOVÁNÍ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Originál nebo úředně ověřená kopie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ZAMĚSTNAVATEL</a:t>
                      </a:r>
                    </a:p>
                    <a:p>
                      <a:r>
                        <a:rPr lang="cs-CZ" dirty="0"/>
                        <a:t>          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400" dirty="0"/>
                        <a:t>Doložení</a:t>
                      </a:r>
                      <a:r>
                        <a:rPr lang="cs-CZ" sz="1400" baseline="0" dirty="0"/>
                        <a:t> oprávněnosti osoby vystavit doklad</a:t>
                      </a:r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2463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obálka s uvedenou doručovací adresou (na zadní straně obálky latinkou jméno, příjmení a datum narození žadatele)</a:t>
                      </a:r>
                    </a:p>
                    <a:p>
                      <a:r>
                        <a:rPr lang="cs-CZ" dirty="0"/>
                        <a:t>- u žádostí  podávaných v zahraničí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86583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Vydání Souhlasu se změnou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pouze udělení souhlasu s výkonem zaměstnání dle podané žádosti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cizinec může vykonávat toto nové zaměstnání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provedení skutečné změny zaměstnání, ukončení pracovněprávních vztahů s původním zaměstnavatelem je pouze na vůli cizince a řídí se zákoníkem práce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3219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Sezónní zaměstnání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krátkodobé vízum  ( do 90 dnů) – uděluje MZV</a:t>
            </a:r>
          </a:p>
          <a:p>
            <a:r>
              <a:rPr lang="cs-CZ" dirty="0"/>
              <a:t>dlouhodobé vízum   ( nad 90 dnů) – rozhoduje OAMP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sezónní zaměstnání ( výkon činnosti  závislý na ročním období)</a:t>
            </a:r>
          </a:p>
          <a:p>
            <a:pPr marL="0" indent="0">
              <a:buNone/>
            </a:pPr>
            <a:r>
              <a:rPr lang="cs-CZ" dirty="0"/>
              <a:t>     </a:t>
            </a:r>
            <a:r>
              <a:rPr lang="cs-CZ" sz="2400" dirty="0"/>
              <a:t>vyhláška č. 322/2007 Sb.</a:t>
            </a:r>
          </a:p>
          <a:p>
            <a:pPr marL="0" indent="0">
              <a:buNone/>
            </a:pPr>
            <a:r>
              <a:rPr lang="cs-CZ" sz="2400" dirty="0"/>
              <a:t>      (01 – Rostlinná a živočišná výroba, myslivost a související činnosti, 02 – Lesnictví </a:t>
            </a:r>
          </a:p>
          <a:p>
            <a:pPr marL="0" indent="0">
              <a:buNone/>
            </a:pPr>
            <a:r>
              <a:rPr lang="cs-CZ" sz="2400" dirty="0"/>
              <a:t>        a těžba dřeva, 55 – Ubytování, 56 – Stravování a pohostinství, 93 – Sportovní, </a:t>
            </a:r>
          </a:p>
          <a:p>
            <a:pPr marL="0" indent="0">
              <a:buNone/>
            </a:pPr>
            <a:r>
              <a:rPr lang="cs-CZ" sz="2400" dirty="0"/>
              <a:t>        zábavní a rekreační činnosti)</a:t>
            </a:r>
          </a:p>
        </p:txBody>
      </p:sp>
      <p:cxnSp>
        <p:nvCxnSpPr>
          <p:cNvPr id="5" name="Přímá spojnice 4"/>
          <p:cNvCxnSpPr>
            <a:stCxn id="3" idx="1"/>
            <a:endCxn id="3" idx="3"/>
          </p:cNvCxnSpPr>
          <p:nvPr/>
        </p:nvCxnSpPr>
        <p:spPr>
          <a:xfrm>
            <a:off x="609600" y="3863182"/>
            <a:ext cx="1097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485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dirty="0"/>
              <a:t>DV za účelem sezónního zaměstnání / 1</a:t>
            </a:r>
            <a:br>
              <a:rPr lang="cs-CZ" sz="3600" dirty="0"/>
            </a:br>
            <a:r>
              <a:rPr lang="cs-CZ" sz="3600" dirty="0"/>
              <a:t>§§ 32, 35a,37a, 107</a:t>
            </a:r>
            <a:endParaRPr lang="en-US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vydává se maximálně na 6 měsíců, kód 52</a:t>
            </a:r>
          </a:p>
          <a:p>
            <a:r>
              <a:rPr lang="cs-CZ" dirty="0"/>
              <a:t>z tohoto DV nelze podat na území žádost o DP</a:t>
            </a:r>
          </a:p>
          <a:p>
            <a:pPr marL="0" indent="0">
              <a:buNone/>
            </a:pPr>
            <a:r>
              <a:rPr lang="cs-CZ" dirty="0"/>
              <a:t>Náležitosti :</a:t>
            </a:r>
          </a:p>
          <a:p>
            <a:pPr marL="0" indent="0">
              <a:buNone/>
            </a:pPr>
            <a:r>
              <a:rPr lang="cs-CZ" sz="2400" dirty="0"/>
              <a:t>CD, foto, RT domovský stát, doklad potvrzující splnění požadavků opatření před zavlečením infekčního onemocnění</a:t>
            </a:r>
          </a:p>
          <a:p>
            <a:r>
              <a:rPr lang="cs-CZ" dirty="0"/>
              <a:t>Povolení k zaměstnání dle § 96 odst. 1 zákona o zaměstnanosti ( ZZ) nebo poskytnutí údaje o místu a čj. podání žádosti o vydání rozhodnutí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76499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r>
              <a:rPr lang="cs-CZ" dirty="0"/>
              <a:t>DV za účelem sezónního zaměstnání / 2 </a:t>
            </a:r>
            <a:br>
              <a:rPr lang="cs-CZ" dirty="0"/>
            </a:br>
            <a:br>
              <a:rPr lang="cs-CZ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doklad o ubytování ( </a:t>
            </a:r>
            <a:r>
              <a:rPr lang="cs-CZ" dirty="0" err="1"/>
              <a:t>ust</a:t>
            </a:r>
            <a:r>
              <a:rPr lang="cs-CZ" dirty="0"/>
              <a:t>. § 31 odst. 6) po dobu pobytu na území na toto vízum</a:t>
            </a:r>
          </a:p>
          <a:p>
            <a:r>
              <a:rPr lang="cs-CZ" dirty="0"/>
              <a:t>potvrzení zaměstnavatele o dohodnuté výši výdělku, pokud je zaměstnavatel shodný s ubytovatelem</a:t>
            </a:r>
          </a:p>
          <a:p>
            <a:pPr marL="0" indent="0">
              <a:buNone/>
            </a:pPr>
            <a:r>
              <a:rPr lang="cs-CZ" dirty="0"/>
              <a:t>Ubytovatel = zaměstnavatel  - musí z dokladu vyplývat splnění  podmínek pro ubytování </a:t>
            </a:r>
            <a:r>
              <a:rPr lang="cs-CZ" sz="2400" dirty="0"/>
              <a:t>( § 100)</a:t>
            </a:r>
          </a:p>
          <a:p>
            <a:pPr marL="0" indent="0">
              <a:buNone/>
            </a:pPr>
            <a:r>
              <a:rPr lang="cs-CZ" dirty="0"/>
              <a:t>doklad o ubytování musí obsahovat částku nebo sdělení, že jde o bezúplatné ubytování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3622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dirty="0"/>
            </a:br>
            <a:r>
              <a:rPr lang="cs-CZ" dirty="0"/>
              <a:t>DV za účelem sezónního zaměstnání </a:t>
            </a:r>
            <a:br>
              <a:rPr lang="cs-CZ" dirty="0"/>
            </a:br>
            <a:r>
              <a:rPr lang="cs-CZ" dirty="0"/>
              <a:t>  povinnosti zaměstnavatele - výběr</a:t>
            </a:r>
            <a:br>
              <a:rPr lang="cs-CZ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/>
              <a:t>( § 107) </a:t>
            </a:r>
          </a:p>
          <a:p>
            <a:pPr marL="0" indent="0" algn="just">
              <a:buNone/>
            </a:pPr>
            <a:r>
              <a:rPr lang="cs-CZ" u="sng" dirty="0"/>
              <a:t>odst. 10 </a:t>
            </a:r>
            <a:r>
              <a:rPr lang="cs-CZ" dirty="0"/>
              <a:t>-  zajištění odpovídajícího ubytování a vystavení dokladu o ubytování ( § 32 odst.3)</a:t>
            </a:r>
          </a:p>
          <a:p>
            <a:pPr marL="0" indent="0" algn="just">
              <a:buNone/>
            </a:pPr>
            <a:r>
              <a:rPr lang="cs-CZ" u="sng" dirty="0"/>
              <a:t>odst. 11 </a:t>
            </a:r>
            <a:r>
              <a:rPr lang="cs-CZ" dirty="0"/>
              <a:t>– povinnost úhrady veškeré škody způsobené cizinci v případě zrušení jeho DV z důvodu porušení povinnosti zaměstnavatelem</a:t>
            </a:r>
          </a:p>
          <a:p>
            <a:pPr marL="0" indent="0" algn="just">
              <a:buNone/>
            </a:pPr>
            <a:r>
              <a:rPr lang="cs-CZ" sz="3000" dirty="0"/>
              <a:t>tj. mzda/ odměna, kterou by cizinec dostal, pokud by  DV nebylo zrušeno, náklady spojené s přicestováním a vycestováním včetně poplatku za podání žádostí o DV.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53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 Speciální postupy v agendě ZMK - výběr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/>
              <a:t>Režim „Mongolsko“  (  od  01.05.2018  roční kvóta 1.000 osob)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Režim „Filipíny“ (  od  01.05.2018  roční kvóta 1.000 osob) Garant MPO na základě doporučení Agentury pro podporu podnikání  a investic CZECHINVEST.  Určeno pro výkon kvalifikované práce ( CZ-ISCO   třída 4 – 8 v oblasti výroby, služeb nebo veřejného sektoru)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„Režim Srbsko“  (  od 13.08. 2018  roční kvóta 2.000 osob ročně, měsíční kvóta 167 žádostí, Garant  MPO, podmínky pro zařazení shodné s  režimy Mongolsko, Filipíny)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Viz. </a:t>
            </a:r>
            <a:r>
              <a:rPr lang="cs-CZ" dirty="0" err="1"/>
              <a:t>info</a:t>
            </a:r>
            <a:r>
              <a:rPr lang="cs-CZ" dirty="0"/>
              <a:t>  </a:t>
            </a:r>
            <a:r>
              <a:rPr lang="cs-CZ" dirty="0">
                <a:hlinkClick r:id="rId2"/>
              </a:rPr>
              <a:t>www.komora.cz</a:t>
            </a:r>
            <a:r>
              <a:rPr lang="cs-CZ" dirty="0"/>
              <a:t>,   sekce obchod - služby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1355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Případné dotazy lze směřovat  na  e-mail :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pobyty.cb@mvcr.cz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Děkuji Vám za  pozornost !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717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Právní vymezení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 pobytu cizinců na území ČR a o změně některých zákonů, ve znění pozdějších předpisů -  zák. č. 326/1999 Sb.</a:t>
            </a:r>
          </a:p>
          <a:p>
            <a:r>
              <a:rPr lang="cs-CZ" dirty="0"/>
              <a:t>Zákon o zaměstnanosti  -  zák. č. 435/2004 Sb.</a:t>
            </a:r>
          </a:p>
          <a:p>
            <a:r>
              <a:rPr lang="cs-CZ" dirty="0"/>
              <a:t>Správní řád – zák. č. 500/2004 Sb.</a:t>
            </a:r>
          </a:p>
          <a:p>
            <a:r>
              <a:rPr lang="cs-CZ" dirty="0"/>
              <a:t>Zákon o azylu  -  zák. č. 325/1999 Sb.</a:t>
            </a:r>
          </a:p>
        </p:txBody>
      </p:sp>
    </p:spTree>
    <p:extLst>
      <p:ext uri="{BB962C8B-B14F-4D97-AF65-F5344CB8AC3E}">
        <p14:creationId xmlns:p14="http://schemas.microsoft.com/office/powerpoint/2010/main" val="4051917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Odbor azylové a migrační politiky MV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pobytová agenda cizinců na území ČR s výjimkou krátkodobých víz ( tj. do 90 dnů)</a:t>
            </a:r>
          </a:p>
          <a:p>
            <a:r>
              <a:rPr lang="cs-CZ" dirty="0"/>
              <a:t>celorepubliková působnost</a:t>
            </a:r>
          </a:p>
          <a:p>
            <a:r>
              <a:rPr lang="cs-CZ" dirty="0"/>
              <a:t>pracoviště  Jihočeský kraj -   České Budějovice, Písek, Jindřichův Hradec</a:t>
            </a:r>
          </a:p>
          <a:p>
            <a:r>
              <a:rPr lang="cs-CZ" dirty="0"/>
              <a:t>informace k cizinecké agendě dostupné  na  </a:t>
            </a:r>
            <a:r>
              <a:rPr lang="cs-CZ" dirty="0">
                <a:hlinkClick r:id="rId2"/>
              </a:rPr>
              <a:t>www.mvcr.cz</a:t>
            </a:r>
            <a:r>
              <a:rPr lang="cs-CZ" dirty="0"/>
              <a:t> sekce CIZINCI</a:t>
            </a:r>
          </a:p>
        </p:txBody>
      </p:sp>
    </p:spTree>
    <p:extLst>
      <p:ext uri="{BB962C8B-B14F-4D97-AF65-F5344CB8AC3E}">
        <p14:creationId xmlns:p14="http://schemas.microsoft.com/office/powerpoint/2010/main" val="1093763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OAMP MV ČR</a:t>
            </a:r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 typeface="Arial" charset="0"/>
              <a:buNone/>
            </a:pPr>
            <a:r>
              <a:rPr lang="cs-CZ" sz="2400" dirty="0"/>
              <a:t>Oddělení pobytu cizinců Jihočeský kraj  České Budějovice /  Oddělení pobytového správního řízení Jihočeský kraj České Budějovice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sz="2400" dirty="0"/>
              <a:t>Oddělení pobytu cizinců Písek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sz="2400" dirty="0"/>
              <a:t>Oddělení pobytu cizinců Jindřichův Hradec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sz="2400" dirty="0"/>
              <a:t>/ biometrická pracoviště na všech pobočkách JČK/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dirty="0"/>
              <a:t>E-mail  :   </a:t>
            </a:r>
            <a:r>
              <a:rPr lang="cs-CZ" dirty="0">
                <a:hlinkClick r:id="rId2"/>
              </a:rPr>
              <a:t>pobyty.cb@mvcr.cz</a:t>
            </a:r>
            <a:endParaRPr lang="cs-CZ" dirty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cs-CZ" sz="2000" b="1" dirty="0">
                <a:solidFill>
                  <a:srgbClr val="FF0000"/>
                </a:solidFill>
                <a:latin typeface="Arial" charset="0"/>
              </a:rPr>
              <a:t>Objednací linky :  ! určeno pouze pro objednávání klientů !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sz="2000" dirty="0">
                <a:latin typeface="Arial" charset="0"/>
              </a:rPr>
              <a:t>974 226 851 – Č. Budějovice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sz="2000" dirty="0">
                <a:latin typeface="Arial" charset="0"/>
              </a:rPr>
              <a:t>974 235 851 – Písek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sz="2000" dirty="0">
                <a:latin typeface="Arial" charset="0"/>
              </a:rPr>
              <a:t>974 233 851 – J. Hradec</a:t>
            </a:r>
          </a:p>
        </p:txBody>
      </p:sp>
    </p:spTree>
    <p:extLst>
      <p:ext uri="{BB962C8B-B14F-4D97-AF65-F5344CB8AC3E}">
        <p14:creationId xmlns:p14="http://schemas.microsoft.com/office/powerpoint/2010/main" val="2065766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4000">
                <a:latin typeface="Arial" charset="0"/>
              </a:rPr>
              <a:t>Informace</a:t>
            </a:r>
            <a:br>
              <a:rPr lang="cs-CZ" sz="4000">
                <a:latin typeface="Arial" charset="0"/>
              </a:rPr>
            </a:br>
            <a:r>
              <a:rPr lang="cs-CZ" sz="4000">
                <a:latin typeface="Arial" charset="0"/>
              </a:rPr>
              <a:t>informační linka</a:t>
            </a:r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cs-CZ" b="1">
                <a:latin typeface="Arial" charset="0"/>
              </a:rPr>
              <a:t>e-mail: pobyty@mvcr.cz</a:t>
            </a:r>
            <a:br>
              <a:rPr lang="cs-CZ" b="1">
                <a:latin typeface="Arial" charset="0"/>
              </a:rPr>
            </a:br>
            <a:r>
              <a:rPr lang="cs-CZ" b="1">
                <a:latin typeface="Arial" charset="0"/>
              </a:rPr>
              <a:t>telefon: (+420) 974 832 421, (+420) 974 832 418</a:t>
            </a:r>
            <a:br>
              <a:rPr lang="cs-CZ" b="1">
                <a:latin typeface="Arial" charset="0"/>
              </a:rPr>
            </a:br>
            <a:r>
              <a:rPr lang="cs-CZ" b="1">
                <a:latin typeface="Arial" charset="0"/>
              </a:rPr>
              <a:t>PO-PÁ 8.00-15.00</a:t>
            </a:r>
          </a:p>
          <a:p>
            <a:pPr eaLnBrk="1" hangingPunct="1">
              <a:buFont typeface="Arial" charset="0"/>
              <a:buNone/>
            </a:pPr>
            <a:r>
              <a:rPr lang="cs-CZ" sz="2400">
                <a:latin typeface="Arial" charset="0"/>
              </a:rPr>
              <a:t>všeobecné dotazy  k imigračním záležitostem  </a:t>
            </a:r>
          </a:p>
          <a:p>
            <a:pPr eaLnBrk="1" hangingPunct="1">
              <a:buFont typeface="Arial" charset="0"/>
              <a:buNone/>
            </a:pPr>
            <a:r>
              <a:rPr lang="cs-CZ" sz="2400">
                <a:latin typeface="Arial" charset="0"/>
              </a:rPr>
              <a:t>všeobecné dotazy k schengenským pravidlům pro pobyt a cestování </a:t>
            </a:r>
          </a:p>
          <a:p>
            <a:pPr eaLnBrk="1" hangingPunct="1">
              <a:buFont typeface="Arial" charset="0"/>
              <a:buNone/>
            </a:pPr>
            <a:r>
              <a:rPr lang="cs-CZ" sz="2400">
                <a:latin typeface="Arial" charset="0"/>
              </a:rPr>
              <a:t>dotazy k náležitostem žádosti </a:t>
            </a:r>
          </a:p>
          <a:p>
            <a:pPr eaLnBrk="1" hangingPunct="1">
              <a:buFont typeface="Arial" charset="0"/>
              <a:buNone/>
            </a:pPr>
            <a:r>
              <a:rPr lang="cs-CZ" sz="2400">
                <a:latin typeface="Arial" charset="0"/>
              </a:rPr>
              <a:t>dotazy, jak postupovat, nebo na které pracoviště se obrátit </a:t>
            </a:r>
          </a:p>
          <a:p>
            <a:pPr eaLnBrk="1" hangingPunct="1"/>
            <a:endParaRPr lang="cs-CZ" sz="2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187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>
                <a:latin typeface="Arial" charset="0"/>
              </a:rPr>
              <a:t>www.mvcr.cz</a:t>
            </a:r>
          </a:p>
        </p:txBody>
      </p:sp>
      <p:sp>
        <p:nvSpPr>
          <p:cNvPr id="35842" name="Rectangle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>
                <a:latin typeface="Arial" charset="0"/>
              </a:rPr>
              <a:t>Informace pro veřejnost  -  Info pro cizince</a:t>
            </a:r>
          </a:p>
          <a:p>
            <a:pPr eaLnBrk="1" hangingPunct="1"/>
            <a:r>
              <a:rPr lang="cs-CZ">
                <a:latin typeface="Arial" charset="0"/>
              </a:rPr>
              <a:t>Rychlé odkazy - CIZINCI / FOREIGNERS</a:t>
            </a:r>
          </a:p>
          <a:p>
            <a:pPr eaLnBrk="1" hangingPunct="1"/>
            <a:endParaRPr lang="cs-CZ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>
                <a:latin typeface="Arial" charset="0"/>
              </a:rPr>
              <a:t>- formuláře ke stažení</a:t>
            </a:r>
          </a:p>
          <a:p>
            <a:pPr eaLnBrk="1" hangingPunct="1">
              <a:buFontTx/>
              <a:buChar char="-"/>
            </a:pPr>
            <a:r>
              <a:rPr lang="cs-CZ">
                <a:latin typeface="Arial" charset="0"/>
              </a:rPr>
              <a:t>obecné informace</a:t>
            </a:r>
          </a:p>
          <a:p>
            <a:pPr eaLnBrk="1" hangingPunct="1">
              <a:buFontTx/>
              <a:buChar char="-"/>
            </a:pPr>
            <a:r>
              <a:rPr lang="cs-CZ">
                <a:latin typeface="Arial" charset="0"/>
              </a:rPr>
              <a:t>informace o stavu řízení  - vydaná povolení dle č.j</a:t>
            </a:r>
            <a:r>
              <a:rPr lang="cs-CZ" sz="2800">
                <a:latin typeface="Arial" charset="0"/>
              </a:rPr>
              <a:t>.( excell.tab.- ZMK samostatný list dle OPC)</a:t>
            </a:r>
          </a:p>
        </p:txBody>
      </p:sp>
    </p:spTree>
    <p:extLst>
      <p:ext uri="{BB962C8B-B14F-4D97-AF65-F5344CB8AC3E}">
        <p14:creationId xmlns:p14="http://schemas.microsoft.com/office/powerpoint/2010/main" val="2270193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 Cizinci na území 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občan   EU  -  nemusí mít upraven pobyt / volný přístup na trh práce / ohlašovací povinnost vůči ÚP</a:t>
            </a:r>
          </a:p>
          <a:p>
            <a:r>
              <a:rPr lang="cs-CZ" dirty="0"/>
              <a:t>rodinný příslušník občana EU -  musí mít upraven pobyt/ volný přístup na trh práce / ohlašovací povinnost vůči ÚP</a:t>
            </a:r>
          </a:p>
          <a:p>
            <a:r>
              <a:rPr lang="cs-CZ" dirty="0"/>
              <a:t>občan 3. státu  - musí mít upraven pobyt / přístup na trh práce  regulován nebo  volný přístup  dle § 98  zákona o zaměstnanosti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9677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Obecné zásady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Občan třetího státu nemůže být na území ČR zaměstnáván bez toho, že by na území ČR měl povolen pobyt ve smyslu vydaného víza nebo povolení k pobytu.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dirty="0"/>
              <a:t>Nemá-li volný přístup na trh práce dle §98 ZZ pak musí mít pro účely výkonu závislé práce vydánu zaměstnaneckou kartu, modrou kartu nebo rozhodnutí o povolení k zaměstnání.</a:t>
            </a:r>
          </a:p>
        </p:txBody>
      </p:sp>
    </p:spTree>
    <p:extLst>
      <p:ext uri="{BB962C8B-B14F-4D97-AF65-F5344CB8AC3E}">
        <p14:creationId xmlns:p14="http://schemas.microsoft.com/office/powerpoint/2010/main" val="1094808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Pobytová oprávnění občana 3.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vízum krátkodobé  (  do 90 dnů)</a:t>
            </a:r>
          </a:p>
          <a:p>
            <a:r>
              <a:rPr lang="cs-CZ" dirty="0"/>
              <a:t>vízum dlouhodobé ( nad 90 dnů – až  1 rok)</a:t>
            </a:r>
          </a:p>
          <a:p>
            <a:r>
              <a:rPr lang="cs-CZ" dirty="0"/>
              <a:t>vízum za účelem sezónního zaměstnávání  ( nad 90 dnů až 6 měsíců)</a:t>
            </a:r>
          </a:p>
          <a:p>
            <a:r>
              <a:rPr lang="cs-CZ" dirty="0"/>
              <a:t>dlouhodobý pobyt ( včetně zaměstnanecké a modré karty)</a:t>
            </a:r>
          </a:p>
          <a:p>
            <a:r>
              <a:rPr lang="cs-CZ" dirty="0"/>
              <a:t>trvalý pobyt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Možnost 3 měsíčního bezvízového pobytu na území ČR  nezakládá  právo výkonu zaměstnání cizince na území !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6699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6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7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9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0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1_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1191</Words>
  <Application>Microsoft Office PowerPoint</Application>
  <PresentationFormat>Širokoúhlá obrazovka</PresentationFormat>
  <Paragraphs>155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9</vt:i4>
      </vt:variant>
      <vt:variant>
        <vt:lpstr>Nadpisy snímků</vt:lpstr>
      </vt:variant>
      <vt:variant>
        <vt:i4>19</vt:i4>
      </vt:variant>
    </vt:vector>
  </HeadingPairs>
  <TitlesOfParts>
    <vt:vector size="31" baseType="lpstr">
      <vt:lpstr>Arial</vt:lpstr>
      <vt:lpstr>Calibri</vt:lpstr>
      <vt:lpstr>Calibri Light</vt:lpstr>
      <vt:lpstr>Motiv Office</vt:lpstr>
      <vt:lpstr>1_Motiv Office</vt:lpstr>
      <vt:lpstr>2_Motiv Office</vt:lpstr>
      <vt:lpstr>4_Motiv Office</vt:lpstr>
      <vt:lpstr>6_Motiv Office</vt:lpstr>
      <vt:lpstr>7_Motiv Office</vt:lpstr>
      <vt:lpstr>9_Motiv Office</vt:lpstr>
      <vt:lpstr>10_Motiv Office</vt:lpstr>
      <vt:lpstr>11_Motiv Office</vt:lpstr>
      <vt:lpstr>Cizinecká pobytová agenda za účelem zaměstnání na území ČR</vt:lpstr>
      <vt:lpstr>Právní vymezení</vt:lpstr>
      <vt:lpstr>  Odbor azylové a migrační politiky MV ČR</vt:lpstr>
      <vt:lpstr>OAMP MV ČR</vt:lpstr>
      <vt:lpstr>Informace informační linka</vt:lpstr>
      <vt:lpstr>www.mvcr.cz</vt:lpstr>
      <vt:lpstr>   Cizinci na území  ČR</vt:lpstr>
      <vt:lpstr>Obecné zásady</vt:lpstr>
      <vt:lpstr>Pobytová oprávnění občana 3. státu</vt:lpstr>
      <vt:lpstr> Občan  3. státu  -  pobytový status</vt:lpstr>
      <vt:lpstr>Zaměstnanecká karta</vt:lpstr>
      <vt:lpstr>Prezentace aplikace PowerPoint</vt:lpstr>
      <vt:lpstr> Vydání Souhlasu se změnou</vt:lpstr>
      <vt:lpstr>Sezónní zaměstnání</vt:lpstr>
      <vt:lpstr>DV za účelem sezónního zaměstnání / 1 §§ 32, 35a,37a, 107</vt:lpstr>
      <vt:lpstr> DV za účelem sezónního zaměstnání / 2   </vt:lpstr>
      <vt:lpstr> DV za účelem sezónního zaměstnání    povinnosti zaměstnavatele - výběr </vt:lpstr>
      <vt:lpstr> Speciální postupy v agendě ZMK - výběr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Standard</dc:creator>
  <cp:lastModifiedBy>zuzana</cp:lastModifiedBy>
  <cp:revision>11</cp:revision>
  <cp:lastPrinted>2018-08-23T05:28:46Z</cp:lastPrinted>
  <dcterms:created xsi:type="dcterms:W3CDTF">2018-08-21T19:38:34Z</dcterms:created>
  <dcterms:modified xsi:type="dcterms:W3CDTF">2018-08-23T19:28:02Z</dcterms:modified>
</cp:coreProperties>
</file>