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20" r:id="rId5"/>
    <p:sldMasterId id="2147483732" r:id="rId6"/>
    <p:sldMasterId id="2147483756" r:id="rId7"/>
    <p:sldMasterId id="2147483768" r:id="rId8"/>
    <p:sldMasterId id="2147483780" r:id="rId9"/>
  </p:sldMasterIdLst>
  <p:handoutMasterIdLst>
    <p:handoutMasterId r:id="rId29"/>
  </p:handoutMasterIdLst>
  <p:sldIdLst>
    <p:sldId id="256" r:id="rId10"/>
    <p:sldId id="262" r:id="rId11"/>
    <p:sldId id="257" r:id="rId12"/>
    <p:sldId id="274" r:id="rId13"/>
    <p:sldId id="275" r:id="rId14"/>
    <p:sldId id="276" r:id="rId15"/>
    <p:sldId id="258" r:id="rId16"/>
    <p:sldId id="263" r:id="rId17"/>
    <p:sldId id="265" r:id="rId18"/>
    <p:sldId id="259" r:id="rId19"/>
    <p:sldId id="268" r:id="rId20"/>
    <p:sldId id="267" r:id="rId21"/>
    <p:sldId id="271" r:id="rId22"/>
    <p:sldId id="277" r:id="rId23"/>
    <p:sldId id="278" r:id="rId24"/>
    <p:sldId id="279" r:id="rId25"/>
    <p:sldId id="280" r:id="rId26"/>
    <p:sldId id="270" r:id="rId27"/>
    <p:sldId id="272" r:id="rId2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9694FE-83A7-4B14-81E9-8C0C9777A7D5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ECB1DA-4771-4B5C-B981-F8B77B67A1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75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35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7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162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68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5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843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63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56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36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90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88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61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3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225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398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50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06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46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57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32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7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44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167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47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68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00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05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51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232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49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961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3945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10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205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171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659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4096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092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833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10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638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586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2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7323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273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639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305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345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715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237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388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4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4223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737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1132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640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15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905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285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081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509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789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749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499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677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835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234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420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737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094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67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002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20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865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668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495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1917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133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4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963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99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1620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9019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26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51965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551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24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5599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084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4965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703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748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7295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416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9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BF68-F22E-46A0-B171-1ADD0A9A1DF1}" type="datetimeFigureOut">
              <a:rPr lang="cs-CZ" smtClean="0"/>
              <a:t>23.8.2018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4FBF-0FD8-479B-901B-E7F407A412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16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0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9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3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43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2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3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50E1-0531-4FA4-89F3-488023483CD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23.8.2018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8792-1936-4F09-9F0E-3581AD41FCE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4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mora.cz/" TargetMode="External"/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obyty.cb@mvcr.cz" TargetMode="External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obyty.cb@mvc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Cizinecká pobytová agenda za účelem zaměstnání na území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24.08.2018</a:t>
            </a:r>
          </a:p>
          <a:p>
            <a:r>
              <a:rPr lang="cs-CZ" dirty="0"/>
              <a:t>OAMP MV ČR</a:t>
            </a:r>
          </a:p>
        </p:txBody>
      </p:sp>
    </p:spTree>
    <p:extLst>
      <p:ext uri="{BB962C8B-B14F-4D97-AF65-F5344CB8AC3E}">
        <p14:creationId xmlns:p14="http://schemas.microsoft.com/office/powerpoint/2010/main" val="404950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Občan  3. státu  -  pobytový status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80621"/>
              </p:ext>
            </p:extLst>
          </p:nvPr>
        </p:nvGraphicFramePr>
        <p:xfrm>
          <a:off x="838200" y="1825625"/>
          <a:ext cx="10515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pobytový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možnost výkonu zaměstnání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trvalý pobyt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bez</a:t>
                      </a:r>
                      <a:r>
                        <a:rPr lang="cs-CZ" baseline="0" dirty="0"/>
                        <a:t> omezení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ohlašovací</a:t>
                      </a:r>
                      <a:r>
                        <a:rPr lang="cs-CZ" baseline="0" dirty="0"/>
                        <a:t> povinnost vůči ÚP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dlouhodobý pobyt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závisí na účelu 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Rozhodnutí</a:t>
                      </a:r>
                      <a:r>
                        <a:rPr lang="cs-CZ" baseline="0" dirty="0"/>
                        <a:t> ÚP o povolení zaměstnání / volný přístup na trh práce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Dlouhodobý pobyt-</a:t>
                      </a:r>
                      <a:r>
                        <a:rPr lang="cs-CZ" baseline="0" dirty="0"/>
                        <a:t> zaměstnanecká karta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místo</a:t>
                      </a:r>
                      <a:r>
                        <a:rPr lang="cs-CZ" baseline="0" dirty="0"/>
                        <a:t> v CEVPM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neduální</a:t>
                      </a:r>
                      <a:r>
                        <a:rPr lang="cs-CZ" baseline="0" dirty="0"/>
                        <a:t> ZMK  - volný přístup na trh práce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Dlouhodobé vízum – sezónní zaměstnávání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Rozhodnutí</a:t>
                      </a:r>
                      <a:r>
                        <a:rPr lang="cs-CZ" baseline="0" dirty="0"/>
                        <a:t> ÚP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Dlouhodobé vízum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nevydává se za účelem zaměstnání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39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Zaměstnanecká karta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 dlouhodobého pobytu pro účel zaměstnání na území ČR nad 3 měsíce</a:t>
            </a:r>
          </a:p>
          <a:p>
            <a:r>
              <a:rPr lang="cs-CZ" dirty="0"/>
              <a:t>duální  /   neduální typ ZMK</a:t>
            </a:r>
          </a:p>
          <a:p>
            <a:r>
              <a:rPr lang="cs-CZ" dirty="0"/>
              <a:t>vydává se pouze k  jedné konkrétní pracovní pozici tzn. v případě změny je třeba předchozí souhlas  OAMP</a:t>
            </a:r>
          </a:p>
          <a:p>
            <a:r>
              <a:rPr lang="cs-CZ" dirty="0"/>
              <a:t>průkaz o povolení k pobytu obsahuje  kód  27  bez uvedení příznaku P/V</a:t>
            </a:r>
          </a:p>
        </p:txBody>
      </p:sp>
    </p:spTree>
    <p:extLst>
      <p:ext uri="{BB962C8B-B14F-4D97-AF65-F5344CB8AC3E}">
        <p14:creationId xmlns:p14="http://schemas.microsoft.com/office/powerpoint/2010/main" val="265320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57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8294"/>
              </p:ext>
            </p:extLst>
          </p:nvPr>
        </p:nvGraphicFramePr>
        <p:xfrm>
          <a:off x="838200" y="114299"/>
          <a:ext cx="10881852" cy="643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8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674">
                <a:tc>
                  <a:txBody>
                    <a:bodyPr/>
                    <a:lstStyle/>
                    <a:p>
                      <a:r>
                        <a:rPr lang="cs-CZ" dirty="0"/>
                        <a:t>Náležitost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zajišťuje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434">
                <a:tc>
                  <a:txBody>
                    <a:bodyPr/>
                    <a:lstStyle/>
                    <a:p>
                      <a:r>
                        <a:rPr lang="cs-CZ" dirty="0"/>
                        <a:t>FORMULÁŘ ŽÁDOSTI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vyplněného formuláře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Zaměstnavatel poskytne</a:t>
                      </a:r>
                      <a:r>
                        <a:rPr lang="cs-CZ" sz="1400" baseline="0" dirty="0"/>
                        <a:t> číslo volného místa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04">
                <a:tc>
                  <a:txBody>
                    <a:bodyPr/>
                    <a:lstStyle/>
                    <a:p>
                      <a:r>
                        <a:rPr lang="cs-CZ" dirty="0"/>
                        <a:t>FOTOGRAFIE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 ks vylepení na formuláři</a:t>
                      </a:r>
                      <a:r>
                        <a:rPr lang="cs-CZ" sz="1400" baseline="0" dirty="0"/>
                        <a:t> žádosti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579">
                <a:tc>
                  <a:txBody>
                    <a:bodyPr/>
                    <a:lstStyle/>
                    <a:p>
                      <a:r>
                        <a:rPr lang="cs-CZ" dirty="0"/>
                        <a:t>CESTOVNÍ DOKLAD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+ kopie CD/ ID strana+ stránky se</a:t>
                      </a:r>
                      <a:r>
                        <a:rPr lang="cs-CZ" sz="1400" baseline="0" dirty="0"/>
                        <a:t> záznamem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Pokud</a:t>
                      </a:r>
                      <a:r>
                        <a:rPr lang="cs-CZ" sz="1400" baseline="0" dirty="0"/>
                        <a:t> je vice CD předkládá všechny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728">
                <a:tc>
                  <a:txBody>
                    <a:bodyPr/>
                    <a:lstStyle/>
                    <a:p>
                      <a:r>
                        <a:rPr lang="cs-CZ" dirty="0"/>
                        <a:t>VNITROSTÁTNÍ PAS/ID</a:t>
                      </a:r>
                      <a:r>
                        <a:rPr lang="cs-CZ" baseline="0" dirty="0"/>
                        <a:t> KARTA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k nahlédnutí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6975">
                <a:tc>
                  <a:txBody>
                    <a:bodyPr/>
                    <a:lstStyle/>
                    <a:p>
                      <a:r>
                        <a:rPr lang="cs-CZ" dirty="0"/>
                        <a:t>REJSTŘÍK</a:t>
                      </a:r>
                      <a:r>
                        <a:rPr lang="cs-CZ" baseline="0" dirty="0"/>
                        <a:t> </a:t>
                      </a:r>
                      <a:r>
                        <a:rPr lang="cs-CZ" cap="all" baseline="0" dirty="0" err="1"/>
                        <a:t>TRESTů</a:t>
                      </a:r>
                      <a:endParaRPr lang="cs-CZ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nebo úředně ověřená kopie</a:t>
                      </a:r>
                      <a:r>
                        <a:rPr lang="cs-CZ" sz="1400" baseline="0" dirty="0"/>
                        <a:t> s úředním překladem do českého jazyka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Pokud</a:t>
                      </a:r>
                      <a:r>
                        <a:rPr lang="cs-CZ" sz="1400" baseline="0" dirty="0"/>
                        <a:t> je držitelem víza nad 180 dnů v jiné zemi v posledních 3 letech – předkládá RT z daného státu dle víza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6124">
                <a:tc>
                  <a:txBody>
                    <a:bodyPr/>
                    <a:lstStyle/>
                    <a:p>
                      <a:r>
                        <a:rPr lang="cs-CZ" dirty="0"/>
                        <a:t>DOKLAD O</a:t>
                      </a:r>
                      <a:r>
                        <a:rPr lang="cs-CZ" baseline="0" dirty="0"/>
                        <a:t> VZDĚLÁNÍ</a:t>
                      </a:r>
                    </a:p>
                    <a:p>
                      <a:r>
                        <a:rPr lang="cs-CZ" cap="all" baseline="0" dirty="0"/>
                        <a:t>ODBORNÁ Způsobilost</a:t>
                      </a:r>
                    </a:p>
                    <a:p>
                      <a:r>
                        <a:rPr lang="cs-CZ" baseline="0" dirty="0"/>
                        <a:t>PRAXE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+úředně</a:t>
                      </a:r>
                      <a:r>
                        <a:rPr lang="cs-CZ" sz="1400" baseline="0" dirty="0"/>
                        <a:t> ověřená kopie s úředním překladem do českého jazyka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CIZINEC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Dle požadavku</a:t>
                      </a:r>
                      <a:r>
                        <a:rPr lang="cs-CZ" sz="1400" baseline="0" dirty="0"/>
                        <a:t>  na místo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090">
                <a:tc>
                  <a:txBody>
                    <a:bodyPr/>
                    <a:lstStyle/>
                    <a:p>
                      <a:r>
                        <a:rPr lang="cs-CZ" dirty="0"/>
                        <a:t>PRACOVNĚPRÁVNÍ VZTAH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nebo úředně ověřená kopie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ZAMĚSTNAVATEL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Dokument</a:t>
                      </a:r>
                      <a:r>
                        <a:rPr lang="cs-CZ" sz="1400" baseline="0" dirty="0"/>
                        <a:t> musí odpovídat parametrům volného místa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728">
                <a:tc>
                  <a:txBody>
                    <a:bodyPr/>
                    <a:lstStyle/>
                    <a:p>
                      <a:r>
                        <a:rPr lang="cs-CZ" dirty="0"/>
                        <a:t>DOKLAD O UBYTOVÁNÍ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Originál nebo úředně ověřená kopie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ZAMĚSTNAVATEL</a:t>
                      </a:r>
                    </a:p>
                    <a:p>
                      <a:r>
                        <a:rPr lang="cs-CZ" dirty="0"/>
                        <a:t>         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Doložení</a:t>
                      </a:r>
                      <a:r>
                        <a:rPr lang="cs-CZ" sz="1400" baseline="0" dirty="0"/>
                        <a:t> oprávněnosti osoby vystavit doklad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463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obálka s uvedenou doručovací adresou (na zadní straně obálky latinkou jméno, příjmení a datum narození žadatele)</a:t>
                      </a:r>
                    </a:p>
                    <a:p>
                      <a:r>
                        <a:rPr lang="cs-CZ" dirty="0"/>
                        <a:t>- u žádostí  podávaných v zahraničí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65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Vydání Souhlasu se změnou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udělení souhlasu s výkonem zaměstnání dle podané žádosti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cizinec může vykonávat toto nové zaměstnání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provedení skutečné změny zaměstnání, ukončení pracovněprávních vztahů s původním zaměstnavatelem je pouze na vůli cizince a řídí se zákoníkem práce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219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Sezónní zaměstnání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krátkodobé vízum  ( do 90 dnů) – uděluje MZV</a:t>
            </a:r>
          </a:p>
          <a:p>
            <a:r>
              <a:rPr lang="cs-CZ" dirty="0"/>
              <a:t>dlouhodobé vízum   ( nad 90 dnů) – rozhoduje OAMP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sezónní zaměstnání ( výkon činnosti  závislý na ročním období)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sz="2400" dirty="0"/>
              <a:t>vyhláška č. 322/2007 Sb.</a:t>
            </a:r>
          </a:p>
          <a:p>
            <a:pPr marL="0" indent="0">
              <a:buNone/>
            </a:pPr>
            <a:r>
              <a:rPr lang="cs-CZ" sz="2400" dirty="0"/>
              <a:t>      (01 – Rostlinná a živočišná výroba, myslivost a související činnosti, 02 – Lesnictví </a:t>
            </a:r>
          </a:p>
          <a:p>
            <a:pPr marL="0" indent="0">
              <a:buNone/>
            </a:pPr>
            <a:r>
              <a:rPr lang="cs-CZ" sz="2400" dirty="0"/>
              <a:t>        a těžba dřeva, 55 – Ubytování, 56 – Stravování a pohostinství, 93 – Sportovní, </a:t>
            </a:r>
          </a:p>
          <a:p>
            <a:pPr marL="0" indent="0">
              <a:buNone/>
            </a:pPr>
            <a:r>
              <a:rPr lang="cs-CZ" sz="2400" dirty="0"/>
              <a:t>        zábavní a rekreační činnosti)</a:t>
            </a:r>
          </a:p>
        </p:txBody>
      </p:sp>
      <p:cxnSp>
        <p:nvCxnSpPr>
          <p:cNvPr id="5" name="Přímá spojnice 4"/>
          <p:cNvCxnSpPr>
            <a:stCxn id="3" idx="1"/>
            <a:endCxn id="3" idx="3"/>
          </p:cNvCxnSpPr>
          <p:nvPr/>
        </p:nvCxnSpPr>
        <p:spPr>
          <a:xfrm>
            <a:off x="609600" y="3863182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485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DV za účelem sezónního zaměstnání / 1</a:t>
            </a:r>
            <a:br>
              <a:rPr lang="cs-CZ" sz="3600" dirty="0"/>
            </a:br>
            <a:r>
              <a:rPr lang="cs-CZ" sz="3600" dirty="0"/>
              <a:t>§§ 32, 35a,37a, 107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vydává se maximálně na 6 měsíců, kód 52</a:t>
            </a:r>
          </a:p>
          <a:p>
            <a:r>
              <a:rPr lang="cs-CZ" dirty="0"/>
              <a:t>z tohoto DV nelze podat na území žádost o DP</a:t>
            </a:r>
          </a:p>
          <a:p>
            <a:pPr marL="0" indent="0">
              <a:buNone/>
            </a:pPr>
            <a:r>
              <a:rPr lang="cs-CZ" dirty="0"/>
              <a:t>Náležitosti :</a:t>
            </a:r>
          </a:p>
          <a:p>
            <a:pPr marL="0" indent="0">
              <a:buNone/>
            </a:pPr>
            <a:r>
              <a:rPr lang="cs-CZ" sz="2400" dirty="0"/>
              <a:t>CD, foto, RT domovský stát, doklad potvrzující splnění požadavků opatření před zavlečením infekčního onemocnění</a:t>
            </a:r>
          </a:p>
          <a:p>
            <a:r>
              <a:rPr lang="cs-CZ" dirty="0"/>
              <a:t>Povolení k zaměstnání dle § 96 odst. 1 zákona o zaměstnanosti ( ZZ) nebo poskytnutí údaje o místu a čj. podání žádosti o vydání rozhodnutí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4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DV za účelem sezónního zaměstnání / 2 </a:t>
            </a:r>
            <a:br>
              <a:rPr lang="cs-CZ" dirty="0"/>
            </a:b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doklad o ubytování ( </a:t>
            </a:r>
            <a:r>
              <a:rPr lang="cs-CZ" dirty="0" err="1"/>
              <a:t>ust</a:t>
            </a:r>
            <a:r>
              <a:rPr lang="cs-CZ" dirty="0"/>
              <a:t>. § 31 odst. 6) po dobu pobytu na území na toto vízum</a:t>
            </a:r>
          </a:p>
          <a:p>
            <a:r>
              <a:rPr lang="cs-CZ" dirty="0"/>
              <a:t>potvrzení zaměstnavatele o dohodnuté výši výdělku, pokud je zaměstnavatel shodný s ubytovatelem</a:t>
            </a:r>
          </a:p>
          <a:p>
            <a:pPr marL="0" indent="0">
              <a:buNone/>
            </a:pPr>
            <a:r>
              <a:rPr lang="cs-CZ" dirty="0"/>
              <a:t>Ubytovatel = zaměstnavatel  - musí z dokladu vyplývat splnění  podmínek pro ubytování </a:t>
            </a:r>
            <a:r>
              <a:rPr lang="cs-CZ" sz="2400" dirty="0"/>
              <a:t>( § 100)</a:t>
            </a:r>
          </a:p>
          <a:p>
            <a:pPr marL="0" indent="0">
              <a:buNone/>
            </a:pPr>
            <a:r>
              <a:rPr lang="cs-CZ" dirty="0"/>
              <a:t>doklad o ubytování musí obsahovat částku nebo sdělení, že jde o bezúplatné ubytování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6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DV za účelem sezónního zaměstnání </a:t>
            </a:r>
            <a:br>
              <a:rPr lang="cs-CZ" dirty="0"/>
            </a:br>
            <a:r>
              <a:rPr lang="cs-CZ" dirty="0"/>
              <a:t>  povinnosti zaměstnavatele - výběr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( § 107) </a:t>
            </a:r>
          </a:p>
          <a:p>
            <a:pPr marL="0" indent="0" algn="just">
              <a:buNone/>
            </a:pPr>
            <a:r>
              <a:rPr lang="cs-CZ" u="sng" dirty="0"/>
              <a:t>odst. 10 </a:t>
            </a:r>
            <a:r>
              <a:rPr lang="cs-CZ" dirty="0"/>
              <a:t>-  zajištění odpovídajícího ubytování a vystavení dokladu o ubytování ( § 32 odst.3)</a:t>
            </a:r>
          </a:p>
          <a:p>
            <a:pPr marL="0" indent="0" algn="just">
              <a:buNone/>
            </a:pPr>
            <a:r>
              <a:rPr lang="cs-CZ" u="sng" dirty="0"/>
              <a:t>odst. 11 </a:t>
            </a:r>
            <a:r>
              <a:rPr lang="cs-CZ" dirty="0"/>
              <a:t>– povinnost úhrady veškeré škody způsobené cizinci v případě zrušení jeho DV z důvodu porušení povinnosti zaměstnavatelem</a:t>
            </a:r>
          </a:p>
          <a:p>
            <a:pPr marL="0" indent="0" algn="just">
              <a:buNone/>
            </a:pPr>
            <a:r>
              <a:rPr lang="cs-CZ" sz="3000" dirty="0"/>
              <a:t>tj. mzda/ odměna, kterou by cizinec dostal, pokud by  DV nebylo zrušeno, náklady spojené s přicestováním a vycestováním včetně poplatku za podání žádostí o DV.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Speciální postupy v agendě ZMK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Režim „Mongolsko“  (  od  01.05.2018  roční kvóta 1.000 osob)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Režim „Filipíny“ (  od  01.05.2018  roční kvóta 1.000 osob) Garant MPO na základě doporučení Agentury pro podporu podnikání  a investic CZECHINVEST.  Určeno pro výkon kvalifikované práce ( CZ-ISCO   třída 4 – 8 v oblasti výroby, služeb nebo veřejného sektoru)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„Režim Srbsko“  (  od 13.08. 2018  roční kvóta 2.000 osob ročně, měsíční kvóta 167 žádostí, Garant  MPO, podmínky pro zařazení shodné s  režimy Mongolsko, Filipíny)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Viz. </a:t>
            </a:r>
            <a:r>
              <a:rPr lang="cs-CZ" dirty="0" err="1"/>
              <a:t>info</a:t>
            </a:r>
            <a:r>
              <a:rPr lang="cs-CZ" dirty="0"/>
              <a:t>  </a:t>
            </a:r>
            <a:r>
              <a:rPr lang="cs-CZ" dirty="0">
                <a:hlinkClick r:id="rId2"/>
              </a:rPr>
              <a:t>www.komora.cz</a:t>
            </a:r>
            <a:r>
              <a:rPr lang="cs-CZ" dirty="0"/>
              <a:t>,   sekce obchod - služby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355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Případné dotazy lze směřovat  na  e-mail 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pobyty.cb@mvcr.cz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Děkuji Vám za  pozornost 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1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pobytu cizinců na území ČR a o změně některých zákonů, ve znění pozdějších předpisů -  zák. č. 326/1999 Sb.</a:t>
            </a:r>
          </a:p>
          <a:p>
            <a:r>
              <a:rPr lang="cs-CZ" dirty="0"/>
              <a:t>Zákon o zaměstnanosti  -  zák. č. 435/2004 Sb.</a:t>
            </a:r>
          </a:p>
          <a:p>
            <a:r>
              <a:rPr lang="cs-CZ" dirty="0"/>
              <a:t>Správní řád – zák. č. 500/2004 Sb.</a:t>
            </a:r>
          </a:p>
          <a:p>
            <a:r>
              <a:rPr lang="cs-CZ" dirty="0"/>
              <a:t>Zákon o azylu  -  zák. č. 325/1999 Sb.</a:t>
            </a:r>
          </a:p>
        </p:txBody>
      </p:sp>
    </p:spTree>
    <p:extLst>
      <p:ext uri="{BB962C8B-B14F-4D97-AF65-F5344CB8AC3E}">
        <p14:creationId xmlns:p14="http://schemas.microsoft.com/office/powerpoint/2010/main" val="405191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Odbor azylové a migrační politiky MV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pobytová agenda cizinců na území ČR s výjimkou krátkodobých víz ( tj. do 90 dnů)</a:t>
            </a:r>
          </a:p>
          <a:p>
            <a:r>
              <a:rPr lang="cs-CZ" dirty="0"/>
              <a:t>celorepubliková působnost</a:t>
            </a:r>
          </a:p>
          <a:p>
            <a:r>
              <a:rPr lang="cs-CZ" dirty="0"/>
              <a:t>pracoviště  Jihočeský kraj -   České Budějovice, Písek, Jindřichův Hradec</a:t>
            </a:r>
          </a:p>
          <a:p>
            <a:r>
              <a:rPr lang="cs-CZ" dirty="0"/>
              <a:t>informace k cizinecké agendě dostupné  na  </a:t>
            </a:r>
            <a:r>
              <a:rPr lang="cs-CZ" dirty="0">
                <a:hlinkClick r:id="rId2"/>
              </a:rPr>
              <a:t>www.mvcr.cz</a:t>
            </a:r>
            <a:r>
              <a:rPr lang="cs-CZ" dirty="0"/>
              <a:t> sekce CIZINCI</a:t>
            </a:r>
          </a:p>
        </p:txBody>
      </p:sp>
    </p:spTree>
    <p:extLst>
      <p:ext uri="{BB962C8B-B14F-4D97-AF65-F5344CB8AC3E}">
        <p14:creationId xmlns:p14="http://schemas.microsoft.com/office/powerpoint/2010/main" val="109376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OAMP MV ČR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cs-CZ" sz="2400" dirty="0"/>
              <a:t>Oddělení pobytu cizinců Jihočeský kraj  České Budějovice /  Oddělení pobytového správního řízení Jihočeský kraj České Budějovice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dirty="0"/>
              <a:t>Oddělení pobytu cizinců Písek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dirty="0"/>
              <a:t>Oddělení pobytu cizinců Jindřichův Hradec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400" dirty="0"/>
              <a:t>/ biometrická pracoviště na všech pobočkách JČK/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dirty="0"/>
              <a:t>E-mail  :   </a:t>
            </a:r>
            <a:r>
              <a:rPr lang="cs-CZ" dirty="0">
                <a:hlinkClick r:id="rId2"/>
              </a:rPr>
              <a:t>pobyty.cb@mvcr.cz</a:t>
            </a: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2000" b="1" dirty="0">
                <a:solidFill>
                  <a:srgbClr val="FF0000"/>
                </a:solidFill>
                <a:latin typeface="Arial" charset="0"/>
              </a:rPr>
              <a:t>Objednací linky :  ! určeno pouze pro objednávání klientů !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dirty="0">
                <a:latin typeface="Arial" charset="0"/>
              </a:rPr>
              <a:t>974 226 851 – Č. Budějovice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dirty="0">
                <a:latin typeface="Arial" charset="0"/>
              </a:rPr>
              <a:t>974 235 851 – Písek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dirty="0">
                <a:latin typeface="Arial" charset="0"/>
              </a:rPr>
              <a:t>974 233 851 – J. Hradec</a:t>
            </a:r>
          </a:p>
        </p:txBody>
      </p:sp>
    </p:spTree>
    <p:extLst>
      <p:ext uri="{BB962C8B-B14F-4D97-AF65-F5344CB8AC3E}">
        <p14:creationId xmlns:p14="http://schemas.microsoft.com/office/powerpoint/2010/main" val="206576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>
                <a:latin typeface="Arial" charset="0"/>
              </a:rPr>
              <a:t>Informace</a:t>
            </a:r>
            <a:br>
              <a:rPr lang="cs-CZ" sz="4000">
                <a:latin typeface="Arial" charset="0"/>
              </a:rPr>
            </a:br>
            <a:r>
              <a:rPr lang="cs-CZ" sz="4000">
                <a:latin typeface="Arial" charset="0"/>
              </a:rPr>
              <a:t>informační linka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>
                <a:latin typeface="Arial" charset="0"/>
              </a:rPr>
              <a:t>e-mail: pobyty@mvcr.cz</a:t>
            </a:r>
            <a:br>
              <a:rPr lang="cs-CZ" b="1">
                <a:latin typeface="Arial" charset="0"/>
              </a:rPr>
            </a:br>
            <a:r>
              <a:rPr lang="cs-CZ" b="1">
                <a:latin typeface="Arial" charset="0"/>
              </a:rPr>
              <a:t>telefon: (+420) 974 832 421, (+420) 974 832 418</a:t>
            </a:r>
            <a:br>
              <a:rPr lang="cs-CZ" b="1">
                <a:latin typeface="Arial" charset="0"/>
              </a:rPr>
            </a:br>
            <a:r>
              <a:rPr lang="cs-CZ" b="1">
                <a:latin typeface="Arial" charset="0"/>
              </a:rPr>
              <a:t>PO-PÁ 8.00-15.00</a:t>
            </a:r>
          </a:p>
          <a:p>
            <a:pPr eaLnBrk="1" hangingPunct="1">
              <a:buFont typeface="Arial" charset="0"/>
              <a:buNone/>
            </a:pPr>
            <a:r>
              <a:rPr lang="cs-CZ" sz="2400">
                <a:latin typeface="Arial" charset="0"/>
              </a:rPr>
              <a:t>všeobecné dotazy  k imigračním záležitostem  </a:t>
            </a:r>
          </a:p>
          <a:p>
            <a:pPr eaLnBrk="1" hangingPunct="1">
              <a:buFont typeface="Arial" charset="0"/>
              <a:buNone/>
            </a:pPr>
            <a:r>
              <a:rPr lang="cs-CZ" sz="2400">
                <a:latin typeface="Arial" charset="0"/>
              </a:rPr>
              <a:t>všeobecné dotazy k schengenským pravidlům pro pobyt a cestování </a:t>
            </a:r>
          </a:p>
          <a:p>
            <a:pPr eaLnBrk="1" hangingPunct="1">
              <a:buFont typeface="Arial" charset="0"/>
              <a:buNone/>
            </a:pPr>
            <a:r>
              <a:rPr lang="cs-CZ" sz="2400">
                <a:latin typeface="Arial" charset="0"/>
              </a:rPr>
              <a:t>dotazy k náležitostem žádosti </a:t>
            </a:r>
          </a:p>
          <a:p>
            <a:pPr eaLnBrk="1" hangingPunct="1">
              <a:buFont typeface="Arial" charset="0"/>
              <a:buNone/>
            </a:pPr>
            <a:r>
              <a:rPr lang="cs-CZ" sz="2400">
                <a:latin typeface="Arial" charset="0"/>
              </a:rPr>
              <a:t>dotazy, jak postupovat, nebo na které pracoviště se obrátit </a:t>
            </a:r>
          </a:p>
          <a:p>
            <a:pPr eaLnBrk="1" hangingPunct="1"/>
            <a:endParaRPr lang="cs-CZ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8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>
                <a:latin typeface="Arial" charset="0"/>
              </a:rPr>
              <a:t>www.mvcr.cz</a:t>
            </a:r>
          </a:p>
        </p:txBody>
      </p:sp>
      <p:sp>
        <p:nvSpPr>
          <p:cNvPr id="35842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Informace pro veřejnost  -  Info pro cizince</a:t>
            </a:r>
          </a:p>
          <a:p>
            <a:pPr eaLnBrk="1" hangingPunct="1"/>
            <a:r>
              <a:rPr lang="cs-CZ">
                <a:latin typeface="Arial" charset="0"/>
              </a:rPr>
              <a:t>Rychlé odkazy - CIZINCI / FOREIGNERS</a:t>
            </a:r>
          </a:p>
          <a:p>
            <a:pPr eaLnBrk="1" hangingPunct="1"/>
            <a:endParaRPr lang="cs-CZ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>
                <a:latin typeface="Arial" charset="0"/>
              </a:rPr>
              <a:t>- formuláře ke stažení</a:t>
            </a:r>
          </a:p>
          <a:p>
            <a:pPr eaLnBrk="1" hangingPunct="1">
              <a:buFontTx/>
              <a:buChar char="-"/>
            </a:pPr>
            <a:r>
              <a:rPr lang="cs-CZ">
                <a:latin typeface="Arial" charset="0"/>
              </a:rPr>
              <a:t>obecné informace</a:t>
            </a:r>
          </a:p>
          <a:p>
            <a:pPr eaLnBrk="1" hangingPunct="1">
              <a:buFontTx/>
              <a:buChar char="-"/>
            </a:pPr>
            <a:r>
              <a:rPr lang="cs-CZ">
                <a:latin typeface="Arial" charset="0"/>
              </a:rPr>
              <a:t>informace o stavu řízení  - vydaná povolení dle č.j</a:t>
            </a:r>
            <a:r>
              <a:rPr lang="cs-CZ" sz="2800">
                <a:latin typeface="Arial" charset="0"/>
              </a:rPr>
              <a:t>.( excell.tab.- ZMK samostatný list dle OPC)</a:t>
            </a:r>
          </a:p>
        </p:txBody>
      </p:sp>
    </p:spTree>
    <p:extLst>
      <p:ext uri="{BB962C8B-B14F-4D97-AF65-F5344CB8AC3E}">
        <p14:creationId xmlns:p14="http://schemas.microsoft.com/office/powerpoint/2010/main" val="227019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Cizinci na území 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   EU  -  nemusí mít upraven pobyt / volný přístup na trh práce / ohlašovací povinnost vůči ÚP</a:t>
            </a:r>
          </a:p>
          <a:p>
            <a:r>
              <a:rPr lang="cs-CZ" dirty="0"/>
              <a:t>rodinný příslušník občana EU -  musí mít upraven pobyt/ volný přístup na trh práce / ohlašovací povinnost vůči ÚP</a:t>
            </a:r>
          </a:p>
          <a:p>
            <a:r>
              <a:rPr lang="cs-CZ" dirty="0"/>
              <a:t>občan 3. státu  - musí mít upraven pobyt / přístup na trh práce  regulován nebo  volný přístup  dle § 98  zákona o 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67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Občan třetího státu nemůže být na území ČR zaměstnáván bez toho, že by na území ČR měl povolen pobyt ve smyslu vydaného víza nebo povolení k pobytu.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Nemá-li volný přístup na trh práce dle §98 ZZ pak musí mít pro účely výkonu závislé práce vydánu zaměstnaneckou kartu, modrou kartu nebo rozhodnutí o povolení k zaměstnání.</a:t>
            </a:r>
          </a:p>
        </p:txBody>
      </p:sp>
    </p:spTree>
    <p:extLst>
      <p:ext uri="{BB962C8B-B14F-4D97-AF65-F5344CB8AC3E}">
        <p14:creationId xmlns:p14="http://schemas.microsoft.com/office/powerpoint/2010/main" val="109480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Pobytová oprávnění občana 3.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vízum krátkodobé  (  do 90 dnů)</a:t>
            </a:r>
          </a:p>
          <a:p>
            <a:r>
              <a:rPr lang="cs-CZ" dirty="0"/>
              <a:t>vízum dlouhodobé ( nad 90 dnů – až  1 rok)</a:t>
            </a:r>
          </a:p>
          <a:p>
            <a:r>
              <a:rPr lang="cs-CZ" dirty="0"/>
              <a:t>vízum za účelem sezónního zaměstnávání  ( nad 90 dnů až 6 měsíců)</a:t>
            </a:r>
          </a:p>
          <a:p>
            <a:r>
              <a:rPr lang="cs-CZ" dirty="0"/>
              <a:t>dlouhodobý pobyt ( včetně zaměstnanecké a modré karty)</a:t>
            </a:r>
          </a:p>
          <a:p>
            <a:r>
              <a:rPr lang="cs-CZ" dirty="0"/>
              <a:t>trvalý pobyt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Možnost 3 měsíčního bezvízového pobytu na území ČR  nezakládá  právo výkonu zaměstnání cizince na území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669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9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0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1191</Words>
  <Application>Microsoft Office PowerPoint</Application>
  <PresentationFormat>Širokoúhlá obrazovka</PresentationFormat>
  <Paragraphs>155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19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1_Motiv Office</vt:lpstr>
      <vt:lpstr>2_Motiv Office</vt:lpstr>
      <vt:lpstr>4_Motiv Office</vt:lpstr>
      <vt:lpstr>6_Motiv Office</vt:lpstr>
      <vt:lpstr>7_Motiv Office</vt:lpstr>
      <vt:lpstr>9_Motiv Office</vt:lpstr>
      <vt:lpstr>10_Motiv Office</vt:lpstr>
      <vt:lpstr>11_Motiv Office</vt:lpstr>
      <vt:lpstr>Cizinecká pobytová agenda za účelem zaměstnání na území ČR</vt:lpstr>
      <vt:lpstr>Právní vymezení</vt:lpstr>
      <vt:lpstr>  Odbor azylové a migrační politiky MV ČR</vt:lpstr>
      <vt:lpstr>OAMP MV ČR</vt:lpstr>
      <vt:lpstr>Informace informační linka</vt:lpstr>
      <vt:lpstr>www.mvcr.cz</vt:lpstr>
      <vt:lpstr>   Cizinci na území  ČR</vt:lpstr>
      <vt:lpstr>Obecné zásady</vt:lpstr>
      <vt:lpstr>Pobytová oprávnění občana 3. státu</vt:lpstr>
      <vt:lpstr> Občan  3. státu  -  pobytový status</vt:lpstr>
      <vt:lpstr>Zaměstnanecká karta</vt:lpstr>
      <vt:lpstr>Prezentace aplikace PowerPoint</vt:lpstr>
      <vt:lpstr> Vydání Souhlasu se změnou</vt:lpstr>
      <vt:lpstr>Sezónní zaměstnání</vt:lpstr>
      <vt:lpstr>DV za účelem sezónního zaměstnání / 1 §§ 32, 35a,37a, 107</vt:lpstr>
      <vt:lpstr> DV za účelem sezónního zaměstnání / 2   </vt:lpstr>
      <vt:lpstr> DV za účelem sezónního zaměstnání    povinnosti zaměstnavatele - výběr </vt:lpstr>
      <vt:lpstr> Speciální postupy v agendě ZMK - výběr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Standard</dc:creator>
  <cp:lastModifiedBy>zuzana</cp:lastModifiedBy>
  <cp:revision>11</cp:revision>
  <cp:lastPrinted>2018-08-23T05:28:46Z</cp:lastPrinted>
  <dcterms:created xsi:type="dcterms:W3CDTF">2018-08-21T19:38:34Z</dcterms:created>
  <dcterms:modified xsi:type="dcterms:W3CDTF">2018-08-23T19:28:02Z</dcterms:modified>
</cp:coreProperties>
</file>