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notesSlides/notesSlide3.xml" ContentType="application/vnd.openxmlformats-officedocument.presentationml.notesSlide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ppt/notesSlides/notesSlide4.xml" ContentType="application/vnd.openxmlformats-officedocument.presentationml.notesSlide+xml"/>
  <Override PartName="/ppt/charts/chart3.xml" ContentType="application/vnd.openxmlformats-officedocument.drawingml.chart+xml"/>
  <Override PartName="/ppt/theme/themeOverride3.xml" ContentType="application/vnd.openxmlformats-officedocument.themeOverride+xml"/>
  <Override PartName="/ppt/charts/chart4.xml" ContentType="application/vnd.openxmlformats-officedocument.drawingml.chart+xml"/>
  <Override PartName="/ppt/theme/themeOverride4.xml" ContentType="application/vnd.openxmlformats-officedocument.themeOverride+xml"/>
  <Override PartName="/ppt/charts/chart5.xml" ContentType="application/vnd.openxmlformats-officedocument.drawingml.chart+xml"/>
  <Override PartName="/ppt/theme/themeOverride5.xml" ContentType="application/vnd.openxmlformats-officedocument.themeOverride+xml"/>
  <Override PartName="/ppt/charts/chart6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3" r:id="rId2"/>
  </p:sldMasterIdLst>
  <p:notesMasterIdLst>
    <p:notesMasterId r:id="rId12"/>
  </p:notesMasterIdLst>
  <p:sldIdLst>
    <p:sldId id="271" r:id="rId3"/>
    <p:sldId id="270" r:id="rId4"/>
    <p:sldId id="273" r:id="rId5"/>
    <p:sldId id="260" r:id="rId6"/>
    <p:sldId id="267" r:id="rId7"/>
    <p:sldId id="261" r:id="rId8"/>
    <p:sldId id="268" r:id="rId9"/>
    <p:sldId id="275" r:id="rId10"/>
    <p:sldId id="276" r:id="rId11"/>
  </p:sldIdLst>
  <p:sldSz cx="9144000" cy="6858000" type="screen4x3"/>
  <p:notesSz cx="6797675" cy="9926638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540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theme" Target="theme/theme1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.xlsx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openxmlformats.org/officeDocument/2006/relationships/image" Target="../media/image6.jpeg"/><Relationship Id="rId1" Type="http://schemas.openxmlformats.org/officeDocument/2006/relationships/themeOverride" Target="../theme/themeOverrid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openxmlformats.org/officeDocument/2006/relationships/image" Target="../media/image7.jpeg"/><Relationship Id="rId1" Type="http://schemas.openxmlformats.org/officeDocument/2006/relationships/themeOverride" Target="../theme/themeOverrid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openxmlformats.org/officeDocument/2006/relationships/image" Target="../media/image8.jpeg"/><Relationship Id="rId1" Type="http://schemas.openxmlformats.org/officeDocument/2006/relationships/themeOverride" Target="../theme/themeOverrid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openxmlformats.org/officeDocument/2006/relationships/image" Target="../media/image8.jpeg"/><Relationship Id="rId1" Type="http://schemas.openxmlformats.org/officeDocument/2006/relationships/themeOverride" Target="../theme/themeOverride5.xm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jiri.beran\Desktop\Tabulky,%20grafy,%20mapy\APZ%20grafy%202013-2017%20+%20struktura%20doby%20evidence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dk2" tx1="lt1" bg2="dk1" tx2="lt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4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r>
              <a:rPr lang="cs-CZ" sz="1400" dirty="0"/>
              <a:t>Vývoj</a:t>
            </a:r>
            <a:r>
              <a:rPr lang="cs-CZ" sz="1400" baseline="0" dirty="0"/>
              <a:t> počtu nově evidovaných tzv. „informačních karet“ </a:t>
            </a:r>
          </a:p>
          <a:p>
            <a:pPr>
              <a:defRPr sz="14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r>
              <a:rPr lang="cs-CZ" sz="1400" baseline="0" dirty="0"/>
              <a:t>v letech 2015 - 2018 v Jihočeském kraji</a:t>
            </a:r>
            <a:endParaRPr lang="cs-CZ" sz="1400" dirty="0"/>
          </a:p>
        </c:rich>
      </c:tx>
      <c:layout>
        <c:manualLayout>
          <c:xMode val="edge"/>
          <c:yMode val="edge"/>
          <c:x val="0.26535321259385347"/>
          <c:y val="1.4216953324630598E-2"/>
        </c:manualLayout>
      </c:layout>
      <c:overlay val="0"/>
      <c:spPr>
        <a:noFill/>
        <a:ln w="29548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7.9134452894980847E-2"/>
          <c:y val="0.14576271186440679"/>
          <c:w val="0.89571654429627512"/>
          <c:h val="0.5766714070234189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List2!$G$5</c:f>
              <c:strCache>
                <c:ptCount val="1"/>
                <c:pt idx="0">
                  <c:v>IK cizinci s volným přístupem na trh práce</c:v>
                </c:pt>
              </c:strCache>
            </c:strRef>
          </c:tx>
          <c:spPr>
            <a:solidFill>
              <a:srgbClr val="F79646">
                <a:lumMod val="60000"/>
                <a:lumOff val="40000"/>
              </a:srgbClr>
            </a:solidFill>
            <a:ln w="3167">
              <a:solidFill>
                <a:sysClr val="windowText" lastClr="000000"/>
              </a:solidFill>
              <a:prstDash val="solid"/>
            </a:ln>
          </c:spPr>
          <c:invertIfNegative val="0"/>
          <c:dPt>
            <c:idx val="3"/>
            <c:invertIfNegative val="0"/>
            <c:bubble3D val="0"/>
            <c:spPr>
              <a:solidFill>
                <a:srgbClr val="F79646">
                  <a:lumMod val="60000"/>
                  <a:lumOff val="40000"/>
                  <a:alpha val="50000"/>
                </a:srgbClr>
              </a:solidFill>
              <a:ln w="3167">
                <a:solidFill>
                  <a:sysClr val="windowText" lastClr="000000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1-CE76-46F0-AC59-03E4D91EEC58}"/>
              </c:ext>
            </c:extLst>
          </c:dPt>
          <c:dLbls>
            <c:dLbl>
              <c:idx val="3"/>
              <c:tx>
                <c:rich>
                  <a:bodyPr/>
                  <a:lstStyle/>
                  <a:p>
                    <a:r>
                      <a:rPr lang="cs-CZ" i="1" dirty="0"/>
                      <a:t>1593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CE76-46F0-AC59-03E4D91EEC5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>
                    <a:latin typeface="Arial" pitchFamily="34" charset="0"/>
                    <a:cs typeface="Arial" pitchFamily="34" charset="0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List2!$F$6:$F$9</c:f>
              <c:strCache>
                <c:ptCount val="4"/>
                <c:pt idx="0">
                  <c:v>k 31.12.2015</c:v>
                </c:pt>
                <c:pt idx="1">
                  <c:v>k 31.12.2016</c:v>
                </c:pt>
                <c:pt idx="2">
                  <c:v>k 31.12.2017</c:v>
                </c:pt>
                <c:pt idx="3">
                  <c:v>k 31.7.2018</c:v>
                </c:pt>
              </c:strCache>
            </c:strRef>
          </c:cat>
          <c:val>
            <c:numRef>
              <c:f>List2!$G$6:$G$9</c:f>
              <c:numCache>
                <c:formatCode>0</c:formatCode>
                <c:ptCount val="4"/>
                <c:pt idx="0">
                  <c:v>1622</c:v>
                </c:pt>
                <c:pt idx="1">
                  <c:v>2091</c:v>
                </c:pt>
                <c:pt idx="2">
                  <c:v>2591</c:v>
                </c:pt>
                <c:pt idx="3">
                  <c:v>1593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CE76-46F0-AC59-03E4D91EEC58}"/>
            </c:ext>
          </c:extLst>
        </c:ser>
        <c:ser>
          <c:idx val="1"/>
          <c:order val="1"/>
          <c:tx>
            <c:strRef>
              <c:f>List2!$H$5</c:f>
              <c:strCache>
                <c:ptCount val="1"/>
                <c:pt idx="0">
                  <c:v>IK EU/EHP</c:v>
                </c:pt>
              </c:strCache>
            </c:strRef>
          </c:tx>
          <c:spPr>
            <a:solidFill>
              <a:srgbClr val="00B0F0"/>
            </a:solidFill>
            <a:ln>
              <a:solidFill>
                <a:sysClr val="windowText" lastClr="000000"/>
              </a:solidFill>
            </a:ln>
          </c:spPr>
          <c:invertIfNegative val="0"/>
          <c:dPt>
            <c:idx val="3"/>
            <c:invertIfNegative val="0"/>
            <c:bubble3D val="0"/>
            <c:spPr>
              <a:solidFill>
                <a:srgbClr val="00B0F0">
                  <a:alpha val="50000"/>
                </a:srgbClr>
              </a:solidFill>
              <a:ln>
                <a:solidFill>
                  <a:sysClr val="windowText" lastClr="000000"/>
                </a:solidFill>
              </a:ln>
            </c:spPr>
            <c:extLst>
              <c:ext xmlns:c16="http://schemas.microsoft.com/office/drawing/2014/chart" uri="{C3380CC4-5D6E-409C-BE32-E72D297353CC}">
                <c16:uniqueId val="{00000004-CE76-46F0-AC59-03E4D91EEC58}"/>
              </c:ext>
            </c:extLst>
          </c:dPt>
          <c:dLbls>
            <c:dLbl>
              <c:idx val="3"/>
              <c:tx>
                <c:rich>
                  <a:bodyPr/>
                  <a:lstStyle/>
                  <a:p>
                    <a:r>
                      <a:rPr lang="cs-CZ" i="1" dirty="0"/>
                      <a:t>5908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CE76-46F0-AC59-03E4D91EEC5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>
                    <a:solidFill>
                      <a:srgbClr val="002060"/>
                    </a:solidFill>
                    <a:latin typeface="Arial" pitchFamily="34" charset="0"/>
                    <a:cs typeface="Arial" pitchFamily="34" charset="0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List2!$F$6:$F$9</c:f>
              <c:strCache>
                <c:ptCount val="4"/>
                <c:pt idx="0">
                  <c:v>k 31.12.2015</c:v>
                </c:pt>
                <c:pt idx="1">
                  <c:v>k 31.12.2016</c:v>
                </c:pt>
                <c:pt idx="2">
                  <c:v>k 31.12.2017</c:v>
                </c:pt>
                <c:pt idx="3">
                  <c:v>k 31.7.2018</c:v>
                </c:pt>
              </c:strCache>
            </c:strRef>
          </c:cat>
          <c:val>
            <c:numRef>
              <c:f>List2!$H$6:$H$9</c:f>
              <c:numCache>
                <c:formatCode>0</c:formatCode>
                <c:ptCount val="4"/>
                <c:pt idx="0">
                  <c:v>8091</c:v>
                </c:pt>
                <c:pt idx="1">
                  <c:v>8906</c:v>
                </c:pt>
                <c:pt idx="2">
                  <c:v>9975</c:v>
                </c:pt>
                <c:pt idx="3">
                  <c:v>5908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CE76-46F0-AC59-03E4D91EEC5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38264960"/>
        <c:axId val="138266496"/>
      </c:barChart>
      <c:catAx>
        <c:axId val="13826496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698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0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cs-CZ"/>
          </a:p>
        </c:txPr>
        <c:crossAx val="138266496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38266496"/>
        <c:scaling>
          <c:orientation val="minMax"/>
          <c:max val="14000"/>
          <c:min val="0"/>
        </c:scaling>
        <c:delete val="0"/>
        <c:axPos val="l"/>
        <c:majorGridlines>
          <c:spPr>
            <a:ln w="3698">
              <a:solidFill>
                <a:srgbClr val="3366FF"/>
              </a:solidFill>
              <a:prstDash val="sysDash"/>
            </a:ln>
          </c:spPr>
        </c:majorGridlines>
        <c:numFmt formatCode="0" sourceLinked="1"/>
        <c:majorTickMark val="out"/>
        <c:minorTickMark val="none"/>
        <c:tickLblPos val="nextTo"/>
        <c:spPr>
          <a:ln w="3698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935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cs-CZ"/>
          </a:p>
        </c:txPr>
        <c:crossAx val="138264960"/>
        <c:crosses val="autoZero"/>
        <c:crossBetween val="between"/>
        <c:majorUnit val="2000"/>
      </c:valAx>
      <c:spPr>
        <a:pattFill prst="pct5">
          <a:fgClr>
            <a:srgbClr val="F79646">
              <a:lumMod val="60000"/>
              <a:lumOff val="40000"/>
            </a:srgbClr>
          </a:fgClr>
          <a:bgClr>
            <a:sysClr val="window" lastClr="FFFFFF"/>
          </a:bgClr>
        </a:pattFill>
        <a:ln w="29548">
          <a:noFill/>
        </a:ln>
      </c:spPr>
    </c:plotArea>
    <c:legend>
      <c:legendPos val="b"/>
      <c:layout>
        <c:manualLayout>
          <c:xMode val="edge"/>
          <c:yMode val="edge"/>
          <c:x val="0.25566875822252794"/>
          <c:y val="0.86145115820464391"/>
          <c:w val="0.57337800593954913"/>
          <c:h val="5.3119965837129204E-2"/>
        </c:manualLayout>
      </c:layout>
      <c:overlay val="0"/>
      <c:txPr>
        <a:bodyPr/>
        <a:lstStyle/>
        <a:p>
          <a:pPr>
            <a:defRPr sz="1200">
              <a:latin typeface="Arial" pitchFamily="34" charset="0"/>
              <a:cs typeface="Arial" pitchFamily="34" charset="0"/>
            </a:defRPr>
          </a:pPr>
          <a:endParaRPr lang="cs-CZ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470" b="0" i="0" u="none" strike="noStrike" baseline="0">
          <a:solidFill>
            <a:srgbClr val="000000"/>
          </a:solidFill>
          <a:latin typeface="Times New Roman CE"/>
          <a:ea typeface="Times New Roman CE"/>
          <a:cs typeface="Times New Roman CE"/>
        </a:defRPr>
      </a:pPr>
      <a:endParaRPr lang="cs-CZ"/>
    </a:p>
  </c:txPr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dk2" tx1="lt1" bg2="dk1" tx2="lt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4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r>
              <a:rPr lang="cs-CZ" sz="1400" dirty="0"/>
              <a:t>Vývoj</a:t>
            </a:r>
            <a:r>
              <a:rPr lang="cs-CZ" sz="1400" baseline="0" dirty="0"/>
              <a:t> počtu vydaných povolení k zaměstnání pro cizince z tzv. 3. zemí (včetně prodloužení) v letech 2015 - 2018 v Jihočeském kraji</a:t>
            </a:r>
            <a:endParaRPr lang="cs-CZ" sz="1400" dirty="0"/>
          </a:p>
        </c:rich>
      </c:tx>
      <c:layout>
        <c:manualLayout>
          <c:xMode val="edge"/>
          <c:yMode val="edge"/>
          <c:x val="0.17779398515383563"/>
          <c:y val="1.4216953324630598E-2"/>
        </c:manualLayout>
      </c:layout>
      <c:overlay val="0"/>
      <c:spPr>
        <a:noFill/>
        <a:ln w="29548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7.9134452894980847E-2"/>
          <c:y val="0.14576271186440679"/>
          <c:w val="0.89571654429627512"/>
          <c:h val="0.576671407023418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List2!$C$5</c:f>
              <c:strCache>
                <c:ptCount val="1"/>
                <c:pt idx="0">
                  <c:v>vydaná povolení a prodloužení</c:v>
                </c:pt>
              </c:strCache>
            </c:strRef>
          </c:tx>
          <c:spPr>
            <a:solidFill>
              <a:srgbClr val="0000FF"/>
            </a:solidFill>
            <a:ln w="3167">
              <a:solidFill>
                <a:sysClr val="windowText" lastClr="000000"/>
              </a:solidFill>
              <a:prstDash val="solid"/>
            </a:ln>
          </c:spPr>
          <c:invertIfNegative val="0"/>
          <c:dPt>
            <c:idx val="3"/>
            <c:invertIfNegative val="0"/>
            <c:bubble3D val="0"/>
            <c:spPr>
              <a:solidFill>
                <a:srgbClr val="0000FF">
                  <a:alpha val="50000"/>
                </a:srgbClr>
              </a:solidFill>
              <a:ln w="3167">
                <a:solidFill>
                  <a:sysClr val="windowText" lastClr="000000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1-3A3A-4DD3-94A7-881EE51AE296}"/>
              </c:ext>
            </c:extLst>
          </c:dPt>
          <c:dLbls>
            <c:dLbl>
              <c:idx val="3"/>
              <c:tx>
                <c:rich>
                  <a:bodyPr/>
                  <a:lstStyle/>
                  <a:p>
                    <a:r>
                      <a:rPr lang="cs-CZ" i="1" dirty="0"/>
                      <a:t>3458</a:t>
                    </a:r>
                    <a:endParaRPr lang="en-US" i="1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3A3A-4DD3-94A7-881EE51AE296}"/>
                </c:ext>
              </c:extLst>
            </c:dLbl>
            <c:dLbl>
              <c:idx val="5"/>
              <c:spPr/>
              <c:txPr>
                <a:bodyPr/>
                <a:lstStyle/>
                <a:p>
                  <a:pPr>
                    <a:defRPr sz="1300" b="1" i="0">
                      <a:solidFill>
                        <a:srgbClr val="FF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pPr>
                  <a:endParaRPr lang="cs-CZ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2-3A3A-4DD3-94A7-881EE51AE296}"/>
                </c:ext>
              </c:extLst>
            </c:dLbl>
            <c:dLbl>
              <c:idx val="6"/>
              <c:spPr/>
              <c:txPr>
                <a:bodyPr/>
                <a:lstStyle/>
                <a:p>
                  <a:pPr>
                    <a:defRPr sz="1300" b="1" i="0">
                      <a:solidFill>
                        <a:srgbClr val="1A1AFF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pPr>
                  <a:endParaRPr lang="cs-CZ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3-3A3A-4DD3-94A7-881EE51AE296}"/>
                </c:ext>
              </c:extLst>
            </c:dLbl>
            <c:dLbl>
              <c:idx val="7"/>
              <c:spPr/>
              <c:txPr>
                <a:bodyPr/>
                <a:lstStyle/>
                <a:p>
                  <a:pPr>
                    <a:defRPr sz="1300" b="1" i="0">
                      <a:solidFill>
                        <a:srgbClr val="3333CC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pPr>
                  <a:endParaRPr lang="cs-CZ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4-3A3A-4DD3-94A7-881EE51AE29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300" b="1" i="0">
                    <a:solidFill>
                      <a:schemeClr val="bg1">
                        <a:lumMod val="60000"/>
                        <a:lumOff val="4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List2!$B$6:$B$9</c:f>
              <c:strCache>
                <c:ptCount val="4"/>
                <c:pt idx="0">
                  <c:v>k 31.12.2015</c:v>
                </c:pt>
                <c:pt idx="1">
                  <c:v>k 31.12.2016</c:v>
                </c:pt>
                <c:pt idx="2">
                  <c:v>k 31.12.2017</c:v>
                </c:pt>
                <c:pt idx="3">
                  <c:v>k 31.7.2018</c:v>
                </c:pt>
              </c:strCache>
            </c:strRef>
          </c:cat>
          <c:val>
            <c:numRef>
              <c:f>List2!$C$6:$C$9</c:f>
              <c:numCache>
                <c:formatCode>0</c:formatCode>
                <c:ptCount val="4"/>
                <c:pt idx="0">
                  <c:v>348</c:v>
                </c:pt>
                <c:pt idx="1">
                  <c:v>554</c:v>
                </c:pt>
                <c:pt idx="2">
                  <c:v>1731</c:v>
                </c:pt>
                <c:pt idx="3">
                  <c:v>3458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3A3A-4DD3-94A7-881EE51AE296}"/>
            </c:ext>
          </c:extLst>
        </c:ser>
        <c:ser>
          <c:idx val="1"/>
          <c:order val="1"/>
          <c:tx>
            <c:strRef>
              <c:f>List2!$D$5</c:f>
              <c:strCache>
                <c:ptCount val="1"/>
                <c:pt idx="0">
                  <c:v>z toho krátkodobá zaměstnání do 3 měsíců</c:v>
                </c:pt>
              </c:strCache>
            </c:strRef>
          </c:tx>
          <c:spPr>
            <a:solidFill>
              <a:srgbClr val="9BBB59">
                <a:lumMod val="50000"/>
              </a:srgbClr>
            </a:solidFill>
            <a:ln>
              <a:solidFill>
                <a:srgbClr val="000000"/>
              </a:solidFill>
            </a:ln>
          </c:spPr>
          <c:invertIfNegative val="0"/>
          <c:dPt>
            <c:idx val="3"/>
            <c:invertIfNegative val="0"/>
            <c:bubble3D val="0"/>
            <c:spPr>
              <a:solidFill>
                <a:srgbClr val="9BBB59">
                  <a:lumMod val="50000"/>
                  <a:alpha val="50000"/>
                </a:srgbClr>
              </a:solidFill>
              <a:ln>
                <a:solidFill>
                  <a:srgbClr val="000000"/>
                </a:solidFill>
              </a:ln>
            </c:spPr>
            <c:extLst>
              <c:ext xmlns:c16="http://schemas.microsoft.com/office/drawing/2014/chart" uri="{C3380CC4-5D6E-409C-BE32-E72D297353CC}">
                <c16:uniqueId val="{00000007-3A3A-4DD3-94A7-881EE51AE296}"/>
              </c:ext>
            </c:extLst>
          </c:dPt>
          <c:dLbls>
            <c:dLbl>
              <c:idx val="2"/>
              <c:tx>
                <c:rich>
                  <a:bodyPr/>
                  <a:lstStyle/>
                  <a:p>
                    <a:r>
                      <a:rPr lang="en-US" i="0" dirty="0"/>
                      <a:t>1596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3A3A-4DD3-94A7-881EE51AE296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r>
                      <a:rPr lang="cs-CZ" i="1" dirty="0"/>
                      <a:t>3350</a:t>
                    </a:r>
                    <a:endParaRPr lang="en-US" i="1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3A3A-4DD3-94A7-881EE51AE29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 i="0">
                    <a:solidFill>
                      <a:schemeClr val="accent3">
                        <a:lumMod val="50000"/>
                      </a:schemeClr>
                    </a:solidFill>
                    <a:latin typeface="Arial" pitchFamily="34" charset="0"/>
                    <a:cs typeface="Arial" pitchFamily="34" charset="0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List2!$B$6:$B$9</c:f>
              <c:strCache>
                <c:ptCount val="4"/>
                <c:pt idx="0">
                  <c:v>k 31.12.2015</c:v>
                </c:pt>
                <c:pt idx="1">
                  <c:v>k 31.12.2016</c:v>
                </c:pt>
                <c:pt idx="2">
                  <c:v>k 31.12.2017</c:v>
                </c:pt>
                <c:pt idx="3">
                  <c:v>k 31.7.2018</c:v>
                </c:pt>
              </c:strCache>
            </c:strRef>
          </c:cat>
          <c:val>
            <c:numRef>
              <c:f>List2!$D$6:$D$9</c:f>
              <c:numCache>
                <c:formatCode>0</c:formatCode>
                <c:ptCount val="4"/>
                <c:pt idx="0">
                  <c:v>112</c:v>
                </c:pt>
                <c:pt idx="1">
                  <c:v>432</c:v>
                </c:pt>
                <c:pt idx="2">
                  <c:v>1596</c:v>
                </c:pt>
                <c:pt idx="3" formatCode="General">
                  <c:v>3350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3A3A-4DD3-94A7-881EE51AE29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0"/>
        <c:axId val="56806784"/>
        <c:axId val="57091200"/>
      </c:barChart>
      <c:catAx>
        <c:axId val="5680678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698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0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cs-CZ"/>
          </a:p>
        </c:txPr>
        <c:crossAx val="57091200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57091200"/>
        <c:scaling>
          <c:orientation val="minMax"/>
          <c:max val="3600"/>
          <c:min val="0"/>
        </c:scaling>
        <c:delete val="0"/>
        <c:axPos val="l"/>
        <c:majorGridlines>
          <c:spPr>
            <a:ln w="3698">
              <a:solidFill>
                <a:srgbClr val="3366FF"/>
              </a:solidFill>
              <a:prstDash val="sysDash"/>
            </a:ln>
          </c:spPr>
        </c:majorGridlines>
        <c:numFmt formatCode="0" sourceLinked="1"/>
        <c:majorTickMark val="out"/>
        <c:minorTickMark val="none"/>
        <c:tickLblPos val="nextTo"/>
        <c:spPr>
          <a:ln w="3698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935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cs-CZ"/>
          </a:p>
        </c:txPr>
        <c:crossAx val="56806784"/>
        <c:crosses val="autoZero"/>
        <c:crossBetween val="between"/>
        <c:majorUnit val="200"/>
      </c:valAx>
      <c:spPr>
        <a:blipFill dpi="0" rotWithShape="0">
          <a:blip xmlns:r="http://schemas.openxmlformats.org/officeDocument/2006/relationships" r:embed="rId2"/>
          <a:srcRect/>
          <a:tile tx="0" ty="0" sx="100000" sy="100000" flip="none" algn="tl"/>
        </a:blipFill>
        <a:ln w="29548">
          <a:noFill/>
        </a:ln>
      </c:spPr>
    </c:plotArea>
    <c:legend>
      <c:legendPos val="b"/>
      <c:layout>
        <c:manualLayout>
          <c:xMode val="edge"/>
          <c:yMode val="edge"/>
          <c:x val="0.11494857126535642"/>
          <c:y val="0.89176463031885345"/>
          <c:w val="0.78261131853214683"/>
          <c:h val="5.3119965837129204E-2"/>
        </c:manualLayout>
      </c:layout>
      <c:overlay val="0"/>
      <c:txPr>
        <a:bodyPr/>
        <a:lstStyle/>
        <a:p>
          <a:pPr>
            <a:defRPr sz="1200">
              <a:latin typeface="Arial" pitchFamily="34" charset="0"/>
              <a:cs typeface="Arial" pitchFamily="34" charset="0"/>
            </a:defRPr>
          </a:pPr>
          <a:endParaRPr lang="cs-CZ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470" b="0" i="0" u="none" strike="noStrike" baseline="0">
          <a:solidFill>
            <a:srgbClr val="000000"/>
          </a:solidFill>
          <a:latin typeface="Times New Roman CE"/>
          <a:ea typeface="Times New Roman CE"/>
          <a:cs typeface="Times New Roman CE"/>
        </a:defRPr>
      </a:pPr>
      <a:endParaRPr lang="cs-CZ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dk2" tx1="lt1" bg2="dk1" tx2="lt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38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r>
              <a:rPr lang="cs-CZ" sz="1380" dirty="0"/>
              <a:t>Celkový počet evidovaných uchazečů o zaměstnání a počet 
 volných míst v okresech Jihočeského kraje k 31. červenci 2018</a:t>
            </a:r>
            <a:endParaRPr lang="cs-CZ" sz="1400" dirty="0"/>
          </a:p>
        </c:rich>
      </c:tx>
      <c:layout>
        <c:manualLayout>
          <c:xMode val="edge"/>
          <c:yMode val="edge"/>
          <c:x val="0.18006072770315476"/>
          <c:y val="8.2949976080576131E-3"/>
        </c:manualLayout>
      </c:layout>
      <c:overlay val="0"/>
      <c:spPr>
        <a:noFill/>
        <a:ln w="29858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4.5454545454545456E-2"/>
          <c:y val="0.17374517374517376"/>
          <c:w val="0.92561983471074383"/>
          <c:h val="0.6833976833976833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List1!$D$25</c:f>
              <c:strCache>
                <c:ptCount val="1"/>
                <c:pt idx="0">
                  <c:v>počet evidovaných uchazečů</c:v>
                </c:pt>
              </c:strCache>
            </c:strRef>
          </c:tx>
          <c:spPr>
            <a:solidFill>
              <a:srgbClr val="0000FF"/>
            </a:solidFill>
            <a:ln w="14934">
              <a:solidFill>
                <a:srgbClr val="000000"/>
              </a:solidFill>
              <a:prstDash val="solid"/>
            </a:ln>
          </c:spPr>
          <c:invertIfNegative val="0"/>
          <c:dLbls>
            <c:spPr>
              <a:noFill/>
              <a:ln w="29858">
                <a:noFill/>
              </a:ln>
            </c:spPr>
            <c:txPr>
              <a:bodyPr/>
              <a:lstStyle/>
              <a:p>
                <a:pPr>
                  <a:defRPr sz="1099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List1!$C$26:$C$32</c:f>
              <c:strCache>
                <c:ptCount val="7"/>
                <c:pt idx="0">
                  <c:v>Č.Budějovice</c:v>
                </c:pt>
                <c:pt idx="1">
                  <c:v>Č.Krumlov</c:v>
                </c:pt>
                <c:pt idx="2">
                  <c:v>J.Hradec</c:v>
                </c:pt>
                <c:pt idx="3">
                  <c:v>Písek</c:v>
                </c:pt>
                <c:pt idx="4">
                  <c:v>Prachatice</c:v>
                </c:pt>
                <c:pt idx="5">
                  <c:v>Strakonice</c:v>
                </c:pt>
                <c:pt idx="6">
                  <c:v>Tábor</c:v>
                </c:pt>
              </c:strCache>
            </c:strRef>
          </c:cat>
          <c:val>
            <c:numRef>
              <c:f>List1!$D$26:$D$32</c:f>
              <c:numCache>
                <c:formatCode>General</c:formatCode>
                <c:ptCount val="7"/>
                <c:pt idx="0">
                  <c:v>2647</c:v>
                </c:pt>
                <c:pt idx="1">
                  <c:v>1304</c:v>
                </c:pt>
                <c:pt idx="2">
                  <c:v>825</c:v>
                </c:pt>
                <c:pt idx="3">
                  <c:v>812</c:v>
                </c:pt>
                <c:pt idx="4">
                  <c:v>638</c:v>
                </c:pt>
                <c:pt idx="5">
                  <c:v>1303</c:v>
                </c:pt>
                <c:pt idx="6">
                  <c:v>1990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282-4739-A0C7-6A8D454FA364}"/>
            </c:ext>
          </c:extLst>
        </c:ser>
        <c:ser>
          <c:idx val="1"/>
          <c:order val="1"/>
          <c:tx>
            <c:strRef>
              <c:f>List1!$E$25</c:f>
              <c:strCache>
                <c:ptCount val="1"/>
                <c:pt idx="0">
                  <c:v>počet volných míst</c:v>
                </c:pt>
              </c:strCache>
            </c:strRef>
          </c:tx>
          <c:spPr>
            <a:solidFill>
              <a:srgbClr val="FFFF99"/>
            </a:solidFill>
            <a:ln w="14934">
              <a:solidFill>
                <a:srgbClr val="000000"/>
              </a:solidFill>
              <a:prstDash val="solid"/>
            </a:ln>
          </c:spPr>
          <c:invertIfNegative val="0"/>
          <c:dLbls>
            <c:spPr>
              <a:noFill/>
              <a:ln w="29858">
                <a:noFill/>
              </a:ln>
            </c:spPr>
            <c:txPr>
              <a:bodyPr/>
              <a:lstStyle/>
              <a:p>
                <a:pPr>
                  <a:defRPr sz="1099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List1!$C$26:$C$32</c:f>
              <c:strCache>
                <c:ptCount val="7"/>
                <c:pt idx="0">
                  <c:v>Č.Budějovice</c:v>
                </c:pt>
                <c:pt idx="1">
                  <c:v>Č.Krumlov</c:v>
                </c:pt>
                <c:pt idx="2">
                  <c:v>J.Hradec</c:v>
                </c:pt>
                <c:pt idx="3">
                  <c:v>Písek</c:v>
                </c:pt>
                <c:pt idx="4">
                  <c:v>Prachatice</c:v>
                </c:pt>
                <c:pt idx="5">
                  <c:v>Strakonice</c:v>
                </c:pt>
                <c:pt idx="6">
                  <c:v>Tábor</c:v>
                </c:pt>
              </c:strCache>
            </c:strRef>
          </c:cat>
          <c:val>
            <c:numRef>
              <c:f>List1!$E$26:$E$32</c:f>
              <c:numCache>
                <c:formatCode>General</c:formatCode>
                <c:ptCount val="7"/>
                <c:pt idx="0">
                  <c:v>4627</c:v>
                </c:pt>
                <c:pt idx="1">
                  <c:v>4031</c:v>
                </c:pt>
                <c:pt idx="2">
                  <c:v>1852</c:v>
                </c:pt>
                <c:pt idx="3">
                  <c:v>1731</c:v>
                </c:pt>
                <c:pt idx="4">
                  <c:v>2112</c:v>
                </c:pt>
                <c:pt idx="5">
                  <c:v>1330</c:v>
                </c:pt>
                <c:pt idx="6">
                  <c:v>3164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282-4739-A0C7-6A8D454FA36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0"/>
        <c:axId val="133904640"/>
        <c:axId val="133918720"/>
      </c:barChart>
      <c:catAx>
        <c:axId val="13390464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728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899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cs-CZ"/>
          </a:p>
        </c:txPr>
        <c:crossAx val="133918720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33918720"/>
        <c:scaling>
          <c:orientation val="minMax"/>
          <c:max val="4800"/>
        </c:scaling>
        <c:delete val="0"/>
        <c:axPos val="l"/>
        <c:majorGridlines>
          <c:spPr>
            <a:ln w="3728">
              <a:solidFill>
                <a:srgbClr val="0000FF"/>
              </a:solidFill>
              <a:prstDash val="solid"/>
            </a:ln>
          </c:spPr>
        </c:majorGridlines>
        <c:numFmt formatCode="General" sourceLinked="1"/>
        <c:majorTickMark val="out"/>
        <c:minorTickMark val="none"/>
        <c:tickLblPos val="nextTo"/>
        <c:spPr>
          <a:ln w="3728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899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cs-CZ"/>
          </a:p>
        </c:txPr>
        <c:crossAx val="133904640"/>
        <c:crosses val="autoZero"/>
        <c:crossBetween val="between"/>
        <c:majorUnit val="600"/>
      </c:valAx>
      <c:spPr>
        <a:blipFill dpi="0" rotWithShape="0">
          <a:blip xmlns:r="http://schemas.openxmlformats.org/officeDocument/2006/relationships" r:embed="rId2"/>
          <a:srcRect/>
          <a:tile tx="0" ty="0" sx="100000" sy="100000" flip="none" algn="tl"/>
        </a:blipFill>
        <a:ln w="29858">
          <a:noFill/>
        </a:ln>
      </c:spPr>
    </c:plotArea>
    <c:legend>
      <c:legendPos val="b"/>
      <c:layout>
        <c:manualLayout>
          <c:xMode val="edge"/>
          <c:yMode val="edge"/>
          <c:x val="0.3153207149522545"/>
          <c:y val="0.91915743423772589"/>
          <c:w val="0.40751049717401244"/>
          <c:h val="6.1775984898439384E-2"/>
        </c:manualLayout>
      </c:layout>
      <c:overlay val="0"/>
      <c:spPr>
        <a:solidFill>
          <a:srgbClr val="FFFFFF"/>
        </a:solidFill>
        <a:ln w="3728">
          <a:solidFill>
            <a:srgbClr val="000000"/>
          </a:solidFill>
          <a:prstDash val="solid"/>
        </a:ln>
      </c:spPr>
      <c:txPr>
        <a:bodyPr/>
        <a:lstStyle/>
        <a:p>
          <a:pPr>
            <a:defRPr sz="991" b="0" i="0" u="none" strike="noStrike" baseline="0">
              <a:solidFill>
                <a:srgbClr val="000000"/>
              </a:solidFill>
              <a:latin typeface="Arial"/>
              <a:ea typeface="Arial"/>
              <a:cs typeface="Arial"/>
            </a:defRPr>
          </a:pPr>
          <a:endParaRPr lang="cs-CZ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414" b="0" i="0" u="none" strike="noStrike" baseline="0">
          <a:solidFill>
            <a:srgbClr val="000000"/>
          </a:solidFill>
          <a:latin typeface="Times New Roman CE"/>
          <a:ea typeface="Times New Roman CE"/>
          <a:cs typeface="Times New Roman CE"/>
        </a:defRPr>
      </a:pPr>
      <a:endParaRPr lang="cs-CZ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dk2" tx1="lt1" bg2="dk1" tx2="lt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2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r>
              <a:rPr lang="cs-CZ" sz="1200" dirty="0"/>
              <a:t>Podíl nezaměstnaných</a:t>
            </a:r>
            <a:r>
              <a:rPr lang="cs-CZ" sz="1200" baseline="0" dirty="0"/>
              <a:t> na počtu obyvatel </a:t>
            </a:r>
            <a:r>
              <a:rPr lang="cs-CZ" sz="1200" dirty="0"/>
              <a:t>v České republice</a:t>
            </a:r>
          </a:p>
          <a:p>
            <a:pPr>
              <a:defRPr sz="12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r>
              <a:rPr lang="cs-CZ" sz="1200" dirty="0"/>
              <a:t>a v krajích ČR k 31. červenci 2017</a:t>
            </a:r>
          </a:p>
        </c:rich>
      </c:tx>
      <c:layout>
        <c:manualLayout>
          <c:xMode val="edge"/>
          <c:yMode val="edge"/>
          <c:x val="0.20593801358942282"/>
          <c:y val="3.1938112999033014E-3"/>
        </c:manualLayout>
      </c:layout>
      <c:overlay val="0"/>
      <c:spPr>
        <a:noFill/>
        <a:ln w="29548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7.9134452894980847E-2"/>
          <c:y val="0.14576271186440679"/>
          <c:w val="0.89571654429627512"/>
          <c:h val="0.576671407023418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List2!$C$5</c:f>
              <c:strCache>
                <c:ptCount val="1"/>
                <c:pt idx="0">
                  <c:v>k 31.7.2017</c:v>
                </c:pt>
              </c:strCache>
            </c:strRef>
          </c:tx>
          <c:spPr>
            <a:solidFill>
              <a:srgbClr val="0000FF"/>
            </a:solidFill>
            <a:ln w="3167">
              <a:solidFill>
                <a:srgbClr val="0070C0"/>
              </a:solidFill>
              <a:prstDash val="solid"/>
            </a:ln>
          </c:spPr>
          <c:invertIfNegative val="0"/>
          <c:dPt>
            <c:idx val="5"/>
            <c:invertIfNegative val="0"/>
            <c:bubble3D val="0"/>
            <c:spPr>
              <a:solidFill>
                <a:srgbClr val="FF0000"/>
              </a:solidFill>
              <a:ln w="3167">
                <a:solidFill>
                  <a:srgbClr val="0070C0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1-3AD8-403A-99A3-7257128EB647}"/>
              </c:ext>
            </c:extLst>
          </c:dPt>
          <c:dPt>
            <c:idx val="6"/>
            <c:invertIfNegative val="0"/>
            <c:bubble3D val="0"/>
            <c:spPr>
              <a:solidFill>
                <a:srgbClr val="1A1AFF"/>
              </a:solidFill>
              <a:ln w="3167">
                <a:solidFill>
                  <a:srgbClr val="0070C0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3-3AD8-403A-99A3-7257128EB647}"/>
              </c:ext>
            </c:extLst>
          </c:dPt>
          <c:dPt>
            <c:idx val="7"/>
            <c:invertIfNegative val="0"/>
            <c:bubble3D val="0"/>
            <c:spPr>
              <a:solidFill>
                <a:srgbClr val="1A1AFF"/>
              </a:solidFill>
              <a:ln w="3167">
                <a:solidFill>
                  <a:srgbClr val="0070C0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5-3AD8-403A-99A3-7257128EB647}"/>
              </c:ext>
            </c:extLst>
          </c:dPt>
          <c:dPt>
            <c:idx val="8"/>
            <c:invertIfNegative val="0"/>
            <c:bubble3D val="0"/>
            <c:spPr>
              <a:solidFill>
                <a:schemeClr val="bg1">
                  <a:lumMod val="60000"/>
                  <a:lumOff val="40000"/>
                </a:schemeClr>
              </a:solidFill>
              <a:ln w="3167">
                <a:solidFill>
                  <a:srgbClr val="0070C0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7-3AD8-403A-99A3-7257128EB647}"/>
              </c:ext>
            </c:extLst>
          </c:dPt>
          <c:dPt>
            <c:idx val="9"/>
            <c:invertIfNegative val="0"/>
            <c:bubble3D val="0"/>
            <c:spPr>
              <a:solidFill>
                <a:srgbClr val="1A1AFF"/>
              </a:solidFill>
              <a:ln w="3167">
                <a:solidFill>
                  <a:srgbClr val="0070C0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9-3AD8-403A-99A3-7257128EB647}"/>
              </c:ext>
            </c:extLst>
          </c:dPt>
          <c:dPt>
            <c:idx val="10"/>
            <c:invertIfNegative val="0"/>
            <c:bubble3D val="0"/>
            <c:spPr>
              <a:solidFill>
                <a:srgbClr val="1A1AFF"/>
              </a:solidFill>
              <a:ln w="3167">
                <a:solidFill>
                  <a:srgbClr val="0070C0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B-3AD8-403A-99A3-7257128EB647}"/>
              </c:ext>
            </c:extLst>
          </c:dPt>
          <c:dPt>
            <c:idx val="1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C-3AD8-403A-99A3-7257128EB647}"/>
              </c:ext>
            </c:extLst>
          </c:dPt>
          <c:dPt>
            <c:idx val="1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D-3AD8-403A-99A3-7257128EB647}"/>
              </c:ext>
            </c:extLst>
          </c:dPt>
          <c:dPt>
            <c:idx val="13"/>
            <c:invertIfNegative val="0"/>
            <c:bubble3D val="0"/>
            <c:spPr>
              <a:pattFill prst="sphere">
                <a:fgClr>
                  <a:srgbClr xmlns:mc="http://schemas.openxmlformats.org/markup-compatibility/2006" xmlns:a14="http://schemas.microsoft.com/office/drawing/2010/main" val="0000FF" mc:Ignorable="a14" a14:legacySpreadsheetColorIndex="39"/>
                </a:fgClr>
                <a:bgClr>
                  <a:sysClr val="window" lastClr="FFFFFF"/>
                </a:bgClr>
              </a:pattFill>
              <a:ln w="3167">
                <a:solidFill>
                  <a:srgbClr val="0070C0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F-3AD8-403A-99A3-7257128EB647}"/>
              </c:ext>
            </c:extLst>
          </c:dPt>
          <c:dPt>
            <c:idx val="14"/>
            <c:invertIfNegative val="0"/>
            <c:bubble3D val="0"/>
            <c:extLst>
              <c:ext xmlns:c16="http://schemas.microsoft.com/office/drawing/2014/chart" uri="{C3380CC4-5D6E-409C-BE32-E72D297353CC}">
                <c16:uniqueId val="{00000010-3AD8-403A-99A3-7257128EB647}"/>
              </c:ext>
            </c:extLst>
          </c:dPt>
          <c:dLbls>
            <c:dLbl>
              <c:idx val="5"/>
              <c:spPr/>
              <c:txPr>
                <a:bodyPr/>
                <a:lstStyle/>
                <a:p>
                  <a:pPr>
                    <a:defRPr sz="1300" b="1">
                      <a:solidFill>
                        <a:srgbClr val="FF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pPr>
                  <a:endParaRPr lang="cs-CZ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3AD8-403A-99A3-7257128EB647}"/>
                </c:ext>
              </c:extLst>
            </c:dLbl>
            <c:dLbl>
              <c:idx val="6"/>
              <c:spPr/>
              <c:txPr>
                <a:bodyPr/>
                <a:lstStyle/>
                <a:p>
                  <a:pPr>
                    <a:defRPr sz="1300" b="1">
                      <a:solidFill>
                        <a:srgbClr val="1A1AFF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pPr>
                  <a:endParaRPr lang="cs-CZ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3-3AD8-403A-99A3-7257128EB647}"/>
                </c:ext>
              </c:extLst>
            </c:dLbl>
            <c:dLbl>
              <c:idx val="7"/>
              <c:spPr/>
              <c:txPr>
                <a:bodyPr/>
                <a:lstStyle/>
                <a:p>
                  <a:pPr>
                    <a:defRPr sz="1300" b="1">
                      <a:solidFill>
                        <a:srgbClr val="3333CC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pPr>
                  <a:endParaRPr lang="cs-CZ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5-3AD8-403A-99A3-7257128EB64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300" b="1">
                    <a:solidFill>
                      <a:schemeClr val="bg1">
                        <a:lumMod val="60000"/>
                        <a:lumOff val="4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List2!$B$6:$B$20</c:f>
              <c:strCache>
                <c:ptCount val="15"/>
                <c:pt idx="0">
                  <c:v>Ústecký</c:v>
                </c:pt>
                <c:pt idx="1">
                  <c:v>Moravskoslezský</c:v>
                </c:pt>
                <c:pt idx="2">
                  <c:v>Jihomoravský</c:v>
                </c:pt>
                <c:pt idx="3">
                  <c:v>Olomoucký</c:v>
                </c:pt>
                <c:pt idx="4">
                  <c:v>Liberecký</c:v>
                </c:pt>
                <c:pt idx="5">
                  <c:v>ČR</c:v>
                </c:pt>
                <c:pt idx="6">
                  <c:v>Karlovarský</c:v>
                </c:pt>
                <c:pt idx="7">
                  <c:v>Zlínský</c:v>
                </c:pt>
                <c:pt idx="8">
                  <c:v>Vysočina</c:v>
                </c:pt>
                <c:pt idx="9">
                  <c:v>Středočeský</c:v>
                </c:pt>
                <c:pt idx="10">
                  <c:v>Praha</c:v>
                </c:pt>
                <c:pt idx="11">
                  <c:v>Královéhradecký</c:v>
                </c:pt>
                <c:pt idx="12">
                  <c:v>Pardubický</c:v>
                </c:pt>
                <c:pt idx="13">
                  <c:v>Jihočeský</c:v>
                </c:pt>
                <c:pt idx="14">
                  <c:v>Plzeňský</c:v>
                </c:pt>
              </c:strCache>
            </c:strRef>
          </c:cat>
          <c:val>
            <c:numRef>
              <c:f>List2!$C$6:$C$20</c:f>
              <c:numCache>
                <c:formatCode>0.0</c:formatCode>
                <c:ptCount val="15"/>
                <c:pt idx="0">
                  <c:v>6.3</c:v>
                </c:pt>
                <c:pt idx="1">
                  <c:v>6.3</c:v>
                </c:pt>
                <c:pt idx="2">
                  <c:v>4.8</c:v>
                </c:pt>
                <c:pt idx="3">
                  <c:v>4.4000000000000004</c:v>
                </c:pt>
                <c:pt idx="4">
                  <c:v>4.0999999999999996</c:v>
                </c:pt>
                <c:pt idx="5">
                  <c:v>4.0999999999999996</c:v>
                </c:pt>
                <c:pt idx="6">
                  <c:v>3.9</c:v>
                </c:pt>
                <c:pt idx="7">
                  <c:v>3.7</c:v>
                </c:pt>
                <c:pt idx="8">
                  <c:v>3.6</c:v>
                </c:pt>
                <c:pt idx="9">
                  <c:v>3.5</c:v>
                </c:pt>
                <c:pt idx="10">
                  <c:v>2.9</c:v>
                </c:pt>
                <c:pt idx="11">
                  <c:v>2.9</c:v>
                </c:pt>
                <c:pt idx="12">
                  <c:v>2.8</c:v>
                </c:pt>
                <c:pt idx="13">
                  <c:v>2.8</c:v>
                </c:pt>
                <c:pt idx="14">
                  <c:v>2.6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1-3AD8-403A-99A3-7257128EB64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0"/>
        <c:axId val="134063232"/>
        <c:axId val="134064768"/>
      </c:barChart>
      <c:catAx>
        <c:axId val="13406323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698">
            <a:solidFill>
              <a:srgbClr val="000000"/>
            </a:solidFill>
            <a:prstDash val="solid"/>
          </a:ln>
        </c:spPr>
        <c:txPr>
          <a:bodyPr rot="-2700000" vert="horz"/>
          <a:lstStyle/>
          <a:p>
            <a:pPr>
              <a:defRPr sz="10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cs-CZ"/>
          </a:p>
        </c:txPr>
        <c:crossAx val="134064768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34064768"/>
        <c:scaling>
          <c:orientation val="minMax"/>
          <c:max val="9"/>
          <c:min val="0"/>
        </c:scaling>
        <c:delete val="0"/>
        <c:axPos val="l"/>
        <c:majorGridlines>
          <c:spPr>
            <a:ln w="3698">
              <a:solidFill>
                <a:srgbClr val="3366FF"/>
              </a:solidFill>
              <a:prstDash val="sysDash"/>
            </a:ln>
          </c:spPr>
        </c:majorGridlines>
        <c:title>
          <c:tx>
            <c:rich>
              <a:bodyPr/>
              <a:lstStyle/>
              <a:p>
                <a:pPr>
                  <a:defRPr sz="800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cs-CZ" sz="800" dirty="0"/>
                  <a:t>podíl</a:t>
                </a:r>
                <a:r>
                  <a:rPr lang="cs-CZ" sz="800" baseline="0" dirty="0"/>
                  <a:t> nezaměstnaných na obyvatelstvu</a:t>
                </a:r>
                <a:r>
                  <a:rPr lang="cs-CZ" sz="800" dirty="0"/>
                  <a:t> ( v % )</a:t>
                </a:r>
              </a:p>
            </c:rich>
          </c:tx>
          <c:layout>
            <c:manualLayout>
              <c:xMode val="edge"/>
              <c:yMode val="edge"/>
              <c:x val="9.3337737887279667E-3"/>
              <c:y val="0.11744806132651926"/>
            </c:manualLayout>
          </c:layout>
          <c:overlay val="0"/>
          <c:spPr>
            <a:noFill/>
            <a:ln w="29548">
              <a:noFill/>
            </a:ln>
          </c:spPr>
        </c:title>
        <c:numFmt formatCode="0.0" sourceLinked="1"/>
        <c:majorTickMark val="out"/>
        <c:minorTickMark val="none"/>
        <c:tickLblPos val="nextTo"/>
        <c:spPr>
          <a:ln w="3698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935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cs-CZ"/>
          </a:p>
        </c:txPr>
        <c:crossAx val="134063232"/>
        <c:crosses val="autoZero"/>
        <c:crossBetween val="between"/>
        <c:majorUnit val="1"/>
      </c:valAx>
      <c:spPr>
        <a:blipFill dpi="0" rotWithShape="0">
          <a:blip xmlns:r="http://schemas.openxmlformats.org/officeDocument/2006/relationships" r:embed="rId2"/>
          <a:srcRect/>
          <a:tile tx="0" ty="0" sx="100000" sy="100000" flip="none" algn="tl"/>
        </a:blipFill>
        <a:ln w="29548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470" b="0" i="0" u="none" strike="noStrike" baseline="0">
          <a:solidFill>
            <a:srgbClr val="000000"/>
          </a:solidFill>
          <a:latin typeface="Times New Roman CE"/>
          <a:ea typeface="Times New Roman CE"/>
          <a:cs typeface="Times New Roman CE"/>
        </a:defRPr>
      </a:pPr>
      <a:endParaRPr lang="cs-CZ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dk2" tx1="lt1" bg2="dk1" tx2="lt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2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r>
              <a:rPr lang="cs-CZ" sz="1200" dirty="0"/>
              <a:t>Podíl nezaměstnaných</a:t>
            </a:r>
            <a:r>
              <a:rPr lang="cs-CZ" sz="1200" baseline="0" dirty="0"/>
              <a:t> na počtu obyvatel </a:t>
            </a:r>
            <a:r>
              <a:rPr lang="cs-CZ" sz="1200" dirty="0"/>
              <a:t>v České republice</a:t>
            </a:r>
          </a:p>
          <a:p>
            <a:pPr>
              <a:defRPr sz="12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r>
              <a:rPr lang="cs-CZ" sz="1200" dirty="0"/>
              <a:t>a v krajích ČR k 31. červenci 2018</a:t>
            </a:r>
          </a:p>
        </c:rich>
      </c:tx>
      <c:layout>
        <c:manualLayout>
          <c:xMode val="edge"/>
          <c:yMode val="edge"/>
          <c:x val="0.20593801358942282"/>
          <c:y val="3.1938112999033014E-3"/>
        </c:manualLayout>
      </c:layout>
      <c:overlay val="0"/>
      <c:spPr>
        <a:noFill/>
        <a:ln w="29548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7.9134452894980847E-2"/>
          <c:y val="0.14576271186440679"/>
          <c:w val="0.89571654429627512"/>
          <c:h val="0.576671407023418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List2!$C$5</c:f>
              <c:strCache>
                <c:ptCount val="1"/>
                <c:pt idx="0">
                  <c:v>k 31.7.2018</c:v>
                </c:pt>
              </c:strCache>
            </c:strRef>
          </c:tx>
          <c:spPr>
            <a:solidFill>
              <a:srgbClr val="0000FF"/>
            </a:solidFill>
            <a:ln w="3167">
              <a:solidFill>
                <a:srgbClr val="0070C0"/>
              </a:solidFill>
              <a:prstDash val="solid"/>
            </a:ln>
          </c:spPr>
          <c:invertIfNegative val="0"/>
          <c:dPt>
            <c:idx val="5"/>
            <c:invertIfNegative val="0"/>
            <c:bubble3D val="0"/>
            <c:spPr>
              <a:solidFill>
                <a:srgbClr val="FF0000"/>
              </a:solidFill>
              <a:ln w="3167">
                <a:solidFill>
                  <a:srgbClr val="0070C0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1-AF5D-4B1C-8585-7B2BCA791B9B}"/>
              </c:ext>
            </c:extLst>
          </c:dPt>
          <c:dPt>
            <c:idx val="6"/>
            <c:invertIfNegative val="0"/>
            <c:bubble3D val="0"/>
            <c:spPr>
              <a:solidFill>
                <a:srgbClr val="1A1AFF"/>
              </a:solidFill>
              <a:ln w="3167">
                <a:solidFill>
                  <a:srgbClr val="0070C0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3-AF5D-4B1C-8585-7B2BCA791B9B}"/>
              </c:ext>
            </c:extLst>
          </c:dPt>
          <c:dPt>
            <c:idx val="7"/>
            <c:invertIfNegative val="0"/>
            <c:bubble3D val="0"/>
            <c:spPr>
              <a:solidFill>
                <a:srgbClr val="1A1AFF"/>
              </a:solidFill>
              <a:ln w="3167">
                <a:solidFill>
                  <a:srgbClr val="0070C0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5-AF5D-4B1C-8585-7B2BCA791B9B}"/>
              </c:ext>
            </c:extLst>
          </c:dPt>
          <c:dPt>
            <c:idx val="8"/>
            <c:invertIfNegative val="0"/>
            <c:bubble3D val="0"/>
            <c:spPr>
              <a:solidFill>
                <a:schemeClr val="bg1">
                  <a:lumMod val="60000"/>
                  <a:lumOff val="40000"/>
                </a:schemeClr>
              </a:solidFill>
              <a:ln w="3167">
                <a:solidFill>
                  <a:srgbClr val="0070C0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7-AF5D-4B1C-8585-7B2BCA791B9B}"/>
              </c:ext>
            </c:extLst>
          </c:dPt>
          <c:dPt>
            <c:idx val="9"/>
            <c:invertIfNegative val="0"/>
            <c:bubble3D val="0"/>
            <c:spPr>
              <a:solidFill>
                <a:srgbClr val="1A1AFF"/>
              </a:solidFill>
              <a:ln w="3167">
                <a:solidFill>
                  <a:srgbClr val="0070C0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9-AF5D-4B1C-8585-7B2BCA791B9B}"/>
              </c:ext>
            </c:extLst>
          </c:dPt>
          <c:dPt>
            <c:idx val="10"/>
            <c:invertIfNegative val="0"/>
            <c:bubble3D val="0"/>
            <c:spPr>
              <a:solidFill>
                <a:srgbClr val="1A1AFF"/>
              </a:solidFill>
              <a:ln w="3167">
                <a:solidFill>
                  <a:srgbClr val="0070C0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B-AF5D-4B1C-8585-7B2BCA791B9B}"/>
              </c:ext>
            </c:extLst>
          </c:dPt>
          <c:dPt>
            <c:idx val="1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C-AF5D-4B1C-8585-7B2BCA791B9B}"/>
              </c:ext>
            </c:extLst>
          </c:dPt>
          <c:dPt>
            <c:idx val="1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D-AF5D-4B1C-8585-7B2BCA791B9B}"/>
              </c:ext>
            </c:extLst>
          </c:dPt>
          <c:dPt>
            <c:idx val="13"/>
            <c:invertIfNegative val="0"/>
            <c:bubble3D val="0"/>
            <c:spPr>
              <a:solidFill>
                <a:srgbClr xmlns:mc="http://schemas.openxmlformats.org/markup-compatibility/2006" xmlns:a14="http://schemas.microsoft.com/office/drawing/2010/main" val="0000FF" mc:Ignorable="a14" a14:legacySpreadsheetColorIndex="39"/>
              </a:solidFill>
              <a:ln w="3167">
                <a:solidFill>
                  <a:srgbClr val="0070C0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F-AF5D-4B1C-8585-7B2BCA791B9B}"/>
              </c:ext>
            </c:extLst>
          </c:dPt>
          <c:dPt>
            <c:idx val="14"/>
            <c:invertIfNegative val="0"/>
            <c:bubble3D val="0"/>
            <c:spPr>
              <a:pattFill prst="sphere">
                <a:fgClr>
                  <a:srgbClr val="0000FF"/>
                </a:fgClr>
                <a:bgClr>
                  <a:sysClr val="window" lastClr="FFFFFF"/>
                </a:bgClr>
              </a:pattFill>
              <a:ln w="3167">
                <a:solidFill>
                  <a:srgbClr val="0070C0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11-AF5D-4B1C-8585-7B2BCA791B9B}"/>
              </c:ext>
            </c:extLst>
          </c:dPt>
          <c:dLbls>
            <c:dLbl>
              <c:idx val="5"/>
              <c:spPr/>
              <c:txPr>
                <a:bodyPr/>
                <a:lstStyle/>
                <a:p>
                  <a:pPr>
                    <a:defRPr sz="1300" b="1">
                      <a:solidFill>
                        <a:srgbClr val="FF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pPr>
                  <a:endParaRPr lang="cs-CZ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AF5D-4B1C-8585-7B2BCA791B9B}"/>
                </c:ext>
              </c:extLst>
            </c:dLbl>
            <c:dLbl>
              <c:idx val="6"/>
              <c:spPr/>
              <c:txPr>
                <a:bodyPr/>
                <a:lstStyle/>
                <a:p>
                  <a:pPr>
                    <a:defRPr sz="1300" b="1">
                      <a:solidFill>
                        <a:srgbClr val="1A1AFF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pPr>
                  <a:endParaRPr lang="cs-CZ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3-AF5D-4B1C-8585-7B2BCA791B9B}"/>
                </c:ext>
              </c:extLst>
            </c:dLbl>
            <c:dLbl>
              <c:idx val="7"/>
              <c:spPr/>
              <c:txPr>
                <a:bodyPr/>
                <a:lstStyle/>
                <a:p>
                  <a:pPr>
                    <a:defRPr sz="1300" b="1">
                      <a:solidFill>
                        <a:srgbClr val="3333CC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pPr>
                  <a:endParaRPr lang="cs-CZ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5-AF5D-4B1C-8585-7B2BCA791B9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300" b="1">
                    <a:solidFill>
                      <a:schemeClr val="bg1">
                        <a:lumMod val="60000"/>
                        <a:lumOff val="4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List2!$B$6:$B$20</c:f>
              <c:strCache>
                <c:ptCount val="15"/>
                <c:pt idx="0">
                  <c:v>Moravskoslezský</c:v>
                </c:pt>
                <c:pt idx="1">
                  <c:v>Ústecký</c:v>
                </c:pt>
                <c:pt idx="2">
                  <c:v>Jihomoravský</c:v>
                </c:pt>
                <c:pt idx="3">
                  <c:v>Olomoucký</c:v>
                </c:pt>
                <c:pt idx="4">
                  <c:v>Liberecký</c:v>
                </c:pt>
                <c:pt idx="5">
                  <c:v>ČR</c:v>
                </c:pt>
                <c:pt idx="6">
                  <c:v>Vysočina</c:v>
                </c:pt>
                <c:pt idx="7">
                  <c:v>Karlovarský</c:v>
                </c:pt>
                <c:pt idx="8">
                  <c:v>Středočeský</c:v>
                </c:pt>
                <c:pt idx="9">
                  <c:v>Zlínský</c:v>
                </c:pt>
                <c:pt idx="10">
                  <c:v>Královéhradecký</c:v>
                </c:pt>
                <c:pt idx="11">
                  <c:v>Praha</c:v>
                </c:pt>
                <c:pt idx="12">
                  <c:v>Plzeňský</c:v>
                </c:pt>
                <c:pt idx="13">
                  <c:v>Pardubický</c:v>
                </c:pt>
                <c:pt idx="14">
                  <c:v>Jihočeský</c:v>
                </c:pt>
              </c:strCache>
            </c:strRef>
          </c:cat>
          <c:val>
            <c:numRef>
              <c:f>List2!$C$6:$C$20</c:f>
              <c:numCache>
                <c:formatCode>0.0</c:formatCode>
                <c:ptCount val="15"/>
                <c:pt idx="0">
                  <c:v>4.8</c:v>
                </c:pt>
                <c:pt idx="1">
                  <c:v>4.7</c:v>
                </c:pt>
                <c:pt idx="2">
                  <c:v>3.8</c:v>
                </c:pt>
                <c:pt idx="3">
                  <c:v>3.2</c:v>
                </c:pt>
                <c:pt idx="4">
                  <c:v>3.2</c:v>
                </c:pt>
                <c:pt idx="5">
                  <c:v>3.1</c:v>
                </c:pt>
                <c:pt idx="6">
                  <c:v>2.8</c:v>
                </c:pt>
                <c:pt idx="7">
                  <c:v>2.8</c:v>
                </c:pt>
                <c:pt idx="8">
                  <c:v>2.7</c:v>
                </c:pt>
                <c:pt idx="9">
                  <c:v>2.6</c:v>
                </c:pt>
                <c:pt idx="10">
                  <c:v>2.2000000000000002</c:v>
                </c:pt>
                <c:pt idx="11">
                  <c:v>2.1</c:v>
                </c:pt>
                <c:pt idx="12">
                  <c:v>2</c:v>
                </c:pt>
                <c:pt idx="13">
                  <c:v>2</c:v>
                </c:pt>
                <c:pt idx="14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2-AF5D-4B1C-8585-7B2BCA791B9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0"/>
        <c:axId val="134602112"/>
        <c:axId val="134608000"/>
      </c:barChart>
      <c:catAx>
        <c:axId val="13460211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698">
            <a:solidFill>
              <a:srgbClr val="000000"/>
            </a:solidFill>
            <a:prstDash val="solid"/>
          </a:ln>
        </c:spPr>
        <c:txPr>
          <a:bodyPr rot="-2700000" vert="horz"/>
          <a:lstStyle/>
          <a:p>
            <a:pPr>
              <a:defRPr sz="10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cs-CZ"/>
          </a:p>
        </c:txPr>
        <c:crossAx val="134608000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34608000"/>
        <c:scaling>
          <c:orientation val="minMax"/>
          <c:max val="7"/>
          <c:min val="0"/>
        </c:scaling>
        <c:delete val="0"/>
        <c:axPos val="l"/>
        <c:majorGridlines>
          <c:spPr>
            <a:ln w="3698">
              <a:solidFill>
                <a:srgbClr val="3366FF"/>
              </a:solidFill>
              <a:prstDash val="sysDash"/>
            </a:ln>
          </c:spPr>
        </c:majorGridlines>
        <c:title>
          <c:tx>
            <c:rich>
              <a:bodyPr/>
              <a:lstStyle/>
              <a:p>
                <a:pPr>
                  <a:defRPr sz="800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cs-CZ" sz="800" dirty="0"/>
                  <a:t>podíl</a:t>
                </a:r>
                <a:r>
                  <a:rPr lang="cs-CZ" sz="800" baseline="0" dirty="0"/>
                  <a:t> nezaměstnaných na obyvatelstvu</a:t>
                </a:r>
                <a:r>
                  <a:rPr lang="cs-CZ" sz="800" dirty="0"/>
                  <a:t> ( v % )</a:t>
                </a:r>
              </a:p>
            </c:rich>
          </c:tx>
          <c:layout>
            <c:manualLayout>
              <c:xMode val="edge"/>
              <c:yMode val="edge"/>
              <c:x val="9.3337737887279667E-3"/>
              <c:y val="0.11744806132651926"/>
            </c:manualLayout>
          </c:layout>
          <c:overlay val="0"/>
          <c:spPr>
            <a:noFill/>
            <a:ln w="29548">
              <a:noFill/>
            </a:ln>
          </c:spPr>
        </c:title>
        <c:numFmt formatCode="0.0" sourceLinked="1"/>
        <c:majorTickMark val="out"/>
        <c:minorTickMark val="none"/>
        <c:tickLblPos val="nextTo"/>
        <c:spPr>
          <a:ln w="3698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935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cs-CZ"/>
          </a:p>
        </c:txPr>
        <c:crossAx val="134602112"/>
        <c:crosses val="autoZero"/>
        <c:crossBetween val="between"/>
        <c:majorUnit val="1"/>
      </c:valAx>
      <c:spPr>
        <a:blipFill dpi="0" rotWithShape="0">
          <a:blip xmlns:r="http://schemas.openxmlformats.org/officeDocument/2006/relationships" r:embed="rId2"/>
          <a:srcRect/>
          <a:tile tx="0" ty="0" sx="100000" sy="100000" flip="none" algn="tl"/>
        </a:blipFill>
        <a:ln w="29548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470" b="0" i="0" u="none" strike="noStrike" baseline="0">
          <a:solidFill>
            <a:srgbClr val="000000"/>
          </a:solidFill>
          <a:latin typeface="Times New Roman CE"/>
          <a:ea typeface="Times New Roman CE"/>
          <a:cs typeface="Times New Roman CE"/>
        </a:defRPr>
      </a:pPr>
      <a:endParaRPr lang="cs-CZ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cs-CZ" sz="2000" dirty="0"/>
              <a:t>Míra nezaměstnanosti ve státech EU 28 k 30.6.2018 </a:t>
            </a:r>
          </a:p>
          <a:p>
            <a:pPr>
              <a:defRPr/>
            </a:pPr>
            <a:r>
              <a:rPr lang="cs-CZ" sz="2000" dirty="0"/>
              <a:t>(* k 31.5.2018)</a:t>
            </a:r>
          </a:p>
        </c:rich>
      </c:tx>
      <c:layout>
        <c:manualLayout>
          <c:xMode val="edge"/>
          <c:yMode val="edge"/>
          <c:x val="0.13736601451663619"/>
          <c:y val="4.2550842473656869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6.0169307706798021E-2"/>
          <c:y val="0.1856433026570436"/>
          <c:w val="0.92473265284441331"/>
          <c:h val="0.6567849422036619"/>
        </c:manualLayout>
      </c:layout>
      <c:barChart>
        <c:barDir val="col"/>
        <c:grouping val="clustered"/>
        <c:varyColors val="0"/>
        <c:ser>
          <c:idx val="0"/>
          <c:order val="0"/>
          <c:spPr>
            <a:ln>
              <a:solidFill>
                <a:srgbClr val="002060"/>
              </a:solidFill>
            </a:ln>
          </c:spPr>
          <c:invertIfNegative val="0"/>
          <c:dPt>
            <c:idx val="0"/>
            <c:invertIfNegative val="0"/>
            <c:bubble3D val="0"/>
            <c:spPr>
              <a:solidFill>
                <a:srgbClr val="FF0000"/>
              </a:solidFill>
              <a:ln>
                <a:solidFill>
                  <a:srgbClr val="002060"/>
                </a:solidFill>
              </a:ln>
            </c:spPr>
            <c:extLst>
              <c:ext xmlns:c16="http://schemas.microsoft.com/office/drawing/2014/chart" uri="{C3380CC4-5D6E-409C-BE32-E72D297353CC}">
                <c16:uniqueId val="{00000001-8471-4DDF-8473-B91E635457EA}"/>
              </c:ext>
            </c:extLst>
          </c:dPt>
          <c:dPt>
            <c:idx val="17"/>
            <c:invertIfNegative val="0"/>
            <c:bubble3D val="0"/>
            <c:spPr>
              <a:solidFill>
                <a:srgbClr val="0070C0"/>
              </a:solidFill>
              <a:ln>
                <a:solidFill>
                  <a:srgbClr val="002060"/>
                </a:solidFill>
              </a:ln>
            </c:spPr>
            <c:extLst>
              <c:ext xmlns:c16="http://schemas.microsoft.com/office/drawing/2014/chart" uri="{C3380CC4-5D6E-409C-BE32-E72D297353CC}">
                <c16:uniqueId val="{00000003-8471-4DDF-8473-B91E635457EA}"/>
              </c:ext>
            </c:extLst>
          </c:dPt>
          <c:dPt>
            <c:idx val="18"/>
            <c:invertIfNegative val="0"/>
            <c:bubble3D val="0"/>
            <c:spPr>
              <a:solidFill>
                <a:srgbClr val="0070C0"/>
              </a:solidFill>
              <a:ln>
                <a:solidFill>
                  <a:srgbClr val="002060"/>
                </a:solidFill>
              </a:ln>
            </c:spPr>
            <c:extLst>
              <c:ext xmlns:c16="http://schemas.microsoft.com/office/drawing/2014/chart" uri="{C3380CC4-5D6E-409C-BE32-E72D297353CC}">
                <c16:uniqueId val="{00000005-8471-4DDF-8473-B91E635457EA}"/>
              </c:ext>
            </c:extLst>
          </c:dPt>
          <c:dPt>
            <c:idx val="19"/>
            <c:invertIfNegative val="0"/>
            <c:bubble3D val="0"/>
            <c:spPr>
              <a:solidFill>
                <a:srgbClr val="0070C0"/>
              </a:solidFill>
              <a:ln>
                <a:solidFill>
                  <a:srgbClr val="002060"/>
                </a:solidFill>
              </a:ln>
            </c:spPr>
            <c:extLst>
              <c:ext xmlns:c16="http://schemas.microsoft.com/office/drawing/2014/chart" uri="{C3380CC4-5D6E-409C-BE32-E72D297353CC}">
                <c16:uniqueId val="{00000007-8471-4DDF-8473-B91E635457EA}"/>
              </c:ext>
            </c:extLst>
          </c:dPt>
          <c:dPt>
            <c:idx val="20"/>
            <c:invertIfNegative val="0"/>
            <c:bubble3D val="0"/>
            <c:spPr>
              <a:gradFill>
                <a:gsLst>
                  <a:gs pos="0">
                    <a:srgbClr val="FFFF00"/>
                  </a:gs>
                  <a:gs pos="58000">
                    <a:srgbClr val="0070C0"/>
                  </a:gs>
                </a:gsLst>
                <a:lin ang="5400000" scaled="0"/>
              </a:gradFill>
              <a:ln>
                <a:solidFill>
                  <a:srgbClr val="002060"/>
                </a:solidFill>
              </a:ln>
            </c:spPr>
            <c:extLst>
              <c:ext xmlns:c16="http://schemas.microsoft.com/office/drawing/2014/chart" uri="{C3380CC4-5D6E-409C-BE32-E72D297353CC}">
                <c16:uniqueId val="{00000009-8471-4DDF-8473-B91E635457EA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 b="1">
                    <a:solidFill>
                      <a:srgbClr val="002060"/>
                    </a:solidFill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Data!$A$15:$A$43</c:f>
              <c:strCache>
                <c:ptCount val="29"/>
                <c:pt idx="0">
                  <c:v>Česká republika</c:v>
                </c:pt>
                <c:pt idx="1">
                  <c:v>Německo</c:v>
                </c:pt>
                <c:pt idx="2">
                  <c:v>Maďarsko*</c:v>
                </c:pt>
                <c:pt idx="3">
                  <c:v>Polsko</c:v>
                </c:pt>
                <c:pt idx="4">
                  <c:v>Malta</c:v>
                </c:pt>
                <c:pt idx="5">
                  <c:v>Nizozemsko</c:v>
                </c:pt>
                <c:pt idx="6">
                  <c:v>Velká Británie*</c:v>
                </c:pt>
                <c:pt idx="7">
                  <c:v>Rumunsko</c:v>
                </c:pt>
                <c:pt idx="8">
                  <c:v>Rakousko</c:v>
                </c:pt>
                <c:pt idx="9">
                  <c:v>Bulharsko</c:v>
                </c:pt>
                <c:pt idx="10">
                  <c:v>Estonsko*</c:v>
                </c:pt>
                <c:pt idx="11">
                  <c:v>Dánsko</c:v>
                </c:pt>
                <c:pt idx="12">
                  <c:v>Irsko</c:v>
                </c:pt>
                <c:pt idx="13">
                  <c:v>Lucembursko</c:v>
                </c:pt>
                <c:pt idx="14">
                  <c:v>Slovinsko</c:v>
                </c:pt>
                <c:pt idx="15">
                  <c:v>Belgie </c:v>
                </c:pt>
                <c:pt idx="16">
                  <c:v>Švédsko</c:v>
                </c:pt>
                <c:pt idx="17">
                  <c:v>Portugalsko</c:v>
                </c:pt>
                <c:pt idx="18">
                  <c:v>Litva</c:v>
                </c:pt>
                <c:pt idx="19">
                  <c:v>Slovensko</c:v>
                </c:pt>
                <c:pt idx="20">
                  <c:v>EVROPSKÁ UNIE</c:v>
                </c:pt>
                <c:pt idx="21">
                  <c:v>Lotyšsko</c:v>
                </c:pt>
                <c:pt idx="22">
                  <c:v>Finsko</c:v>
                </c:pt>
                <c:pt idx="23">
                  <c:v>Kypr</c:v>
                </c:pt>
                <c:pt idx="24">
                  <c:v>Chorvatsko</c:v>
                </c:pt>
                <c:pt idx="25">
                  <c:v>Francie</c:v>
                </c:pt>
                <c:pt idx="26">
                  <c:v>Itálie</c:v>
                </c:pt>
                <c:pt idx="27">
                  <c:v>Španělsko</c:v>
                </c:pt>
                <c:pt idx="28">
                  <c:v>Řecko*</c:v>
                </c:pt>
              </c:strCache>
            </c:strRef>
          </c:cat>
          <c:val>
            <c:numRef>
              <c:f>Data!$B$15:$B$43</c:f>
              <c:numCache>
                <c:formatCode>0.0</c:formatCode>
                <c:ptCount val="29"/>
                <c:pt idx="0">
                  <c:v>2.4</c:v>
                </c:pt>
                <c:pt idx="1">
                  <c:v>3.4</c:v>
                </c:pt>
                <c:pt idx="2">
                  <c:v>3.6</c:v>
                </c:pt>
                <c:pt idx="3">
                  <c:v>3.7</c:v>
                </c:pt>
                <c:pt idx="4">
                  <c:v>3.9</c:v>
                </c:pt>
                <c:pt idx="5">
                  <c:v>3.9</c:v>
                </c:pt>
                <c:pt idx="6">
                  <c:v>4.0999999999999996</c:v>
                </c:pt>
                <c:pt idx="7">
                  <c:v>4.5</c:v>
                </c:pt>
                <c:pt idx="8">
                  <c:v>4.7</c:v>
                </c:pt>
                <c:pt idx="9">
                  <c:v>4.8</c:v>
                </c:pt>
                <c:pt idx="10">
                  <c:v>4.9000000000000004</c:v>
                </c:pt>
                <c:pt idx="11">
                  <c:v>5</c:v>
                </c:pt>
                <c:pt idx="12">
                  <c:v>5.0999999999999996</c:v>
                </c:pt>
                <c:pt idx="13">
                  <c:v>5.2</c:v>
                </c:pt>
                <c:pt idx="14">
                  <c:v>5.6</c:v>
                </c:pt>
                <c:pt idx="15">
                  <c:v>6</c:v>
                </c:pt>
                <c:pt idx="16">
                  <c:v>6.3</c:v>
                </c:pt>
                <c:pt idx="17">
                  <c:v>6.7</c:v>
                </c:pt>
                <c:pt idx="18">
                  <c:v>6.8</c:v>
                </c:pt>
                <c:pt idx="19">
                  <c:v>6.9</c:v>
                </c:pt>
                <c:pt idx="20">
                  <c:v>6.9</c:v>
                </c:pt>
                <c:pt idx="21">
                  <c:v>7.4</c:v>
                </c:pt>
                <c:pt idx="22">
                  <c:v>7.6</c:v>
                </c:pt>
                <c:pt idx="23">
                  <c:v>8.1999999999999993</c:v>
                </c:pt>
                <c:pt idx="24">
                  <c:v>9.1999999999999993</c:v>
                </c:pt>
                <c:pt idx="25">
                  <c:v>9.1999999999999993</c:v>
                </c:pt>
                <c:pt idx="26">
                  <c:v>10.9</c:v>
                </c:pt>
                <c:pt idx="27">
                  <c:v>15.2</c:v>
                </c:pt>
                <c:pt idx="28">
                  <c:v>20.2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8471-4DDF-8473-B91E635457E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overlap val="-25"/>
        <c:axId val="136676096"/>
        <c:axId val="136677632"/>
      </c:barChart>
      <c:catAx>
        <c:axId val="136676096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crossAx val="136677632"/>
        <c:crosses val="autoZero"/>
        <c:auto val="1"/>
        <c:lblAlgn val="ctr"/>
        <c:lblOffset val="100"/>
        <c:noMultiLvlLbl val="0"/>
      </c:catAx>
      <c:valAx>
        <c:axId val="136677632"/>
        <c:scaling>
          <c:orientation val="minMax"/>
          <c:max val="21"/>
        </c:scaling>
        <c:delete val="0"/>
        <c:axPos val="l"/>
        <c:majorGridlines/>
        <c:numFmt formatCode="0.0" sourceLinked="1"/>
        <c:majorTickMark val="none"/>
        <c:minorTickMark val="none"/>
        <c:tickLblPos val="nextTo"/>
        <c:spPr>
          <a:ln w="9525">
            <a:noFill/>
          </a:ln>
        </c:spPr>
        <c:crossAx val="136676096"/>
        <c:crosses val="autoZero"/>
        <c:crossBetween val="between"/>
        <c:majorUnit val="3"/>
      </c:valAx>
    </c:plotArea>
    <c:plotVisOnly val="1"/>
    <c:dispBlanksAs val="gap"/>
    <c:showDLblsOverMax val="0"/>
  </c:chart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C9B888-CA40-4BE6-8395-CE0B0738EE1A}" type="datetimeFigureOut">
              <a:rPr lang="cs-CZ" smtClean="0"/>
              <a:t>23.8.2018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34D7C9-ECAC-4B17-A4D7-C77E5E21414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175882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5694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712" indent="-285658" defTabSz="915694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2635" indent="-228527" defTabSz="915694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599688" indent="-228527" defTabSz="915694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6742" indent="-228527" defTabSz="915694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3795" indent="-228527" defTabSz="91569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0848" indent="-228527" defTabSz="91569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7903" indent="-228527" defTabSz="91569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4957" indent="-228527" defTabSz="91569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19901BA1-BC4A-45C3-9660-A3DD1A9D80B0}" type="slidenum">
              <a:rPr lang="cs-CZ" smtClean="0">
                <a:solidFill>
                  <a:prstClr val="black"/>
                </a:solidFill>
              </a:rPr>
              <a:pPr eaLnBrk="1" hangingPunct="1"/>
              <a:t>1</a:t>
            </a:fld>
            <a:endParaRPr lang="cs-CZ" dirty="0">
              <a:solidFill>
                <a:prstClr val="black"/>
              </a:solidFill>
            </a:endParaRPr>
          </a:p>
        </p:txBody>
      </p:sp>
      <p:sp>
        <p:nvSpPr>
          <p:cNvPr id="36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9163" y="744538"/>
            <a:ext cx="4960937" cy="3722687"/>
          </a:xfrm>
          <a:ln/>
        </p:spPr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2BBE9F-67DE-4CB3-9786-EB7D1DE950C6}" type="slidenum">
              <a:rPr lang="cs-CZ" smtClean="0">
                <a:solidFill>
                  <a:prstClr val="black"/>
                </a:solidFill>
              </a:rPr>
              <a:pPr/>
              <a:t>2</a:t>
            </a:fld>
            <a:endParaRPr lang="cs-CZ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596580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2BBE9F-67DE-4CB3-9786-EB7D1DE950C6}" type="slidenum">
              <a:rPr lang="cs-CZ" smtClean="0">
                <a:solidFill>
                  <a:prstClr val="black"/>
                </a:solidFill>
              </a:rPr>
              <a:pPr/>
              <a:t>4</a:t>
            </a:fld>
            <a:endParaRPr lang="cs-CZ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99895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2BBE9F-67DE-4CB3-9786-EB7D1DE950C6}" type="slidenum">
              <a:rPr lang="cs-CZ" smtClean="0">
                <a:solidFill>
                  <a:prstClr val="black"/>
                </a:solidFill>
              </a:rPr>
              <a:pPr/>
              <a:t>6</a:t>
            </a:fld>
            <a:endParaRPr lang="cs-CZ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9989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963016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cs-CZ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cs-CZ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5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cs-CZ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5989137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cs-CZ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cs-CZ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8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cs-CZ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9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cs-CZ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0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cs-CZ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22792871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cs-CZ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cs-CZ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3" name="PlaceHolder 3"/>
          <p:cNvSpPr>
            <a:spLocks noGrp="1"/>
          </p:cNvSpPr>
          <p:nvPr>
            <p:ph type="body"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cs-CZ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4" name="PlaceHolder 4"/>
          <p:cNvSpPr>
            <a:spLocks noGrp="1"/>
          </p:cNvSpPr>
          <p:nvPr>
            <p:ph type="body"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cs-CZ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5" name="PlaceHolder 5"/>
          <p:cNvSpPr>
            <a:spLocks noGrp="1"/>
          </p:cNvSpPr>
          <p:nvPr>
            <p:ph type="body"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cs-CZ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6" name="PlaceHolder 6"/>
          <p:cNvSpPr>
            <a:spLocks noGrp="1"/>
          </p:cNvSpPr>
          <p:nvPr>
            <p:ph type="body"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cs-CZ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7" name="PlaceHolder 7"/>
          <p:cNvSpPr>
            <a:spLocks noGrp="1"/>
          </p:cNvSpPr>
          <p:nvPr>
            <p:ph type="body"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cs-CZ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25081827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44000" cy="6856413"/>
            <a:chOff x="0" y="0"/>
            <a:chExt cx="5760" cy="4319"/>
          </a:xfrm>
        </p:grpSpPr>
        <p:sp>
          <p:nvSpPr>
            <p:cNvPr id="5" name="Freeform 3"/>
            <p:cNvSpPr>
              <a:spLocks/>
            </p:cNvSpPr>
            <p:nvPr/>
          </p:nvSpPr>
          <p:spPr bwMode="hidden">
            <a:xfrm>
              <a:off x="0" y="12"/>
              <a:ext cx="5758" cy="3273"/>
            </a:xfrm>
            <a:custGeom>
              <a:avLst/>
              <a:gdLst>
                <a:gd name="T0" fmla="*/ 3193 w 5740"/>
                <a:gd name="T1" fmla="*/ 1816 h 3273"/>
                <a:gd name="T2" fmla="*/ 0 w 5740"/>
                <a:gd name="T3" fmla="*/ 0 h 3273"/>
                <a:gd name="T4" fmla="*/ 0 w 5740"/>
                <a:gd name="T5" fmla="*/ 522 h 3273"/>
                <a:gd name="T6" fmla="*/ 3037 w 5740"/>
                <a:gd name="T7" fmla="*/ 1978 h 3273"/>
                <a:gd name="T8" fmla="*/ 5740 w 5740"/>
                <a:gd name="T9" fmla="*/ 3273 h 3273"/>
                <a:gd name="T10" fmla="*/ 5740 w 5740"/>
                <a:gd name="T11" fmla="*/ 3267 h 3273"/>
                <a:gd name="T12" fmla="*/ 3193 w 5740"/>
                <a:gd name="T13" fmla="*/ 1816 h 3273"/>
                <a:gd name="T14" fmla="*/ 3193 w 5740"/>
                <a:gd name="T15" fmla="*/ 1816 h 32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740" h="3273">
                  <a:moveTo>
                    <a:pt x="3193" y="1816"/>
                  </a:moveTo>
                  <a:lnTo>
                    <a:pt x="0" y="0"/>
                  </a:lnTo>
                  <a:lnTo>
                    <a:pt x="0" y="522"/>
                  </a:lnTo>
                  <a:lnTo>
                    <a:pt x="3037" y="1978"/>
                  </a:lnTo>
                  <a:lnTo>
                    <a:pt x="5740" y="3273"/>
                  </a:lnTo>
                  <a:lnTo>
                    <a:pt x="5740" y="3267"/>
                  </a:lnTo>
                  <a:lnTo>
                    <a:pt x="3193" y="1816"/>
                  </a:lnTo>
                  <a:lnTo>
                    <a:pt x="3193" y="181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3529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>
                <a:solidFill>
                  <a:srgbClr val="FFFFFF"/>
                </a:solidFill>
              </a:endParaRPr>
            </a:p>
          </p:txBody>
        </p:sp>
        <p:sp>
          <p:nvSpPr>
            <p:cNvPr id="6" name="Freeform 4"/>
            <p:cNvSpPr>
              <a:spLocks/>
            </p:cNvSpPr>
            <p:nvPr/>
          </p:nvSpPr>
          <p:spPr bwMode="hidden">
            <a:xfrm>
              <a:off x="149" y="0"/>
              <a:ext cx="5609" cy="3243"/>
            </a:xfrm>
            <a:custGeom>
              <a:avLst/>
              <a:gdLst>
                <a:gd name="T0" fmla="*/ 3163 w 5591"/>
                <a:gd name="T1" fmla="*/ 1714 h 3243"/>
                <a:gd name="T2" fmla="*/ 431 w 5591"/>
                <a:gd name="T3" fmla="*/ 0 h 3243"/>
                <a:gd name="T4" fmla="*/ 0 w 5591"/>
                <a:gd name="T5" fmla="*/ 0 h 3243"/>
                <a:gd name="T6" fmla="*/ 3086 w 5591"/>
                <a:gd name="T7" fmla="*/ 1786 h 3243"/>
                <a:gd name="T8" fmla="*/ 5591 w 5591"/>
                <a:gd name="T9" fmla="*/ 3243 h 3243"/>
                <a:gd name="T10" fmla="*/ 5591 w 5591"/>
                <a:gd name="T11" fmla="*/ 3237 h 3243"/>
                <a:gd name="T12" fmla="*/ 3163 w 5591"/>
                <a:gd name="T13" fmla="*/ 1714 h 3243"/>
                <a:gd name="T14" fmla="*/ 3163 w 5591"/>
                <a:gd name="T15" fmla="*/ 1714 h 32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591" h="3243">
                  <a:moveTo>
                    <a:pt x="3163" y="1714"/>
                  </a:moveTo>
                  <a:lnTo>
                    <a:pt x="431" y="0"/>
                  </a:lnTo>
                  <a:lnTo>
                    <a:pt x="0" y="0"/>
                  </a:lnTo>
                  <a:lnTo>
                    <a:pt x="3086" y="1786"/>
                  </a:lnTo>
                  <a:lnTo>
                    <a:pt x="5591" y="3243"/>
                  </a:lnTo>
                  <a:lnTo>
                    <a:pt x="5591" y="3237"/>
                  </a:lnTo>
                  <a:lnTo>
                    <a:pt x="3163" y="1714"/>
                  </a:lnTo>
                  <a:lnTo>
                    <a:pt x="3163" y="1714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078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>
                <a:solidFill>
                  <a:srgbClr val="FFFFFF"/>
                </a:solidFill>
              </a:endParaRPr>
            </a:p>
          </p:txBody>
        </p:sp>
        <p:sp>
          <p:nvSpPr>
            <p:cNvPr id="7" name="Freeform 5"/>
            <p:cNvSpPr>
              <a:spLocks/>
            </p:cNvSpPr>
            <p:nvPr/>
          </p:nvSpPr>
          <p:spPr bwMode="hidden">
            <a:xfrm>
              <a:off x="0" y="3433"/>
              <a:ext cx="4038" cy="191"/>
            </a:xfrm>
            <a:custGeom>
              <a:avLst/>
              <a:gdLst>
                <a:gd name="T0" fmla="*/ 0 w 4042"/>
                <a:gd name="T1" fmla="*/ 156 h 192"/>
                <a:gd name="T2" fmla="*/ 4042 w 4042"/>
                <a:gd name="T3" fmla="*/ 192 h 192"/>
                <a:gd name="T4" fmla="*/ 4042 w 4042"/>
                <a:gd name="T5" fmla="*/ 144 h 192"/>
                <a:gd name="T6" fmla="*/ 0 w 4042"/>
                <a:gd name="T7" fmla="*/ 0 h 192"/>
                <a:gd name="T8" fmla="*/ 0 w 4042"/>
                <a:gd name="T9" fmla="*/ 156 h 192"/>
                <a:gd name="T10" fmla="*/ 0 w 4042"/>
                <a:gd name="T11" fmla="*/ 156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042" h="192">
                  <a:moveTo>
                    <a:pt x="0" y="156"/>
                  </a:moveTo>
                  <a:lnTo>
                    <a:pt x="4042" y="192"/>
                  </a:lnTo>
                  <a:lnTo>
                    <a:pt x="4042" y="144"/>
                  </a:lnTo>
                  <a:lnTo>
                    <a:pt x="0" y="0"/>
                  </a:lnTo>
                  <a:lnTo>
                    <a:pt x="0" y="156"/>
                  </a:lnTo>
                  <a:lnTo>
                    <a:pt x="0" y="15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5686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>
                <a:solidFill>
                  <a:srgbClr val="FFFFFF"/>
                </a:solidFill>
              </a:endParaRPr>
            </a:p>
          </p:txBody>
        </p:sp>
        <p:sp>
          <p:nvSpPr>
            <p:cNvPr id="8" name="Freeform 6"/>
            <p:cNvSpPr>
              <a:spLocks/>
            </p:cNvSpPr>
            <p:nvPr/>
          </p:nvSpPr>
          <p:spPr bwMode="hidden">
            <a:xfrm>
              <a:off x="4038" y="3577"/>
              <a:ext cx="1720" cy="65"/>
            </a:xfrm>
            <a:custGeom>
              <a:avLst/>
              <a:gdLst>
                <a:gd name="T0" fmla="*/ 1674 w 1722"/>
                <a:gd name="T1" fmla="*/ 42 h 66"/>
                <a:gd name="T2" fmla="*/ 1674 w 1722"/>
                <a:gd name="T3" fmla="*/ 36 h 66"/>
                <a:gd name="T4" fmla="*/ 0 w 1722"/>
                <a:gd name="T5" fmla="*/ 0 h 66"/>
                <a:gd name="T6" fmla="*/ 0 w 1722"/>
                <a:gd name="T7" fmla="*/ 33 h 66"/>
                <a:gd name="T8" fmla="*/ 1674 w 1722"/>
                <a:gd name="T9" fmla="*/ 42 h 66"/>
                <a:gd name="T10" fmla="*/ 1674 w 1722"/>
                <a:gd name="T11" fmla="*/ 42 h 6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722" h="66">
                  <a:moveTo>
                    <a:pt x="1722" y="66"/>
                  </a:moveTo>
                  <a:lnTo>
                    <a:pt x="1722" y="60"/>
                  </a:lnTo>
                  <a:lnTo>
                    <a:pt x="0" y="0"/>
                  </a:lnTo>
                  <a:lnTo>
                    <a:pt x="0" y="48"/>
                  </a:lnTo>
                  <a:lnTo>
                    <a:pt x="1722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cs-CZ">
                <a:solidFill>
                  <a:srgbClr val="FFFFFF"/>
                </a:solidFill>
              </a:endParaRPr>
            </a:p>
          </p:txBody>
        </p:sp>
        <p:sp>
          <p:nvSpPr>
            <p:cNvPr id="9" name="Freeform 7"/>
            <p:cNvSpPr>
              <a:spLocks/>
            </p:cNvSpPr>
            <p:nvPr/>
          </p:nvSpPr>
          <p:spPr bwMode="hidden">
            <a:xfrm>
              <a:off x="0" y="3726"/>
              <a:ext cx="4784" cy="329"/>
            </a:xfrm>
            <a:custGeom>
              <a:avLst/>
              <a:gdLst>
                <a:gd name="T0" fmla="*/ 0 w 4789"/>
                <a:gd name="T1" fmla="*/ 329 h 329"/>
                <a:gd name="T2" fmla="*/ 4789 w 4789"/>
                <a:gd name="T3" fmla="*/ 77 h 329"/>
                <a:gd name="T4" fmla="*/ 4789 w 4789"/>
                <a:gd name="T5" fmla="*/ 0 h 329"/>
                <a:gd name="T6" fmla="*/ 0 w 4789"/>
                <a:gd name="T7" fmla="*/ 107 h 329"/>
                <a:gd name="T8" fmla="*/ 0 w 4789"/>
                <a:gd name="T9" fmla="*/ 329 h 329"/>
                <a:gd name="T10" fmla="*/ 0 w 4789"/>
                <a:gd name="T11" fmla="*/ 329 h 3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789" h="329">
                  <a:moveTo>
                    <a:pt x="0" y="329"/>
                  </a:moveTo>
                  <a:lnTo>
                    <a:pt x="4789" y="77"/>
                  </a:lnTo>
                  <a:lnTo>
                    <a:pt x="4789" y="0"/>
                  </a:lnTo>
                  <a:lnTo>
                    <a:pt x="0" y="107"/>
                  </a:lnTo>
                  <a:lnTo>
                    <a:pt x="0" y="329"/>
                  </a:lnTo>
                  <a:lnTo>
                    <a:pt x="0" y="329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1961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>
                <a:solidFill>
                  <a:srgbClr val="FFFFFF"/>
                </a:solidFill>
              </a:endParaRPr>
            </a:p>
          </p:txBody>
        </p:sp>
        <p:sp>
          <p:nvSpPr>
            <p:cNvPr id="10" name="Freeform 8"/>
            <p:cNvSpPr>
              <a:spLocks/>
            </p:cNvSpPr>
            <p:nvPr/>
          </p:nvSpPr>
          <p:spPr bwMode="hidden">
            <a:xfrm>
              <a:off x="4784" y="3702"/>
              <a:ext cx="974" cy="101"/>
            </a:xfrm>
            <a:custGeom>
              <a:avLst/>
              <a:gdLst>
                <a:gd name="T0" fmla="*/ 951 w 975"/>
                <a:gd name="T1" fmla="*/ 48 h 101"/>
                <a:gd name="T2" fmla="*/ 951 w 975"/>
                <a:gd name="T3" fmla="*/ 0 h 101"/>
                <a:gd name="T4" fmla="*/ 0 w 975"/>
                <a:gd name="T5" fmla="*/ 24 h 101"/>
                <a:gd name="T6" fmla="*/ 0 w 975"/>
                <a:gd name="T7" fmla="*/ 101 h 101"/>
                <a:gd name="T8" fmla="*/ 951 w 975"/>
                <a:gd name="T9" fmla="*/ 48 h 101"/>
                <a:gd name="T10" fmla="*/ 951 w 975"/>
                <a:gd name="T11" fmla="*/ 48 h 10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975" h="101">
                  <a:moveTo>
                    <a:pt x="975" y="48"/>
                  </a:moveTo>
                  <a:lnTo>
                    <a:pt x="975" y="0"/>
                  </a:lnTo>
                  <a:lnTo>
                    <a:pt x="0" y="24"/>
                  </a:lnTo>
                  <a:lnTo>
                    <a:pt x="0" y="101"/>
                  </a:lnTo>
                  <a:lnTo>
                    <a:pt x="975" y="4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cs-CZ">
                <a:solidFill>
                  <a:srgbClr val="FFFFFF"/>
                </a:solidFill>
              </a:endParaRPr>
            </a:p>
          </p:txBody>
        </p:sp>
        <p:sp>
          <p:nvSpPr>
            <p:cNvPr id="11" name="Freeform 9"/>
            <p:cNvSpPr>
              <a:spLocks/>
            </p:cNvSpPr>
            <p:nvPr/>
          </p:nvSpPr>
          <p:spPr bwMode="hidden">
            <a:xfrm>
              <a:off x="3619" y="3815"/>
              <a:ext cx="2139" cy="198"/>
            </a:xfrm>
            <a:custGeom>
              <a:avLst/>
              <a:gdLst>
                <a:gd name="T0" fmla="*/ 2093 w 2141"/>
                <a:gd name="T1" fmla="*/ 0 h 198"/>
                <a:gd name="T2" fmla="*/ 0 w 2141"/>
                <a:gd name="T3" fmla="*/ 156 h 198"/>
                <a:gd name="T4" fmla="*/ 0 w 2141"/>
                <a:gd name="T5" fmla="*/ 198 h 198"/>
                <a:gd name="T6" fmla="*/ 2093 w 2141"/>
                <a:gd name="T7" fmla="*/ 0 h 198"/>
                <a:gd name="T8" fmla="*/ 2093 w 2141"/>
                <a:gd name="T9" fmla="*/ 0 h 19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141" h="198">
                  <a:moveTo>
                    <a:pt x="2141" y="0"/>
                  </a:moveTo>
                  <a:lnTo>
                    <a:pt x="0" y="156"/>
                  </a:lnTo>
                  <a:lnTo>
                    <a:pt x="0" y="198"/>
                  </a:lnTo>
                  <a:lnTo>
                    <a:pt x="214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cs-CZ">
                <a:solidFill>
                  <a:srgbClr val="FFFFFF"/>
                </a:solidFill>
              </a:endParaRPr>
            </a:p>
          </p:txBody>
        </p:sp>
        <p:sp>
          <p:nvSpPr>
            <p:cNvPr id="12" name="Freeform 10"/>
            <p:cNvSpPr>
              <a:spLocks/>
            </p:cNvSpPr>
            <p:nvPr/>
          </p:nvSpPr>
          <p:spPr bwMode="hidden">
            <a:xfrm>
              <a:off x="0" y="3971"/>
              <a:ext cx="3619" cy="348"/>
            </a:xfrm>
            <a:custGeom>
              <a:avLst/>
              <a:gdLst>
                <a:gd name="T0" fmla="*/ 0 w 3623"/>
                <a:gd name="T1" fmla="*/ 348 h 348"/>
                <a:gd name="T2" fmla="*/ 311 w 3623"/>
                <a:gd name="T3" fmla="*/ 348 h 348"/>
                <a:gd name="T4" fmla="*/ 3623 w 3623"/>
                <a:gd name="T5" fmla="*/ 42 h 348"/>
                <a:gd name="T6" fmla="*/ 3623 w 3623"/>
                <a:gd name="T7" fmla="*/ 0 h 348"/>
                <a:gd name="T8" fmla="*/ 0 w 3623"/>
                <a:gd name="T9" fmla="*/ 264 h 348"/>
                <a:gd name="T10" fmla="*/ 0 w 3623"/>
                <a:gd name="T11" fmla="*/ 348 h 348"/>
                <a:gd name="T12" fmla="*/ 0 w 3623"/>
                <a:gd name="T13" fmla="*/ 348 h 3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23" h="348">
                  <a:moveTo>
                    <a:pt x="0" y="348"/>
                  </a:moveTo>
                  <a:lnTo>
                    <a:pt x="311" y="348"/>
                  </a:lnTo>
                  <a:lnTo>
                    <a:pt x="3623" y="42"/>
                  </a:lnTo>
                  <a:lnTo>
                    <a:pt x="3623" y="0"/>
                  </a:lnTo>
                  <a:lnTo>
                    <a:pt x="0" y="264"/>
                  </a:lnTo>
                  <a:lnTo>
                    <a:pt x="0" y="348"/>
                  </a:lnTo>
                  <a:lnTo>
                    <a:pt x="0" y="34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2549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>
                <a:solidFill>
                  <a:srgbClr val="FFFFFF"/>
                </a:solidFill>
              </a:endParaRPr>
            </a:p>
          </p:txBody>
        </p:sp>
        <p:sp>
          <p:nvSpPr>
            <p:cNvPr id="13" name="Freeform 11"/>
            <p:cNvSpPr>
              <a:spLocks/>
            </p:cNvSpPr>
            <p:nvPr/>
          </p:nvSpPr>
          <p:spPr bwMode="hidden">
            <a:xfrm>
              <a:off x="2097" y="4043"/>
              <a:ext cx="2514" cy="276"/>
            </a:xfrm>
            <a:custGeom>
              <a:avLst/>
              <a:gdLst>
                <a:gd name="T0" fmla="*/ 2110 w 2517"/>
                <a:gd name="T1" fmla="*/ 276 h 276"/>
                <a:gd name="T2" fmla="*/ 2445 w 2517"/>
                <a:gd name="T3" fmla="*/ 204 h 276"/>
                <a:gd name="T4" fmla="*/ 2188 w 2517"/>
                <a:gd name="T5" fmla="*/ 0 h 276"/>
                <a:gd name="T6" fmla="*/ 0 w 2517"/>
                <a:gd name="T7" fmla="*/ 276 h 276"/>
                <a:gd name="T8" fmla="*/ 2110 w 2517"/>
                <a:gd name="T9" fmla="*/ 276 h 276"/>
                <a:gd name="T10" fmla="*/ 2110 w 2517"/>
                <a:gd name="T11" fmla="*/ 276 h 27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517" h="276">
                  <a:moveTo>
                    <a:pt x="2182" y="276"/>
                  </a:moveTo>
                  <a:lnTo>
                    <a:pt x="2517" y="204"/>
                  </a:lnTo>
                  <a:lnTo>
                    <a:pt x="2260" y="0"/>
                  </a:lnTo>
                  <a:lnTo>
                    <a:pt x="0" y="276"/>
                  </a:lnTo>
                  <a:lnTo>
                    <a:pt x="2182" y="27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cs-CZ">
                <a:solidFill>
                  <a:srgbClr val="FFFFFF"/>
                </a:solidFill>
              </a:endParaRPr>
            </a:p>
          </p:txBody>
        </p:sp>
        <p:sp>
          <p:nvSpPr>
            <p:cNvPr id="14" name="Freeform 12"/>
            <p:cNvSpPr>
              <a:spLocks/>
            </p:cNvSpPr>
            <p:nvPr/>
          </p:nvSpPr>
          <p:spPr bwMode="hidden">
            <a:xfrm>
              <a:off x="4354" y="3869"/>
              <a:ext cx="1404" cy="378"/>
            </a:xfrm>
            <a:custGeom>
              <a:avLst/>
              <a:gdLst>
                <a:gd name="T0" fmla="*/ 1405 w 1405"/>
                <a:gd name="T1" fmla="*/ 126 h 378"/>
                <a:gd name="T2" fmla="*/ 1405 w 1405"/>
                <a:gd name="T3" fmla="*/ 0 h 378"/>
                <a:gd name="T4" fmla="*/ 0 w 1405"/>
                <a:gd name="T5" fmla="*/ 174 h 378"/>
                <a:gd name="T6" fmla="*/ 257 w 1405"/>
                <a:gd name="T7" fmla="*/ 378 h 378"/>
                <a:gd name="T8" fmla="*/ 1405 w 1405"/>
                <a:gd name="T9" fmla="*/ 126 h 378"/>
                <a:gd name="T10" fmla="*/ 1405 w 1405"/>
                <a:gd name="T11" fmla="*/ 126 h 3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05" h="378">
                  <a:moveTo>
                    <a:pt x="1405" y="126"/>
                  </a:moveTo>
                  <a:lnTo>
                    <a:pt x="1405" y="0"/>
                  </a:lnTo>
                  <a:lnTo>
                    <a:pt x="0" y="174"/>
                  </a:lnTo>
                  <a:lnTo>
                    <a:pt x="257" y="378"/>
                  </a:lnTo>
                  <a:lnTo>
                    <a:pt x="1405" y="126"/>
                  </a:lnTo>
                  <a:lnTo>
                    <a:pt x="1405" y="12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6863"/>
                    <a:invGamma/>
                  </a:schemeClr>
                </a:gs>
              </a:gsLst>
              <a:lin ang="0" scaled="1"/>
            </a:gradFill>
            <a:ln>
              <a:noFill/>
            </a:ln>
            <a:ex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>
                <a:solidFill>
                  <a:srgbClr val="FFFFFF"/>
                </a:solidFill>
              </a:endParaRPr>
            </a:p>
          </p:txBody>
        </p:sp>
        <p:sp>
          <p:nvSpPr>
            <p:cNvPr id="15" name="Freeform 13"/>
            <p:cNvSpPr>
              <a:spLocks/>
            </p:cNvSpPr>
            <p:nvPr/>
          </p:nvSpPr>
          <p:spPr bwMode="hidden">
            <a:xfrm>
              <a:off x="5030" y="3151"/>
              <a:ext cx="728" cy="240"/>
            </a:xfrm>
            <a:custGeom>
              <a:avLst/>
              <a:gdLst>
                <a:gd name="T0" fmla="*/ 705 w 729"/>
                <a:gd name="T1" fmla="*/ 240 h 240"/>
                <a:gd name="T2" fmla="*/ 0 w 729"/>
                <a:gd name="T3" fmla="*/ 0 h 240"/>
                <a:gd name="T4" fmla="*/ 0 w 729"/>
                <a:gd name="T5" fmla="*/ 6 h 240"/>
                <a:gd name="T6" fmla="*/ 705 w 729"/>
                <a:gd name="T7" fmla="*/ 240 h 240"/>
                <a:gd name="T8" fmla="*/ 705 w 729"/>
                <a:gd name="T9" fmla="*/ 240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29" h="240">
                  <a:moveTo>
                    <a:pt x="729" y="240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729" y="24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cs-CZ">
                <a:solidFill>
                  <a:srgbClr val="FFFFFF"/>
                </a:solidFill>
              </a:endParaRPr>
            </a:p>
          </p:txBody>
        </p:sp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0" y="1486"/>
              <a:ext cx="5030" cy="1671"/>
            </a:xfrm>
            <a:custGeom>
              <a:avLst/>
              <a:gdLst>
                <a:gd name="T0" fmla="*/ 0 w 5035"/>
                <a:gd name="T1" fmla="*/ 72 h 1672"/>
                <a:gd name="T2" fmla="*/ 5035 w 5035"/>
                <a:gd name="T3" fmla="*/ 1672 h 1672"/>
                <a:gd name="T4" fmla="*/ 5035 w 5035"/>
                <a:gd name="T5" fmla="*/ 1666 h 1672"/>
                <a:gd name="T6" fmla="*/ 0 w 5035"/>
                <a:gd name="T7" fmla="*/ 0 h 1672"/>
                <a:gd name="T8" fmla="*/ 0 w 5035"/>
                <a:gd name="T9" fmla="*/ 72 h 1672"/>
                <a:gd name="T10" fmla="*/ 0 w 5035"/>
                <a:gd name="T11" fmla="*/ 72 h 1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035" h="1672">
                  <a:moveTo>
                    <a:pt x="0" y="72"/>
                  </a:moveTo>
                  <a:lnTo>
                    <a:pt x="5035" y="1672"/>
                  </a:lnTo>
                  <a:lnTo>
                    <a:pt x="5035" y="1666"/>
                  </a:lnTo>
                  <a:lnTo>
                    <a:pt x="0" y="0"/>
                  </a:lnTo>
                  <a:lnTo>
                    <a:pt x="0" y="72"/>
                  </a:lnTo>
                  <a:lnTo>
                    <a:pt x="0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451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>
                <a:solidFill>
                  <a:srgbClr val="FFFFFF"/>
                </a:solidFill>
              </a:endParaRPr>
            </a:p>
          </p:txBody>
        </p:sp>
        <p:sp>
          <p:nvSpPr>
            <p:cNvPr id="17" name="Freeform 15"/>
            <p:cNvSpPr>
              <a:spLocks/>
            </p:cNvSpPr>
            <p:nvPr/>
          </p:nvSpPr>
          <p:spPr bwMode="hidden">
            <a:xfrm>
              <a:off x="5030" y="3049"/>
              <a:ext cx="728" cy="318"/>
            </a:xfrm>
            <a:custGeom>
              <a:avLst/>
              <a:gdLst>
                <a:gd name="T0" fmla="*/ 705 w 729"/>
                <a:gd name="T1" fmla="*/ 318 h 318"/>
                <a:gd name="T2" fmla="*/ 705 w 729"/>
                <a:gd name="T3" fmla="*/ 312 h 318"/>
                <a:gd name="T4" fmla="*/ 0 w 729"/>
                <a:gd name="T5" fmla="*/ 0 h 318"/>
                <a:gd name="T6" fmla="*/ 0 w 729"/>
                <a:gd name="T7" fmla="*/ 54 h 318"/>
                <a:gd name="T8" fmla="*/ 705 w 729"/>
                <a:gd name="T9" fmla="*/ 318 h 318"/>
                <a:gd name="T10" fmla="*/ 705 w 729"/>
                <a:gd name="T11" fmla="*/ 318 h 31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729" h="318">
                  <a:moveTo>
                    <a:pt x="729" y="318"/>
                  </a:moveTo>
                  <a:lnTo>
                    <a:pt x="729" y="312"/>
                  </a:lnTo>
                  <a:lnTo>
                    <a:pt x="0" y="0"/>
                  </a:lnTo>
                  <a:lnTo>
                    <a:pt x="0" y="54"/>
                  </a:lnTo>
                  <a:lnTo>
                    <a:pt x="729" y="3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cs-CZ">
                <a:solidFill>
                  <a:srgbClr val="FFFFFF"/>
                </a:solidFill>
              </a:endParaRPr>
            </a:p>
          </p:txBody>
        </p:sp>
        <p:sp>
          <p:nvSpPr>
            <p:cNvPr id="18" name="Freeform 16"/>
            <p:cNvSpPr>
              <a:spLocks/>
            </p:cNvSpPr>
            <p:nvPr/>
          </p:nvSpPr>
          <p:spPr bwMode="hidden">
            <a:xfrm>
              <a:off x="0" y="916"/>
              <a:ext cx="5030" cy="2187"/>
            </a:xfrm>
            <a:custGeom>
              <a:avLst/>
              <a:gdLst>
                <a:gd name="T0" fmla="*/ 0 w 5035"/>
                <a:gd name="T1" fmla="*/ 396 h 2188"/>
                <a:gd name="T2" fmla="*/ 5035 w 5035"/>
                <a:gd name="T3" fmla="*/ 2188 h 2188"/>
                <a:gd name="T4" fmla="*/ 5035 w 5035"/>
                <a:gd name="T5" fmla="*/ 2134 h 2188"/>
                <a:gd name="T6" fmla="*/ 0 w 5035"/>
                <a:gd name="T7" fmla="*/ 0 h 2188"/>
                <a:gd name="T8" fmla="*/ 0 w 5035"/>
                <a:gd name="T9" fmla="*/ 396 h 2188"/>
                <a:gd name="T10" fmla="*/ 0 w 5035"/>
                <a:gd name="T11" fmla="*/ 396 h 2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035" h="2188">
                  <a:moveTo>
                    <a:pt x="0" y="396"/>
                  </a:moveTo>
                  <a:lnTo>
                    <a:pt x="5035" y="2188"/>
                  </a:lnTo>
                  <a:lnTo>
                    <a:pt x="5035" y="2134"/>
                  </a:lnTo>
                  <a:lnTo>
                    <a:pt x="0" y="0"/>
                  </a:lnTo>
                  <a:lnTo>
                    <a:pt x="0" y="396"/>
                  </a:lnTo>
                  <a:lnTo>
                    <a:pt x="0" y="39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6667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>
                <a:solidFill>
                  <a:srgbClr val="FFFFFF"/>
                </a:solidFill>
              </a:endParaRPr>
            </a:p>
          </p:txBody>
        </p:sp>
        <p:sp>
          <p:nvSpPr>
            <p:cNvPr id="19" name="Freeform 17"/>
            <p:cNvSpPr>
              <a:spLocks/>
            </p:cNvSpPr>
            <p:nvPr/>
          </p:nvSpPr>
          <p:spPr bwMode="hidden">
            <a:xfrm>
              <a:off x="2294" y="0"/>
              <a:ext cx="3159" cy="2725"/>
            </a:xfrm>
            <a:custGeom>
              <a:avLst/>
              <a:gdLst>
                <a:gd name="T0" fmla="*/ 0 w 3163"/>
                <a:gd name="T1" fmla="*/ 0 h 2727"/>
                <a:gd name="T2" fmla="*/ 3145 w 3163"/>
                <a:gd name="T3" fmla="*/ 2727 h 2727"/>
                <a:gd name="T4" fmla="*/ 3163 w 3163"/>
                <a:gd name="T5" fmla="*/ 2704 h 2727"/>
                <a:gd name="T6" fmla="*/ 102 w 3163"/>
                <a:gd name="T7" fmla="*/ 0 h 2727"/>
                <a:gd name="T8" fmla="*/ 0 w 3163"/>
                <a:gd name="T9" fmla="*/ 0 h 2727"/>
                <a:gd name="T10" fmla="*/ 0 w 3163"/>
                <a:gd name="T11" fmla="*/ 0 h 27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163" h="2727">
                  <a:moveTo>
                    <a:pt x="0" y="0"/>
                  </a:moveTo>
                  <a:lnTo>
                    <a:pt x="3145" y="2727"/>
                  </a:lnTo>
                  <a:lnTo>
                    <a:pt x="3163" y="2704"/>
                  </a:lnTo>
                  <a:lnTo>
                    <a:pt x="10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980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>
                <a:solidFill>
                  <a:srgbClr val="FFFFFF"/>
                </a:solidFill>
              </a:endParaRPr>
            </a:p>
          </p:txBody>
        </p:sp>
        <p:sp>
          <p:nvSpPr>
            <p:cNvPr id="20" name="Freeform 18"/>
            <p:cNvSpPr>
              <a:spLocks/>
            </p:cNvSpPr>
            <p:nvPr/>
          </p:nvSpPr>
          <p:spPr bwMode="hidden">
            <a:xfrm>
              <a:off x="5435" y="2702"/>
              <a:ext cx="323" cy="299"/>
            </a:xfrm>
            <a:custGeom>
              <a:avLst/>
              <a:gdLst>
                <a:gd name="T0" fmla="*/ 323 w 323"/>
                <a:gd name="T1" fmla="*/ 299 h 299"/>
                <a:gd name="T2" fmla="*/ 323 w 323"/>
                <a:gd name="T3" fmla="*/ 263 h 299"/>
                <a:gd name="T4" fmla="*/ 18 w 323"/>
                <a:gd name="T5" fmla="*/ 0 h 299"/>
                <a:gd name="T6" fmla="*/ 0 w 323"/>
                <a:gd name="T7" fmla="*/ 23 h 299"/>
                <a:gd name="T8" fmla="*/ 323 w 323"/>
                <a:gd name="T9" fmla="*/ 299 h 299"/>
                <a:gd name="T10" fmla="*/ 323 w 323"/>
                <a:gd name="T11" fmla="*/ 299 h 2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23" h="299">
                  <a:moveTo>
                    <a:pt x="323" y="299"/>
                  </a:moveTo>
                  <a:lnTo>
                    <a:pt x="323" y="263"/>
                  </a:lnTo>
                  <a:lnTo>
                    <a:pt x="18" y="0"/>
                  </a:lnTo>
                  <a:lnTo>
                    <a:pt x="0" y="23"/>
                  </a:lnTo>
                  <a:lnTo>
                    <a:pt x="323" y="299"/>
                  </a:lnTo>
                  <a:lnTo>
                    <a:pt x="323" y="299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4118"/>
                    <a:invGamma/>
                  </a:schemeClr>
                </a:gs>
              </a:gsLst>
              <a:lin ang="2700000" scaled="1"/>
            </a:gradFill>
            <a:ln>
              <a:noFill/>
            </a:ln>
            <a:ex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>
                <a:solidFill>
                  <a:srgbClr val="FFFFFF"/>
                </a:solidFill>
              </a:endParaRPr>
            </a:p>
          </p:txBody>
        </p:sp>
        <p:sp>
          <p:nvSpPr>
            <p:cNvPr id="21" name="Freeform 19"/>
            <p:cNvSpPr>
              <a:spLocks/>
            </p:cNvSpPr>
            <p:nvPr/>
          </p:nvSpPr>
          <p:spPr bwMode="hidden">
            <a:xfrm>
              <a:off x="5477" y="2588"/>
              <a:ext cx="281" cy="335"/>
            </a:xfrm>
            <a:custGeom>
              <a:avLst/>
              <a:gdLst>
                <a:gd name="T0" fmla="*/ 281 w 281"/>
                <a:gd name="T1" fmla="*/ 335 h 335"/>
                <a:gd name="T2" fmla="*/ 281 w 281"/>
                <a:gd name="T3" fmla="*/ 173 h 335"/>
                <a:gd name="T4" fmla="*/ 96 w 281"/>
                <a:gd name="T5" fmla="*/ 0 h 335"/>
                <a:gd name="T6" fmla="*/ 0 w 281"/>
                <a:gd name="T7" fmla="*/ 90 h 335"/>
                <a:gd name="T8" fmla="*/ 281 w 281"/>
                <a:gd name="T9" fmla="*/ 335 h 335"/>
                <a:gd name="T10" fmla="*/ 281 w 281"/>
                <a:gd name="T11" fmla="*/ 335 h 33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81" h="335">
                  <a:moveTo>
                    <a:pt x="281" y="335"/>
                  </a:moveTo>
                  <a:lnTo>
                    <a:pt x="281" y="173"/>
                  </a:lnTo>
                  <a:lnTo>
                    <a:pt x="96" y="0"/>
                  </a:lnTo>
                  <a:lnTo>
                    <a:pt x="0" y="90"/>
                  </a:lnTo>
                  <a:lnTo>
                    <a:pt x="281" y="33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cs-CZ">
                <a:solidFill>
                  <a:srgbClr val="FFFFFF"/>
                </a:solidFill>
              </a:endParaRPr>
            </a:p>
          </p:txBody>
        </p:sp>
        <p:sp>
          <p:nvSpPr>
            <p:cNvPr id="22" name="Freeform 20"/>
            <p:cNvSpPr>
              <a:spLocks/>
            </p:cNvSpPr>
            <p:nvPr/>
          </p:nvSpPr>
          <p:spPr bwMode="hidden">
            <a:xfrm>
              <a:off x="2454" y="0"/>
              <a:ext cx="3119" cy="2678"/>
            </a:xfrm>
            <a:custGeom>
              <a:avLst/>
              <a:gdLst>
                <a:gd name="T0" fmla="*/ 0 w 3122"/>
                <a:gd name="T1" fmla="*/ 0 h 2680"/>
                <a:gd name="T2" fmla="*/ 3026 w 3122"/>
                <a:gd name="T3" fmla="*/ 2680 h 2680"/>
                <a:gd name="T4" fmla="*/ 3122 w 3122"/>
                <a:gd name="T5" fmla="*/ 2590 h 2680"/>
                <a:gd name="T6" fmla="*/ 383 w 3122"/>
                <a:gd name="T7" fmla="*/ 0 h 2680"/>
                <a:gd name="T8" fmla="*/ 0 w 3122"/>
                <a:gd name="T9" fmla="*/ 0 h 2680"/>
                <a:gd name="T10" fmla="*/ 0 w 3122"/>
                <a:gd name="T11" fmla="*/ 0 h 26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122" h="2680">
                  <a:moveTo>
                    <a:pt x="0" y="0"/>
                  </a:moveTo>
                  <a:lnTo>
                    <a:pt x="3026" y="2680"/>
                  </a:lnTo>
                  <a:lnTo>
                    <a:pt x="3122" y="2590"/>
                  </a:lnTo>
                  <a:lnTo>
                    <a:pt x="383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>
                <a:solidFill>
                  <a:srgbClr val="FFFFFF"/>
                </a:solidFill>
              </a:endParaRPr>
            </a:p>
          </p:txBody>
        </p:sp>
        <p:sp>
          <p:nvSpPr>
            <p:cNvPr id="23" name="Freeform 21"/>
            <p:cNvSpPr>
              <a:spLocks/>
            </p:cNvSpPr>
            <p:nvPr/>
          </p:nvSpPr>
          <p:spPr bwMode="hidden">
            <a:xfrm>
              <a:off x="5626" y="2534"/>
              <a:ext cx="132" cy="132"/>
            </a:xfrm>
            <a:custGeom>
              <a:avLst/>
              <a:gdLst>
                <a:gd name="T0" fmla="*/ 132 w 132"/>
                <a:gd name="T1" fmla="*/ 132 h 132"/>
                <a:gd name="T2" fmla="*/ 0 w 132"/>
                <a:gd name="T3" fmla="*/ 0 h 132"/>
                <a:gd name="T4" fmla="*/ 0 w 132"/>
                <a:gd name="T5" fmla="*/ 0 h 132"/>
                <a:gd name="T6" fmla="*/ 132 w 132"/>
                <a:gd name="T7" fmla="*/ 132 h 132"/>
                <a:gd name="T8" fmla="*/ 132 w 132"/>
                <a:gd name="T9" fmla="*/ 132 h 13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2" h="132">
                  <a:moveTo>
                    <a:pt x="132" y="132"/>
                  </a:moveTo>
                  <a:lnTo>
                    <a:pt x="0" y="0"/>
                  </a:lnTo>
                  <a:lnTo>
                    <a:pt x="132" y="132"/>
                  </a:lnTo>
                  <a:close/>
                </a:path>
              </a:pathLst>
            </a:custGeom>
            <a:solidFill>
              <a:srgbClr val="FF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cs-CZ">
                <a:solidFill>
                  <a:srgbClr val="FFFFFF"/>
                </a:solidFill>
              </a:endParaRPr>
            </a:p>
          </p:txBody>
        </p:sp>
        <p:sp>
          <p:nvSpPr>
            <p:cNvPr id="24" name="Freeform 22"/>
            <p:cNvSpPr>
              <a:spLocks/>
            </p:cNvSpPr>
            <p:nvPr/>
          </p:nvSpPr>
          <p:spPr bwMode="hidden">
            <a:xfrm>
              <a:off x="3112" y="0"/>
              <a:ext cx="2514" cy="2534"/>
            </a:xfrm>
            <a:custGeom>
              <a:avLst/>
              <a:gdLst>
                <a:gd name="T0" fmla="*/ 0 w 2517"/>
                <a:gd name="T1" fmla="*/ 0 h 2536"/>
                <a:gd name="T2" fmla="*/ 2517 w 2517"/>
                <a:gd name="T3" fmla="*/ 2536 h 2536"/>
                <a:gd name="T4" fmla="*/ 2517 w 2517"/>
                <a:gd name="T5" fmla="*/ 2536 h 2536"/>
                <a:gd name="T6" fmla="*/ 66 w 2517"/>
                <a:gd name="T7" fmla="*/ 0 h 2536"/>
                <a:gd name="T8" fmla="*/ 0 w 2517"/>
                <a:gd name="T9" fmla="*/ 0 h 2536"/>
                <a:gd name="T10" fmla="*/ 0 w 2517"/>
                <a:gd name="T11" fmla="*/ 0 h 25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517" h="2536">
                  <a:moveTo>
                    <a:pt x="0" y="0"/>
                  </a:moveTo>
                  <a:lnTo>
                    <a:pt x="2517" y="2536"/>
                  </a:lnTo>
                  <a:lnTo>
                    <a:pt x="2517" y="2536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1373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>
                <a:solidFill>
                  <a:srgbClr val="FFFFFF"/>
                </a:solidFill>
              </a:endParaRPr>
            </a:p>
          </p:txBody>
        </p:sp>
        <p:sp>
          <p:nvSpPr>
            <p:cNvPr id="25" name="Freeform 23"/>
            <p:cNvSpPr>
              <a:spLocks/>
            </p:cNvSpPr>
            <p:nvPr/>
          </p:nvSpPr>
          <p:spPr bwMode="hidden">
            <a:xfrm>
              <a:off x="3488" y="0"/>
              <a:ext cx="2198" cy="2480"/>
            </a:xfrm>
            <a:custGeom>
              <a:avLst/>
              <a:gdLst>
                <a:gd name="T0" fmla="*/ 0 w 2200"/>
                <a:gd name="T1" fmla="*/ 0 h 2482"/>
                <a:gd name="T2" fmla="*/ 2188 w 2200"/>
                <a:gd name="T3" fmla="*/ 2482 h 2482"/>
                <a:gd name="T4" fmla="*/ 2200 w 2200"/>
                <a:gd name="T5" fmla="*/ 2476 h 2482"/>
                <a:gd name="T6" fmla="*/ 317 w 2200"/>
                <a:gd name="T7" fmla="*/ 0 h 2482"/>
                <a:gd name="T8" fmla="*/ 0 w 2200"/>
                <a:gd name="T9" fmla="*/ 0 h 2482"/>
                <a:gd name="T10" fmla="*/ 0 w 2200"/>
                <a:gd name="T11" fmla="*/ 0 h 24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00" h="2482">
                  <a:moveTo>
                    <a:pt x="0" y="0"/>
                  </a:moveTo>
                  <a:lnTo>
                    <a:pt x="2188" y="2482"/>
                  </a:lnTo>
                  <a:lnTo>
                    <a:pt x="2200" y="2476"/>
                  </a:lnTo>
                  <a:lnTo>
                    <a:pt x="31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ffectLst/>
            <a:ex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>
                <a:solidFill>
                  <a:srgbClr val="FFFFFF"/>
                </a:solidFill>
              </a:endParaRPr>
            </a:p>
          </p:txBody>
        </p:sp>
        <p:sp>
          <p:nvSpPr>
            <p:cNvPr id="26" name="Freeform 24"/>
            <p:cNvSpPr>
              <a:spLocks/>
            </p:cNvSpPr>
            <p:nvPr/>
          </p:nvSpPr>
          <p:spPr bwMode="hidden">
            <a:xfrm>
              <a:off x="5674" y="2474"/>
              <a:ext cx="84" cy="96"/>
            </a:xfrm>
            <a:custGeom>
              <a:avLst/>
              <a:gdLst>
                <a:gd name="T0" fmla="*/ 84 w 84"/>
                <a:gd name="T1" fmla="*/ 96 h 96"/>
                <a:gd name="T2" fmla="*/ 84 w 84"/>
                <a:gd name="T3" fmla="*/ 90 h 96"/>
                <a:gd name="T4" fmla="*/ 12 w 84"/>
                <a:gd name="T5" fmla="*/ 0 h 96"/>
                <a:gd name="T6" fmla="*/ 0 w 84"/>
                <a:gd name="T7" fmla="*/ 6 h 96"/>
                <a:gd name="T8" fmla="*/ 84 w 84"/>
                <a:gd name="T9" fmla="*/ 96 h 96"/>
                <a:gd name="T10" fmla="*/ 84 w 84"/>
                <a:gd name="T11" fmla="*/ 96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4" h="96">
                  <a:moveTo>
                    <a:pt x="84" y="96"/>
                  </a:moveTo>
                  <a:lnTo>
                    <a:pt x="84" y="90"/>
                  </a:lnTo>
                  <a:lnTo>
                    <a:pt x="12" y="0"/>
                  </a:lnTo>
                  <a:lnTo>
                    <a:pt x="0" y="6"/>
                  </a:lnTo>
                  <a:lnTo>
                    <a:pt x="84" y="96"/>
                  </a:lnTo>
                  <a:lnTo>
                    <a:pt x="84" y="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x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>
                <a:solidFill>
                  <a:srgbClr val="FFFFFF"/>
                </a:solidFill>
              </a:endParaRPr>
            </a:p>
          </p:txBody>
        </p:sp>
        <p:sp>
          <p:nvSpPr>
            <p:cNvPr id="27" name="Freeform 25"/>
            <p:cNvSpPr>
              <a:spLocks/>
            </p:cNvSpPr>
            <p:nvPr/>
          </p:nvSpPr>
          <p:spPr bwMode="hidden">
            <a:xfrm>
              <a:off x="5603" y="850"/>
              <a:ext cx="155" cy="516"/>
            </a:xfrm>
            <a:custGeom>
              <a:avLst/>
              <a:gdLst>
                <a:gd name="T0" fmla="*/ 155 w 155"/>
                <a:gd name="T1" fmla="*/ 516 h 516"/>
                <a:gd name="T2" fmla="*/ 155 w 155"/>
                <a:gd name="T3" fmla="*/ 204 h 516"/>
                <a:gd name="T4" fmla="*/ 77 w 155"/>
                <a:gd name="T5" fmla="*/ 0 h 516"/>
                <a:gd name="T6" fmla="*/ 0 w 155"/>
                <a:gd name="T7" fmla="*/ 192 h 516"/>
                <a:gd name="T8" fmla="*/ 155 w 155"/>
                <a:gd name="T9" fmla="*/ 516 h 516"/>
                <a:gd name="T10" fmla="*/ 155 w 155"/>
                <a:gd name="T11" fmla="*/ 516 h 51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55" h="516">
                  <a:moveTo>
                    <a:pt x="155" y="516"/>
                  </a:moveTo>
                  <a:lnTo>
                    <a:pt x="155" y="204"/>
                  </a:lnTo>
                  <a:lnTo>
                    <a:pt x="77" y="0"/>
                  </a:lnTo>
                  <a:lnTo>
                    <a:pt x="0" y="192"/>
                  </a:lnTo>
                  <a:lnTo>
                    <a:pt x="155" y="516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cs-CZ">
                <a:solidFill>
                  <a:srgbClr val="FFFFFF"/>
                </a:solidFill>
              </a:endParaRPr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5107" y="0"/>
              <a:ext cx="573" cy="1042"/>
            </a:xfrm>
            <a:custGeom>
              <a:avLst/>
              <a:gdLst>
                <a:gd name="T0" fmla="*/ 0 w 574"/>
                <a:gd name="T1" fmla="*/ 0 h 1043"/>
                <a:gd name="T2" fmla="*/ 497 w 574"/>
                <a:gd name="T3" fmla="*/ 1043 h 1043"/>
                <a:gd name="T4" fmla="*/ 574 w 574"/>
                <a:gd name="T5" fmla="*/ 851 h 1043"/>
                <a:gd name="T6" fmla="*/ 251 w 574"/>
                <a:gd name="T7" fmla="*/ 0 h 1043"/>
                <a:gd name="T8" fmla="*/ 0 w 574"/>
                <a:gd name="T9" fmla="*/ 0 h 1043"/>
                <a:gd name="T10" fmla="*/ 0 w 574"/>
                <a:gd name="T11" fmla="*/ 0 h 10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" h="1043">
                  <a:moveTo>
                    <a:pt x="0" y="0"/>
                  </a:moveTo>
                  <a:lnTo>
                    <a:pt x="497" y="1043"/>
                  </a:lnTo>
                  <a:lnTo>
                    <a:pt x="574" y="851"/>
                  </a:lnTo>
                  <a:lnTo>
                    <a:pt x="251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6667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>
                <a:solidFill>
                  <a:srgbClr val="FFFFFF"/>
                </a:solidFill>
              </a:endParaRPr>
            </a:p>
          </p:txBody>
        </p:sp>
        <p:sp>
          <p:nvSpPr>
            <p:cNvPr id="29" name="Freeform 27"/>
            <p:cNvSpPr>
              <a:spLocks/>
            </p:cNvSpPr>
            <p:nvPr/>
          </p:nvSpPr>
          <p:spPr bwMode="hidden">
            <a:xfrm>
              <a:off x="5411" y="0"/>
              <a:ext cx="341" cy="796"/>
            </a:xfrm>
            <a:custGeom>
              <a:avLst/>
              <a:gdLst>
                <a:gd name="T0" fmla="*/ 144 w 341"/>
                <a:gd name="T1" fmla="*/ 0 h 797"/>
                <a:gd name="T2" fmla="*/ 0 w 341"/>
                <a:gd name="T3" fmla="*/ 0 h 797"/>
                <a:gd name="T4" fmla="*/ 287 w 341"/>
                <a:gd name="T5" fmla="*/ 797 h 797"/>
                <a:gd name="T6" fmla="*/ 341 w 341"/>
                <a:gd name="T7" fmla="*/ 653 h 797"/>
                <a:gd name="T8" fmla="*/ 144 w 341"/>
                <a:gd name="T9" fmla="*/ 0 h 797"/>
                <a:gd name="T10" fmla="*/ 144 w 341"/>
                <a:gd name="T11" fmla="*/ 0 h 7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41" h="797">
                  <a:moveTo>
                    <a:pt x="144" y="0"/>
                  </a:moveTo>
                  <a:lnTo>
                    <a:pt x="0" y="0"/>
                  </a:lnTo>
                  <a:lnTo>
                    <a:pt x="287" y="797"/>
                  </a:lnTo>
                  <a:lnTo>
                    <a:pt x="341" y="653"/>
                  </a:lnTo>
                  <a:lnTo>
                    <a:pt x="144" y="0"/>
                  </a:lnTo>
                  <a:lnTo>
                    <a:pt x="144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980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>
                <a:solidFill>
                  <a:srgbClr val="FFFFFF"/>
                </a:solidFill>
              </a:endParaRPr>
            </a:p>
          </p:txBody>
        </p:sp>
        <p:sp>
          <p:nvSpPr>
            <p:cNvPr id="30" name="Freeform 28"/>
            <p:cNvSpPr>
              <a:spLocks/>
            </p:cNvSpPr>
            <p:nvPr/>
          </p:nvSpPr>
          <p:spPr bwMode="hidden">
            <a:xfrm>
              <a:off x="5698" y="653"/>
              <a:ext cx="60" cy="311"/>
            </a:xfrm>
            <a:custGeom>
              <a:avLst/>
              <a:gdLst>
                <a:gd name="T0" fmla="*/ 0 w 60"/>
                <a:gd name="T1" fmla="*/ 144 h 312"/>
                <a:gd name="T2" fmla="*/ 60 w 60"/>
                <a:gd name="T3" fmla="*/ 288 h 312"/>
                <a:gd name="T4" fmla="*/ 60 w 60"/>
                <a:gd name="T5" fmla="*/ 6 h 312"/>
                <a:gd name="T6" fmla="*/ 54 w 60"/>
                <a:gd name="T7" fmla="*/ 0 h 312"/>
                <a:gd name="T8" fmla="*/ 0 w 60"/>
                <a:gd name="T9" fmla="*/ 144 h 312"/>
                <a:gd name="T10" fmla="*/ 0 w 60"/>
                <a:gd name="T11" fmla="*/ 144 h 31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60" h="312">
                  <a:moveTo>
                    <a:pt x="0" y="144"/>
                  </a:moveTo>
                  <a:lnTo>
                    <a:pt x="60" y="312"/>
                  </a:lnTo>
                  <a:lnTo>
                    <a:pt x="60" y="6"/>
                  </a:lnTo>
                  <a:lnTo>
                    <a:pt x="54" y="0"/>
                  </a:lnTo>
                  <a:lnTo>
                    <a:pt x="0" y="144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cs-CZ">
                <a:solidFill>
                  <a:srgbClr val="FFFFFF"/>
                </a:solidFill>
              </a:endParaRPr>
            </a:p>
          </p:txBody>
        </p:sp>
        <p:sp>
          <p:nvSpPr>
            <p:cNvPr id="31" name="Freeform 29"/>
            <p:cNvSpPr>
              <a:spLocks/>
            </p:cNvSpPr>
            <p:nvPr/>
          </p:nvSpPr>
          <p:spPr bwMode="hidden">
            <a:xfrm>
              <a:off x="2" y="1601"/>
              <a:ext cx="5752" cy="1864"/>
            </a:xfrm>
            <a:custGeom>
              <a:avLst/>
              <a:gdLst>
                <a:gd name="T0" fmla="*/ 0 w 5740"/>
                <a:gd name="T1" fmla="*/ 371 h 1864"/>
                <a:gd name="T2" fmla="*/ 5740 w 5740"/>
                <a:gd name="T3" fmla="*/ 1864 h 1864"/>
                <a:gd name="T4" fmla="*/ 5740 w 5740"/>
                <a:gd name="T5" fmla="*/ 1834 h 1864"/>
                <a:gd name="T6" fmla="*/ 0 w 5740"/>
                <a:gd name="T7" fmla="*/ 0 h 1864"/>
                <a:gd name="T8" fmla="*/ 0 w 5740"/>
                <a:gd name="T9" fmla="*/ 371 h 1864"/>
                <a:gd name="T10" fmla="*/ 0 w 5740"/>
                <a:gd name="T11" fmla="*/ 371 h 18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1864">
                  <a:moveTo>
                    <a:pt x="0" y="371"/>
                  </a:moveTo>
                  <a:lnTo>
                    <a:pt x="5740" y="1864"/>
                  </a:lnTo>
                  <a:lnTo>
                    <a:pt x="5740" y="1834"/>
                  </a:lnTo>
                  <a:lnTo>
                    <a:pt x="0" y="0"/>
                  </a:lnTo>
                  <a:lnTo>
                    <a:pt x="0" y="371"/>
                  </a:lnTo>
                  <a:lnTo>
                    <a:pt x="0" y="371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3529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>
                <a:solidFill>
                  <a:srgbClr val="FFFFFF"/>
                </a:solidFill>
              </a:endParaRPr>
            </a:p>
          </p:txBody>
        </p:sp>
        <p:sp>
          <p:nvSpPr>
            <p:cNvPr id="32" name="Freeform 30"/>
            <p:cNvSpPr>
              <a:spLocks/>
            </p:cNvSpPr>
            <p:nvPr/>
          </p:nvSpPr>
          <p:spPr bwMode="hidden">
            <a:xfrm>
              <a:off x="5754" y="3483"/>
              <a:ext cx="6" cy="6"/>
            </a:xfrm>
            <a:custGeom>
              <a:avLst/>
              <a:gdLst>
                <a:gd name="T0" fmla="*/ 6 w 6"/>
                <a:gd name="T1" fmla="*/ 6 h 6"/>
                <a:gd name="T2" fmla="*/ 0 w 6"/>
                <a:gd name="T3" fmla="*/ 0 h 6"/>
                <a:gd name="T4" fmla="*/ 0 w 6"/>
                <a:gd name="T5" fmla="*/ 6 h 6"/>
                <a:gd name="T6" fmla="*/ 6 w 6"/>
                <a:gd name="T7" fmla="*/ 6 h 6"/>
                <a:gd name="T8" fmla="*/ 6 w 6"/>
                <a:gd name="T9" fmla="*/ 6 h 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" h="6">
                  <a:moveTo>
                    <a:pt x="6" y="6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6" y="6"/>
                  </a:lnTo>
                  <a:close/>
                </a:path>
              </a:pathLst>
            </a:custGeom>
            <a:solidFill>
              <a:srgbClr val="18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cs-CZ">
                <a:solidFill>
                  <a:srgbClr val="FFFFFF"/>
                </a:solidFill>
              </a:endParaRPr>
            </a:p>
          </p:txBody>
        </p:sp>
        <p:sp>
          <p:nvSpPr>
            <p:cNvPr id="33" name="Freeform 31"/>
            <p:cNvSpPr>
              <a:spLocks/>
            </p:cNvSpPr>
            <p:nvPr/>
          </p:nvSpPr>
          <p:spPr bwMode="hidden">
            <a:xfrm>
              <a:off x="2" y="2152"/>
              <a:ext cx="5752" cy="1337"/>
            </a:xfrm>
            <a:custGeom>
              <a:avLst/>
              <a:gdLst>
                <a:gd name="T0" fmla="*/ 0 w 5740"/>
                <a:gd name="T1" fmla="*/ 366 h 1337"/>
                <a:gd name="T2" fmla="*/ 5740 w 5740"/>
                <a:gd name="T3" fmla="*/ 1337 h 1337"/>
                <a:gd name="T4" fmla="*/ 5740 w 5740"/>
                <a:gd name="T5" fmla="*/ 1331 h 1337"/>
                <a:gd name="T6" fmla="*/ 0 w 5740"/>
                <a:gd name="T7" fmla="*/ 0 h 1337"/>
                <a:gd name="T8" fmla="*/ 0 w 5740"/>
                <a:gd name="T9" fmla="*/ 366 h 1337"/>
                <a:gd name="T10" fmla="*/ 0 w 5740"/>
                <a:gd name="T11" fmla="*/ 366 h 13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1337">
                  <a:moveTo>
                    <a:pt x="0" y="366"/>
                  </a:moveTo>
                  <a:lnTo>
                    <a:pt x="5740" y="1337"/>
                  </a:lnTo>
                  <a:lnTo>
                    <a:pt x="5740" y="1331"/>
                  </a:lnTo>
                  <a:lnTo>
                    <a:pt x="0" y="0"/>
                  </a:lnTo>
                  <a:lnTo>
                    <a:pt x="0" y="366"/>
                  </a:lnTo>
                  <a:lnTo>
                    <a:pt x="0" y="366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078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>
                <a:solidFill>
                  <a:srgbClr val="FFFFFF"/>
                </a:solidFill>
              </a:endParaRPr>
            </a:p>
          </p:txBody>
        </p:sp>
        <p:sp>
          <p:nvSpPr>
            <p:cNvPr id="34" name="Freeform 32"/>
            <p:cNvSpPr>
              <a:spLocks/>
            </p:cNvSpPr>
            <p:nvPr/>
          </p:nvSpPr>
          <p:spPr bwMode="hidden">
            <a:xfrm>
              <a:off x="2" y="3177"/>
              <a:ext cx="5752" cy="414"/>
            </a:xfrm>
            <a:custGeom>
              <a:avLst/>
              <a:gdLst>
                <a:gd name="T0" fmla="*/ 0 w 5740"/>
                <a:gd name="T1" fmla="*/ 48 h 414"/>
                <a:gd name="T2" fmla="*/ 5740 w 5740"/>
                <a:gd name="T3" fmla="*/ 414 h 414"/>
                <a:gd name="T4" fmla="*/ 5740 w 5740"/>
                <a:gd name="T5" fmla="*/ 402 h 414"/>
                <a:gd name="T6" fmla="*/ 0 w 5740"/>
                <a:gd name="T7" fmla="*/ 0 h 414"/>
                <a:gd name="T8" fmla="*/ 0 w 5740"/>
                <a:gd name="T9" fmla="*/ 48 h 414"/>
                <a:gd name="T10" fmla="*/ 0 w 5740"/>
                <a:gd name="T11" fmla="*/ 48 h 4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414">
                  <a:moveTo>
                    <a:pt x="0" y="48"/>
                  </a:moveTo>
                  <a:lnTo>
                    <a:pt x="5740" y="414"/>
                  </a:lnTo>
                  <a:lnTo>
                    <a:pt x="5740" y="402"/>
                  </a:lnTo>
                  <a:lnTo>
                    <a:pt x="0" y="0"/>
                  </a:lnTo>
                  <a:lnTo>
                    <a:pt x="0" y="48"/>
                  </a:lnTo>
                  <a:lnTo>
                    <a:pt x="0" y="4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>
                <a:solidFill>
                  <a:srgbClr val="FFFFFF"/>
                </a:solidFill>
              </a:endParaRPr>
            </a:p>
          </p:txBody>
        </p:sp>
        <p:sp>
          <p:nvSpPr>
            <p:cNvPr id="35" name="Freeform 33"/>
            <p:cNvSpPr>
              <a:spLocks/>
            </p:cNvSpPr>
            <p:nvPr/>
          </p:nvSpPr>
          <p:spPr bwMode="hidden">
            <a:xfrm>
              <a:off x="1297" y="0"/>
              <a:ext cx="4457" cy="3177"/>
            </a:xfrm>
            <a:custGeom>
              <a:avLst/>
              <a:gdLst>
                <a:gd name="T0" fmla="*/ 0 w 4448"/>
                <a:gd name="T1" fmla="*/ 0 h 3177"/>
                <a:gd name="T2" fmla="*/ 4448 w 4448"/>
                <a:gd name="T3" fmla="*/ 3177 h 3177"/>
                <a:gd name="T4" fmla="*/ 4448 w 4448"/>
                <a:gd name="T5" fmla="*/ 3153 h 3177"/>
                <a:gd name="T6" fmla="*/ 125 w 4448"/>
                <a:gd name="T7" fmla="*/ 0 h 3177"/>
                <a:gd name="T8" fmla="*/ 0 w 4448"/>
                <a:gd name="T9" fmla="*/ 0 h 3177"/>
                <a:gd name="T10" fmla="*/ 0 w 4448"/>
                <a:gd name="T11" fmla="*/ 0 h 3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448" h="3177">
                  <a:moveTo>
                    <a:pt x="0" y="0"/>
                  </a:moveTo>
                  <a:lnTo>
                    <a:pt x="4448" y="3177"/>
                  </a:lnTo>
                  <a:lnTo>
                    <a:pt x="4448" y="3153"/>
                  </a:lnTo>
                  <a:lnTo>
                    <a:pt x="125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8627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>
                <a:solidFill>
                  <a:srgbClr val="FFFFFF"/>
                </a:solidFill>
              </a:endParaRPr>
            </a:p>
          </p:txBody>
        </p:sp>
        <p:sp>
          <p:nvSpPr>
            <p:cNvPr id="36" name="Freeform 34"/>
            <p:cNvSpPr>
              <a:spLocks/>
            </p:cNvSpPr>
            <p:nvPr/>
          </p:nvSpPr>
          <p:spPr bwMode="hidden">
            <a:xfrm>
              <a:off x="3321" y="0"/>
              <a:ext cx="2433" cy="2614"/>
            </a:xfrm>
            <a:custGeom>
              <a:avLst/>
              <a:gdLst>
                <a:gd name="T0" fmla="*/ 0 w 2428"/>
                <a:gd name="T1" fmla="*/ 0 h 2614"/>
                <a:gd name="T2" fmla="*/ 2428 w 2428"/>
                <a:gd name="T3" fmla="*/ 2614 h 2614"/>
                <a:gd name="T4" fmla="*/ 2428 w 2428"/>
                <a:gd name="T5" fmla="*/ 2608 h 2614"/>
                <a:gd name="T6" fmla="*/ 66 w 2428"/>
                <a:gd name="T7" fmla="*/ 0 h 2614"/>
                <a:gd name="T8" fmla="*/ 0 w 2428"/>
                <a:gd name="T9" fmla="*/ 0 h 2614"/>
                <a:gd name="T10" fmla="*/ 0 w 2428"/>
                <a:gd name="T11" fmla="*/ 0 h 26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428" h="2614">
                  <a:moveTo>
                    <a:pt x="0" y="0"/>
                  </a:moveTo>
                  <a:lnTo>
                    <a:pt x="2428" y="2614"/>
                  </a:lnTo>
                  <a:lnTo>
                    <a:pt x="2428" y="2608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>
                <a:solidFill>
                  <a:srgbClr val="FFFFFF"/>
                </a:solidFill>
              </a:endParaRPr>
            </a:p>
          </p:txBody>
        </p:sp>
        <p:sp>
          <p:nvSpPr>
            <p:cNvPr id="37" name="Freeform 35"/>
            <p:cNvSpPr>
              <a:spLocks/>
            </p:cNvSpPr>
            <p:nvPr/>
          </p:nvSpPr>
          <p:spPr bwMode="hidden">
            <a:xfrm>
              <a:off x="3950" y="0"/>
              <a:ext cx="1804" cy="2464"/>
            </a:xfrm>
            <a:custGeom>
              <a:avLst/>
              <a:gdLst>
                <a:gd name="T0" fmla="*/ 485 w 1800"/>
                <a:gd name="T1" fmla="*/ 0 h 2464"/>
                <a:gd name="T2" fmla="*/ 0 w 1800"/>
                <a:gd name="T3" fmla="*/ 0 h 2464"/>
                <a:gd name="T4" fmla="*/ 1800 w 1800"/>
                <a:gd name="T5" fmla="*/ 2464 h 2464"/>
                <a:gd name="T6" fmla="*/ 1800 w 1800"/>
                <a:gd name="T7" fmla="*/ 2248 h 2464"/>
                <a:gd name="T8" fmla="*/ 1794 w 1800"/>
                <a:gd name="T9" fmla="*/ 2248 h 2464"/>
                <a:gd name="T10" fmla="*/ 485 w 1800"/>
                <a:gd name="T11" fmla="*/ 0 h 2464"/>
                <a:gd name="T12" fmla="*/ 485 w 1800"/>
                <a:gd name="T13" fmla="*/ 0 h 24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00" h="2464">
                  <a:moveTo>
                    <a:pt x="485" y="0"/>
                  </a:moveTo>
                  <a:lnTo>
                    <a:pt x="0" y="0"/>
                  </a:lnTo>
                  <a:lnTo>
                    <a:pt x="1800" y="2464"/>
                  </a:lnTo>
                  <a:lnTo>
                    <a:pt x="1800" y="2248"/>
                  </a:lnTo>
                  <a:lnTo>
                    <a:pt x="1794" y="2248"/>
                  </a:lnTo>
                  <a:lnTo>
                    <a:pt x="485" y="0"/>
                  </a:lnTo>
                  <a:lnTo>
                    <a:pt x="485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>
                <a:solidFill>
                  <a:srgbClr val="FFFFFF"/>
                </a:solidFill>
              </a:endParaRPr>
            </a:p>
          </p:txBody>
        </p:sp>
        <p:sp>
          <p:nvSpPr>
            <p:cNvPr id="38" name="Freeform 36"/>
            <p:cNvSpPr>
              <a:spLocks/>
            </p:cNvSpPr>
            <p:nvPr/>
          </p:nvSpPr>
          <p:spPr bwMode="hidden">
            <a:xfrm>
              <a:off x="4519" y="0"/>
              <a:ext cx="1235" cy="2074"/>
            </a:xfrm>
            <a:custGeom>
              <a:avLst/>
              <a:gdLst>
                <a:gd name="T0" fmla="*/ 0 w 1232"/>
                <a:gd name="T1" fmla="*/ 0 h 2074"/>
                <a:gd name="T2" fmla="*/ 1232 w 1232"/>
                <a:gd name="T3" fmla="*/ 2074 h 2074"/>
                <a:gd name="T4" fmla="*/ 1232 w 1232"/>
                <a:gd name="T5" fmla="*/ 2038 h 2074"/>
                <a:gd name="T6" fmla="*/ 42 w 1232"/>
                <a:gd name="T7" fmla="*/ 0 h 2074"/>
                <a:gd name="T8" fmla="*/ 0 w 1232"/>
                <a:gd name="T9" fmla="*/ 0 h 2074"/>
                <a:gd name="T10" fmla="*/ 0 w 1232"/>
                <a:gd name="T11" fmla="*/ 0 h 20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32" h="2074">
                  <a:moveTo>
                    <a:pt x="0" y="0"/>
                  </a:moveTo>
                  <a:lnTo>
                    <a:pt x="1232" y="2074"/>
                  </a:lnTo>
                  <a:lnTo>
                    <a:pt x="1232" y="2038"/>
                  </a:lnTo>
                  <a:lnTo>
                    <a:pt x="4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7647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>
                <a:solidFill>
                  <a:srgbClr val="FFFFFF"/>
                </a:solidFill>
              </a:endParaRPr>
            </a:p>
          </p:txBody>
        </p:sp>
        <p:sp>
          <p:nvSpPr>
            <p:cNvPr id="39" name="Freeform 37"/>
            <p:cNvSpPr>
              <a:spLocks/>
            </p:cNvSpPr>
            <p:nvPr/>
          </p:nvSpPr>
          <p:spPr bwMode="hidden">
            <a:xfrm>
              <a:off x="4694" y="0"/>
              <a:ext cx="1060" cy="1936"/>
            </a:xfrm>
            <a:custGeom>
              <a:avLst/>
              <a:gdLst>
                <a:gd name="T0" fmla="*/ 0 w 1058"/>
                <a:gd name="T1" fmla="*/ 0 h 1936"/>
                <a:gd name="T2" fmla="*/ 1058 w 1058"/>
                <a:gd name="T3" fmla="*/ 1936 h 1936"/>
                <a:gd name="T4" fmla="*/ 1058 w 1058"/>
                <a:gd name="T5" fmla="*/ 1930 h 1936"/>
                <a:gd name="T6" fmla="*/ 54 w 1058"/>
                <a:gd name="T7" fmla="*/ 0 h 1936"/>
                <a:gd name="T8" fmla="*/ 0 w 1058"/>
                <a:gd name="T9" fmla="*/ 0 h 1936"/>
                <a:gd name="T10" fmla="*/ 0 w 1058"/>
                <a:gd name="T11" fmla="*/ 0 h 19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58" h="1936">
                  <a:moveTo>
                    <a:pt x="0" y="0"/>
                  </a:moveTo>
                  <a:lnTo>
                    <a:pt x="1058" y="1936"/>
                  </a:lnTo>
                  <a:lnTo>
                    <a:pt x="1058" y="1930"/>
                  </a:lnTo>
                  <a:lnTo>
                    <a:pt x="54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2549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>
                <a:solidFill>
                  <a:srgbClr val="FFFFFF"/>
                </a:solidFill>
              </a:endParaRPr>
            </a:p>
          </p:txBody>
        </p:sp>
        <p:sp>
          <p:nvSpPr>
            <p:cNvPr id="40" name="Freeform 38"/>
            <p:cNvSpPr>
              <a:spLocks/>
            </p:cNvSpPr>
            <p:nvPr/>
          </p:nvSpPr>
          <p:spPr bwMode="hidden">
            <a:xfrm>
              <a:off x="4981" y="0"/>
              <a:ext cx="773" cy="1487"/>
            </a:xfrm>
            <a:custGeom>
              <a:avLst/>
              <a:gdLst>
                <a:gd name="T0" fmla="*/ 771 w 771"/>
                <a:gd name="T1" fmla="*/ 1433 h 1487"/>
                <a:gd name="T2" fmla="*/ 42 w 771"/>
                <a:gd name="T3" fmla="*/ 0 h 1487"/>
                <a:gd name="T4" fmla="*/ 0 w 771"/>
                <a:gd name="T5" fmla="*/ 0 h 1487"/>
                <a:gd name="T6" fmla="*/ 771 w 771"/>
                <a:gd name="T7" fmla="*/ 1487 h 1487"/>
                <a:gd name="T8" fmla="*/ 771 w 771"/>
                <a:gd name="T9" fmla="*/ 1433 h 1487"/>
                <a:gd name="T10" fmla="*/ 771 w 771"/>
                <a:gd name="T11" fmla="*/ 1433 h 14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71" h="1487">
                  <a:moveTo>
                    <a:pt x="771" y="1433"/>
                  </a:moveTo>
                  <a:lnTo>
                    <a:pt x="42" y="0"/>
                  </a:lnTo>
                  <a:lnTo>
                    <a:pt x="0" y="0"/>
                  </a:lnTo>
                  <a:lnTo>
                    <a:pt x="771" y="1487"/>
                  </a:lnTo>
                  <a:lnTo>
                    <a:pt x="771" y="1433"/>
                  </a:lnTo>
                  <a:lnTo>
                    <a:pt x="771" y="1433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882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>
                <a:solidFill>
                  <a:srgbClr val="FFFFFF"/>
                </a:solidFill>
              </a:endParaRPr>
            </a:p>
          </p:txBody>
        </p:sp>
        <p:grpSp>
          <p:nvGrpSpPr>
            <p:cNvPr id="41" name="Group 39"/>
            <p:cNvGrpSpPr>
              <a:grpSpLocks/>
            </p:cNvGrpSpPr>
            <p:nvPr userDrawn="1"/>
          </p:nvGrpSpPr>
          <p:grpSpPr bwMode="auto">
            <a:xfrm>
              <a:off x="0" y="1632"/>
              <a:ext cx="5758" cy="1858"/>
              <a:chOff x="0" y="1632"/>
              <a:chExt cx="5758" cy="1858"/>
            </a:xfrm>
          </p:grpSpPr>
          <p:sp>
            <p:nvSpPr>
              <p:cNvPr id="42" name="Freeform 40"/>
              <p:cNvSpPr>
                <a:spLocks/>
              </p:cNvSpPr>
              <p:nvPr/>
            </p:nvSpPr>
            <p:spPr bwMode="hidden">
              <a:xfrm>
                <a:off x="0" y="1632"/>
                <a:ext cx="3670" cy="1313"/>
              </a:xfrm>
              <a:custGeom>
                <a:avLst/>
                <a:gdLst>
                  <a:gd name="T0" fmla="*/ 0 w 3659"/>
                  <a:gd name="T1" fmla="*/ 0 h 1313"/>
                  <a:gd name="T2" fmla="*/ 0 w 3659"/>
                  <a:gd name="T3" fmla="*/ 366 h 1313"/>
                  <a:gd name="T4" fmla="*/ 3635 w 3659"/>
                  <a:gd name="T5" fmla="*/ 1313 h 1313"/>
                  <a:gd name="T6" fmla="*/ 3647 w 3659"/>
                  <a:gd name="T7" fmla="*/ 1235 h 1313"/>
                  <a:gd name="T8" fmla="*/ 3659 w 3659"/>
                  <a:gd name="T9" fmla="*/ 1163 h 1313"/>
                  <a:gd name="T10" fmla="*/ 0 w 3659"/>
                  <a:gd name="T11" fmla="*/ 0 h 1313"/>
                  <a:gd name="T12" fmla="*/ 0 w 3659"/>
                  <a:gd name="T13" fmla="*/ 0 h 13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659" h="1313">
                    <a:moveTo>
                      <a:pt x="0" y="0"/>
                    </a:moveTo>
                    <a:lnTo>
                      <a:pt x="0" y="366"/>
                    </a:lnTo>
                    <a:lnTo>
                      <a:pt x="3635" y="1313"/>
                    </a:lnTo>
                    <a:lnTo>
                      <a:pt x="3647" y="1235"/>
                    </a:lnTo>
                    <a:lnTo>
                      <a:pt x="3659" y="1163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72549"/>
                      <a:invGamma/>
                    </a:schemeClr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x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cs-CZ">
                  <a:solidFill>
                    <a:srgbClr val="FFFFFF"/>
                  </a:solidFill>
                </a:endParaRPr>
              </a:p>
            </p:txBody>
          </p:sp>
          <p:sp>
            <p:nvSpPr>
              <p:cNvPr id="43" name="Freeform 41"/>
              <p:cNvSpPr>
                <a:spLocks/>
              </p:cNvSpPr>
              <p:nvPr/>
            </p:nvSpPr>
            <p:spPr bwMode="hidden">
              <a:xfrm>
                <a:off x="3646" y="2795"/>
                <a:ext cx="2112" cy="695"/>
              </a:xfrm>
              <a:custGeom>
                <a:avLst/>
                <a:gdLst>
                  <a:gd name="T0" fmla="*/ 2105 w 2105"/>
                  <a:gd name="T1" fmla="*/ 665 h 695"/>
                  <a:gd name="T2" fmla="*/ 24 w 2105"/>
                  <a:gd name="T3" fmla="*/ 0 h 695"/>
                  <a:gd name="T4" fmla="*/ 12 w 2105"/>
                  <a:gd name="T5" fmla="*/ 72 h 695"/>
                  <a:gd name="T6" fmla="*/ 0 w 2105"/>
                  <a:gd name="T7" fmla="*/ 150 h 695"/>
                  <a:gd name="T8" fmla="*/ 2105 w 2105"/>
                  <a:gd name="T9" fmla="*/ 695 h 695"/>
                  <a:gd name="T10" fmla="*/ 2105 w 2105"/>
                  <a:gd name="T11" fmla="*/ 665 h 695"/>
                  <a:gd name="T12" fmla="*/ 2105 w 2105"/>
                  <a:gd name="T13" fmla="*/ 665 h 6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105" h="695">
                    <a:moveTo>
                      <a:pt x="2105" y="665"/>
                    </a:moveTo>
                    <a:lnTo>
                      <a:pt x="24" y="0"/>
                    </a:lnTo>
                    <a:lnTo>
                      <a:pt x="12" y="72"/>
                    </a:lnTo>
                    <a:lnTo>
                      <a:pt x="0" y="150"/>
                    </a:lnTo>
                    <a:lnTo>
                      <a:pt x="2105" y="695"/>
                    </a:lnTo>
                    <a:lnTo>
                      <a:pt x="2105" y="665"/>
                    </a:lnTo>
                    <a:lnTo>
                      <a:pt x="2105" y="66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tint val="90980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x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cs-CZ">
                  <a:solidFill>
                    <a:srgbClr val="FFFFFF"/>
                  </a:solidFill>
                </a:endParaRPr>
              </a:p>
            </p:txBody>
          </p:sp>
        </p:grpSp>
      </p:grpSp>
      <p:sp>
        <p:nvSpPr>
          <p:cNvPr id="14378" name="Rectangle 42"/>
          <p:cNvSpPr>
            <a:spLocks noGrp="1" noChangeArrowheads="1"/>
          </p:cNvSpPr>
          <p:nvPr>
            <p:ph type="ctrTitle" sz="quarter"/>
          </p:nvPr>
        </p:nvSpPr>
        <p:spPr>
          <a:xfrm>
            <a:off x="457200" y="1600200"/>
            <a:ext cx="8229600" cy="1828800"/>
          </a:xfrm>
        </p:spPr>
        <p:txBody>
          <a:bodyPr/>
          <a:lstStyle>
            <a:lvl1pPr>
              <a:defRPr sz="4400"/>
            </a:lvl1pPr>
          </a:lstStyle>
          <a:p>
            <a:pPr lvl="0"/>
            <a:r>
              <a:rPr lang="cs-CZ" noProof="0"/>
              <a:t>Klepnutím lze upravit styl předlohy nadpisů.</a:t>
            </a:r>
          </a:p>
        </p:txBody>
      </p:sp>
      <p:sp>
        <p:nvSpPr>
          <p:cNvPr id="14379" name="Rectangle 4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sz="3600"/>
            </a:lvl1pPr>
          </a:lstStyle>
          <a:p>
            <a:pPr lvl="0"/>
            <a:r>
              <a:rPr lang="cs-CZ" noProof="0"/>
              <a:t>Klepnutím lze upravit styl předlohy podnadpisů.</a:t>
            </a:r>
          </a:p>
        </p:txBody>
      </p:sp>
      <p:sp>
        <p:nvSpPr>
          <p:cNvPr id="44" name="Rectangle 4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 dirty="0">
                <a:solidFill>
                  <a:srgbClr val="FFFFFF"/>
                </a:solidFill>
              </a:rPr>
              <a:t>5.3.2009, České BudějoviceKarlovy Vary, 31.1. 2005</a:t>
            </a:r>
          </a:p>
        </p:txBody>
      </p:sp>
    </p:spTree>
    <p:extLst>
      <p:ext uri="{BB962C8B-B14F-4D97-AF65-F5344CB8AC3E}">
        <p14:creationId xmlns:p14="http://schemas.microsoft.com/office/powerpoint/2010/main" val="358604661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Rectangle 4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FFFFFF"/>
              </a:solidFill>
            </a:endParaRPr>
          </a:p>
        </p:txBody>
      </p:sp>
      <p:sp>
        <p:nvSpPr>
          <p:cNvPr id="5" name="Rectangle 4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 dirty="0">
                <a:solidFill>
                  <a:srgbClr val="FFFFFF"/>
                </a:solidFill>
              </a:rPr>
              <a:t>5.3.2009, České BudějoviceKarlovy Vary, 31.1. 2005</a:t>
            </a:r>
          </a:p>
        </p:txBody>
      </p:sp>
      <p:sp>
        <p:nvSpPr>
          <p:cNvPr id="6" name="Rectangle 4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929A58-1E24-499C-8E75-3B90A0E98416}" type="slidenum">
              <a:rPr lang="cs-CZ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cs-CZ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903834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Rectangle 4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FFFFFF"/>
              </a:solidFill>
            </a:endParaRPr>
          </a:p>
        </p:txBody>
      </p:sp>
      <p:sp>
        <p:nvSpPr>
          <p:cNvPr id="5" name="Rectangle 4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 dirty="0">
                <a:solidFill>
                  <a:srgbClr val="FFFFFF"/>
                </a:solidFill>
              </a:rPr>
              <a:t>5.3.2009, České BudějoviceKarlovy Vary, 31.1. 2005</a:t>
            </a:r>
          </a:p>
        </p:txBody>
      </p:sp>
      <p:sp>
        <p:nvSpPr>
          <p:cNvPr id="6" name="Rectangle 4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C3C45A-A8B5-4B35-A317-366479F07EA8}" type="slidenum">
              <a:rPr lang="cs-CZ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cs-CZ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512169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Rectangle 4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FFFFFF"/>
              </a:solidFill>
            </a:endParaRPr>
          </a:p>
        </p:txBody>
      </p:sp>
      <p:sp>
        <p:nvSpPr>
          <p:cNvPr id="6" name="Rectangle 4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 dirty="0">
                <a:solidFill>
                  <a:srgbClr val="FFFFFF"/>
                </a:solidFill>
              </a:rPr>
              <a:t>5.3.2009, České BudějoviceKarlovy Vary, 31.1. 2005</a:t>
            </a:r>
          </a:p>
        </p:txBody>
      </p:sp>
      <p:sp>
        <p:nvSpPr>
          <p:cNvPr id="7" name="Rectangle 4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8AC2B4-87DD-47C2-80C1-6CC3AC4D4D77}" type="slidenum">
              <a:rPr lang="cs-CZ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cs-CZ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735396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Rectangle 4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FFFFFF"/>
              </a:solidFill>
            </a:endParaRPr>
          </a:p>
        </p:txBody>
      </p:sp>
      <p:sp>
        <p:nvSpPr>
          <p:cNvPr id="8" name="Rectangle 4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 dirty="0">
                <a:solidFill>
                  <a:srgbClr val="FFFFFF"/>
                </a:solidFill>
              </a:rPr>
              <a:t>5.3.2009, České BudějoviceKarlovy Vary, 31.1. 2005</a:t>
            </a:r>
          </a:p>
        </p:txBody>
      </p:sp>
      <p:sp>
        <p:nvSpPr>
          <p:cNvPr id="9" name="Rectangle 4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2F45D0-697C-463D-AE2B-9F78E85E8E4B}" type="slidenum">
              <a:rPr lang="cs-CZ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cs-CZ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815352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Rectangle 4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FFFFFF"/>
              </a:solidFill>
            </a:endParaRPr>
          </a:p>
        </p:txBody>
      </p:sp>
      <p:sp>
        <p:nvSpPr>
          <p:cNvPr id="4" name="Rectangle 4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 dirty="0">
                <a:solidFill>
                  <a:srgbClr val="FFFFFF"/>
                </a:solidFill>
              </a:rPr>
              <a:t>5.3.2009, České BudějoviceKarlovy Vary, 31.1. 2005</a:t>
            </a:r>
          </a:p>
        </p:txBody>
      </p:sp>
      <p:sp>
        <p:nvSpPr>
          <p:cNvPr id="5" name="Rectangle 4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856AEF-0A17-466F-999E-FD8858DA8A13}" type="slidenum">
              <a:rPr lang="cs-CZ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cs-CZ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797159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FFFFFF"/>
              </a:solidFill>
            </a:endParaRPr>
          </a:p>
        </p:txBody>
      </p:sp>
      <p:sp>
        <p:nvSpPr>
          <p:cNvPr id="3" name="Rectangle 4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 dirty="0">
                <a:solidFill>
                  <a:srgbClr val="FFFFFF"/>
                </a:solidFill>
              </a:rPr>
              <a:t>5.3.2009, České BudějoviceKarlovy Vary, 31.1. 2005</a:t>
            </a:r>
          </a:p>
        </p:txBody>
      </p:sp>
      <p:sp>
        <p:nvSpPr>
          <p:cNvPr id="4" name="Rectangle 4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906E14-464F-4708-901C-17B3D5891C85}" type="slidenum">
              <a:rPr lang="cs-CZ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cs-CZ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51422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cs-CZ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3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cs-CZ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36325248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Rectangle 4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FFFFFF"/>
              </a:solidFill>
            </a:endParaRPr>
          </a:p>
        </p:txBody>
      </p:sp>
      <p:sp>
        <p:nvSpPr>
          <p:cNvPr id="6" name="Rectangle 4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 dirty="0">
                <a:solidFill>
                  <a:srgbClr val="FFFFFF"/>
                </a:solidFill>
              </a:rPr>
              <a:t>5.3.2009, České BudějoviceKarlovy Vary, 31.1. 2005</a:t>
            </a:r>
          </a:p>
        </p:txBody>
      </p:sp>
      <p:sp>
        <p:nvSpPr>
          <p:cNvPr id="7" name="Rectangle 4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F1AF69-B22E-45ED-80BB-874DD7F0AFDA}" type="slidenum">
              <a:rPr lang="cs-CZ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cs-CZ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306217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Rectangle 4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FFFFFF"/>
              </a:solidFill>
            </a:endParaRPr>
          </a:p>
        </p:txBody>
      </p:sp>
      <p:sp>
        <p:nvSpPr>
          <p:cNvPr id="6" name="Rectangle 4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 dirty="0">
                <a:solidFill>
                  <a:srgbClr val="FFFFFF"/>
                </a:solidFill>
              </a:rPr>
              <a:t>5.3.2009, České BudějoviceKarlovy Vary, 31.1. 2005</a:t>
            </a:r>
          </a:p>
        </p:txBody>
      </p:sp>
      <p:sp>
        <p:nvSpPr>
          <p:cNvPr id="7" name="Rectangle 4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42FE2B-0460-45DB-AEBB-82D0BF3B2E9D}" type="slidenum">
              <a:rPr lang="cs-CZ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cs-CZ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803363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Rectangle 4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FFFFFF"/>
              </a:solidFill>
            </a:endParaRPr>
          </a:p>
        </p:txBody>
      </p:sp>
      <p:sp>
        <p:nvSpPr>
          <p:cNvPr id="5" name="Rectangle 4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 dirty="0">
                <a:solidFill>
                  <a:srgbClr val="FFFFFF"/>
                </a:solidFill>
              </a:rPr>
              <a:t>5.3.2009, České BudějoviceKarlovy Vary, 31.1. 2005</a:t>
            </a:r>
          </a:p>
        </p:txBody>
      </p:sp>
      <p:sp>
        <p:nvSpPr>
          <p:cNvPr id="6" name="Rectangle 4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114696-8C94-447F-840B-97982A0C09C8}" type="slidenum">
              <a:rPr lang="cs-CZ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cs-CZ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453132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Rectangle 4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FFFFFF"/>
              </a:solidFill>
            </a:endParaRPr>
          </a:p>
        </p:txBody>
      </p:sp>
      <p:sp>
        <p:nvSpPr>
          <p:cNvPr id="5" name="Rectangle 4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 dirty="0">
                <a:solidFill>
                  <a:srgbClr val="FFFFFF"/>
                </a:solidFill>
              </a:rPr>
              <a:t>5.3.2009, České BudějoviceKarlovy Vary, 31.1. 2005</a:t>
            </a:r>
          </a:p>
        </p:txBody>
      </p:sp>
      <p:sp>
        <p:nvSpPr>
          <p:cNvPr id="6" name="Rectangle 4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A482E4-BAAB-4035-90D6-5FA6B31E028E}" type="slidenum">
              <a:rPr lang="cs-CZ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cs-CZ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97702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Only" preserve="1">
  <p:cSld name="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/>
          </p:nvPr>
        </p:nvSpPr>
        <p:spPr>
          <a:xfrm>
            <a:off x="457200" y="277813"/>
            <a:ext cx="8229600" cy="5853112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3" name="Rectangle 4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FFFFFF"/>
              </a:solidFill>
            </a:endParaRPr>
          </a:p>
        </p:txBody>
      </p:sp>
      <p:sp>
        <p:nvSpPr>
          <p:cNvPr id="4" name="Rectangle 4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 dirty="0">
                <a:solidFill>
                  <a:srgbClr val="FFFFFF"/>
                </a:solidFill>
              </a:rPr>
              <a:t>5.3.2009, České BudějoviceKarlovy Vary, 31.1. 2005</a:t>
            </a:r>
          </a:p>
        </p:txBody>
      </p:sp>
      <p:sp>
        <p:nvSpPr>
          <p:cNvPr id="5" name="Rectangle 4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63FFD0-B994-45CF-B332-9BB27E668CA9}" type="slidenum">
              <a:rPr lang="cs-CZ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cs-CZ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93629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cs-CZ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cs-CZ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609185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cs-CZ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cs-CZ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8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cs-CZ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8855137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cs-CZ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7553132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cs-CZ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1025082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cs-CZ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cs-CZ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3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cs-CZ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4" name="PlaceHolder 4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cs-CZ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510451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cs-CZ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cs-CZ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7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cs-CZ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8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cs-CZ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2130388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cs-CZ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cs-CZ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1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cs-CZ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2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cs-CZ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0450635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17" Type="http://schemas.openxmlformats.org/officeDocument/2006/relationships/image" Target="../media/image5.png"/><Relationship Id="rId2" Type="http://schemas.openxmlformats.org/officeDocument/2006/relationships/slideLayout" Target="../slideLayouts/slideLayout14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r>
              <a:rPr lang="cs-CZ" sz="4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Klikněte pro úpravu formátu textu nadpisu</a:t>
            </a:r>
          </a:p>
        </p:txBody>
      </p:sp>
      <p:sp>
        <p:nvSpPr>
          <p:cNvPr id="4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cs-CZ" sz="3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Klikněte pro úpravu formátu textu osnovy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cs-CZ" sz="2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Druhá úroveň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cs-CZ" sz="2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Třetí úroveň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cs-CZ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Čtvrtá úroveň osnovy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cs-CZ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Pátá úroveň osnovy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cs-CZ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Šestá úroveň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cs-CZ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Sedmá úroveň</a:t>
            </a:r>
          </a:p>
        </p:txBody>
      </p:sp>
      <p:pic>
        <p:nvPicPr>
          <p:cNvPr id="41" name="Obrázek 40"/>
          <p:cNvPicPr/>
          <p:nvPr/>
        </p:nvPicPr>
        <p:blipFill>
          <a:blip r:embed="rId14"/>
          <a:stretch/>
        </p:blipFill>
        <p:spPr>
          <a:xfrm>
            <a:off x="4680" y="1440"/>
            <a:ext cx="9139320" cy="6858360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947808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0" y="0"/>
            <a:ext cx="9144000" cy="6856413"/>
            <a:chOff x="0" y="0"/>
            <a:chExt cx="5760" cy="4319"/>
          </a:xfrm>
        </p:grpSpPr>
        <p:sp>
          <p:nvSpPr>
            <p:cNvPr id="13315" name="Freeform 3"/>
            <p:cNvSpPr>
              <a:spLocks/>
            </p:cNvSpPr>
            <p:nvPr/>
          </p:nvSpPr>
          <p:spPr bwMode="hidden">
            <a:xfrm>
              <a:off x="0" y="12"/>
              <a:ext cx="5758" cy="3273"/>
            </a:xfrm>
            <a:custGeom>
              <a:avLst/>
              <a:gdLst>
                <a:gd name="T0" fmla="*/ 3193 w 5740"/>
                <a:gd name="T1" fmla="*/ 1816 h 3273"/>
                <a:gd name="T2" fmla="*/ 0 w 5740"/>
                <a:gd name="T3" fmla="*/ 0 h 3273"/>
                <a:gd name="T4" fmla="*/ 0 w 5740"/>
                <a:gd name="T5" fmla="*/ 522 h 3273"/>
                <a:gd name="T6" fmla="*/ 3037 w 5740"/>
                <a:gd name="T7" fmla="*/ 1978 h 3273"/>
                <a:gd name="T8" fmla="*/ 5740 w 5740"/>
                <a:gd name="T9" fmla="*/ 3273 h 3273"/>
                <a:gd name="T10" fmla="*/ 5740 w 5740"/>
                <a:gd name="T11" fmla="*/ 3267 h 3273"/>
                <a:gd name="T12" fmla="*/ 3193 w 5740"/>
                <a:gd name="T13" fmla="*/ 1816 h 3273"/>
                <a:gd name="T14" fmla="*/ 3193 w 5740"/>
                <a:gd name="T15" fmla="*/ 1816 h 32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740" h="3273">
                  <a:moveTo>
                    <a:pt x="3193" y="1816"/>
                  </a:moveTo>
                  <a:lnTo>
                    <a:pt x="0" y="0"/>
                  </a:lnTo>
                  <a:lnTo>
                    <a:pt x="0" y="522"/>
                  </a:lnTo>
                  <a:lnTo>
                    <a:pt x="3037" y="1978"/>
                  </a:lnTo>
                  <a:lnTo>
                    <a:pt x="5740" y="3273"/>
                  </a:lnTo>
                  <a:lnTo>
                    <a:pt x="5740" y="3267"/>
                  </a:lnTo>
                  <a:lnTo>
                    <a:pt x="3193" y="1816"/>
                  </a:lnTo>
                  <a:lnTo>
                    <a:pt x="3193" y="181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3529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dirty="0">
                <a:solidFill>
                  <a:srgbClr val="FFFFFF"/>
                </a:solidFill>
              </a:endParaRPr>
            </a:p>
          </p:txBody>
        </p:sp>
        <p:sp>
          <p:nvSpPr>
            <p:cNvPr id="13316" name="Freeform 4"/>
            <p:cNvSpPr>
              <a:spLocks/>
            </p:cNvSpPr>
            <p:nvPr/>
          </p:nvSpPr>
          <p:spPr bwMode="hidden">
            <a:xfrm>
              <a:off x="149" y="0"/>
              <a:ext cx="5609" cy="3243"/>
            </a:xfrm>
            <a:custGeom>
              <a:avLst/>
              <a:gdLst>
                <a:gd name="T0" fmla="*/ 3163 w 5591"/>
                <a:gd name="T1" fmla="*/ 1714 h 3243"/>
                <a:gd name="T2" fmla="*/ 431 w 5591"/>
                <a:gd name="T3" fmla="*/ 0 h 3243"/>
                <a:gd name="T4" fmla="*/ 0 w 5591"/>
                <a:gd name="T5" fmla="*/ 0 h 3243"/>
                <a:gd name="T6" fmla="*/ 3086 w 5591"/>
                <a:gd name="T7" fmla="*/ 1786 h 3243"/>
                <a:gd name="T8" fmla="*/ 5591 w 5591"/>
                <a:gd name="T9" fmla="*/ 3243 h 3243"/>
                <a:gd name="T10" fmla="*/ 5591 w 5591"/>
                <a:gd name="T11" fmla="*/ 3237 h 3243"/>
                <a:gd name="T12" fmla="*/ 3163 w 5591"/>
                <a:gd name="T13" fmla="*/ 1714 h 3243"/>
                <a:gd name="T14" fmla="*/ 3163 w 5591"/>
                <a:gd name="T15" fmla="*/ 1714 h 32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591" h="3243">
                  <a:moveTo>
                    <a:pt x="3163" y="1714"/>
                  </a:moveTo>
                  <a:lnTo>
                    <a:pt x="431" y="0"/>
                  </a:lnTo>
                  <a:lnTo>
                    <a:pt x="0" y="0"/>
                  </a:lnTo>
                  <a:lnTo>
                    <a:pt x="3086" y="1786"/>
                  </a:lnTo>
                  <a:lnTo>
                    <a:pt x="5591" y="3243"/>
                  </a:lnTo>
                  <a:lnTo>
                    <a:pt x="5591" y="3237"/>
                  </a:lnTo>
                  <a:lnTo>
                    <a:pt x="3163" y="1714"/>
                  </a:lnTo>
                  <a:lnTo>
                    <a:pt x="3163" y="1714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078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dirty="0">
                <a:solidFill>
                  <a:srgbClr val="FFFFFF"/>
                </a:solidFill>
              </a:endParaRPr>
            </a:p>
          </p:txBody>
        </p:sp>
        <p:sp>
          <p:nvSpPr>
            <p:cNvPr id="13317" name="Freeform 5"/>
            <p:cNvSpPr>
              <a:spLocks/>
            </p:cNvSpPr>
            <p:nvPr/>
          </p:nvSpPr>
          <p:spPr bwMode="hidden">
            <a:xfrm>
              <a:off x="0" y="3433"/>
              <a:ext cx="4038" cy="191"/>
            </a:xfrm>
            <a:custGeom>
              <a:avLst/>
              <a:gdLst>
                <a:gd name="T0" fmla="*/ 0 w 4042"/>
                <a:gd name="T1" fmla="*/ 156 h 192"/>
                <a:gd name="T2" fmla="*/ 4042 w 4042"/>
                <a:gd name="T3" fmla="*/ 192 h 192"/>
                <a:gd name="T4" fmla="*/ 4042 w 4042"/>
                <a:gd name="T5" fmla="*/ 144 h 192"/>
                <a:gd name="T6" fmla="*/ 0 w 4042"/>
                <a:gd name="T7" fmla="*/ 0 h 192"/>
                <a:gd name="T8" fmla="*/ 0 w 4042"/>
                <a:gd name="T9" fmla="*/ 156 h 192"/>
                <a:gd name="T10" fmla="*/ 0 w 4042"/>
                <a:gd name="T11" fmla="*/ 156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042" h="192">
                  <a:moveTo>
                    <a:pt x="0" y="156"/>
                  </a:moveTo>
                  <a:lnTo>
                    <a:pt x="4042" y="192"/>
                  </a:lnTo>
                  <a:lnTo>
                    <a:pt x="4042" y="144"/>
                  </a:lnTo>
                  <a:lnTo>
                    <a:pt x="0" y="0"/>
                  </a:lnTo>
                  <a:lnTo>
                    <a:pt x="0" y="156"/>
                  </a:lnTo>
                  <a:lnTo>
                    <a:pt x="0" y="15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5686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dirty="0">
                <a:solidFill>
                  <a:srgbClr val="FFFFFF"/>
                </a:solidFill>
              </a:endParaRPr>
            </a:p>
          </p:txBody>
        </p:sp>
        <p:sp>
          <p:nvSpPr>
            <p:cNvPr id="1035" name="Freeform 6"/>
            <p:cNvSpPr>
              <a:spLocks/>
            </p:cNvSpPr>
            <p:nvPr/>
          </p:nvSpPr>
          <p:spPr bwMode="hidden">
            <a:xfrm>
              <a:off x="4038" y="3577"/>
              <a:ext cx="1720" cy="65"/>
            </a:xfrm>
            <a:custGeom>
              <a:avLst/>
              <a:gdLst>
                <a:gd name="T0" fmla="*/ 1674 w 1722"/>
                <a:gd name="T1" fmla="*/ 42 h 66"/>
                <a:gd name="T2" fmla="*/ 1674 w 1722"/>
                <a:gd name="T3" fmla="*/ 36 h 66"/>
                <a:gd name="T4" fmla="*/ 0 w 1722"/>
                <a:gd name="T5" fmla="*/ 0 h 66"/>
                <a:gd name="T6" fmla="*/ 0 w 1722"/>
                <a:gd name="T7" fmla="*/ 33 h 66"/>
                <a:gd name="T8" fmla="*/ 1674 w 1722"/>
                <a:gd name="T9" fmla="*/ 42 h 66"/>
                <a:gd name="T10" fmla="*/ 1674 w 1722"/>
                <a:gd name="T11" fmla="*/ 42 h 6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722" h="66">
                  <a:moveTo>
                    <a:pt x="1722" y="66"/>
                  </a:moveTo>
                  <a:lnTo>
                    <a:pt x="1722" y="60"/>
                  </a:lnTo>
                  <a:lnTo>
                    <a:pt x="0" y="0"/>
                  </a:lnTo>
                  <a:lnTo>
                    <a:pt x="0" y="48"/>
                  </a:lnTo>
                  <a:lnTo>
                    <a:pt x="1722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cs-CZ" dirty="0">
                <a:solidFill>
                  <a:srgbClr val="FFFFFF"/>
                </a:solidFill>
              </a:endParaRPr>
            </a:p>
          </p:txBody>
        </p:sp>
        <p:sp>
          <p:nvSpPr>
            <p:cNvPr id="13319" name="Freeform 7"/>
            <p:cNvSpPr>
              <a:spLocks/>
            </p:cNvSpPr>
            <p:nvPr/>
          </p:nvSpPr>
          <p:spPr bwMode="hidden">
            <a:xfrm>
              <a:off x="0" y="3726"/>
              <a:ext cx="4784" cy="329"/>
            </a:xfrm>
            <a:custGeom>
              <a:avLst/>
              <a:gdLst>
                <a:gd name="T0" fmla="*/ 0 w 4789"/>
                <a:gd name="T1" fmla="*/ 329 h 329"/>
                <a:gd name="T2" fmla="*/ 4789 w 4789"/>
                <a:gd name="T3" fmla="*/ 77 h 329"/>
                <a:gd name="T4" fmla="*/ 4789 w 4789"/>
                <a:gd name="T5" fmla="*/ 0 h 329"/>
                <a:gd name="T6" fmla="*/ 0 w 4789"/>
                <a:gd name="T7" fmla="*/ 107 h 329"/>
                <a:gd name="T8" fmla="*/ 0 w 4789"/>
                <a:gd name="T9" fmla="*/ 329 h 329"/>
                <a:gd name="T10" fmla="*/ 0 w 4789"/>
                <a:gd name="T11" fmla="*/ 329 h 3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789" h="329">
                  <a:moveTo>
                    <a:pt x="0" y="329"/>
                  </a:moveTo>
                  <a:lnTo>
                    <a:pt x="4789" y="77"/>
                  </a:lnTo>
                  <a:lnTo>
                    <a:pt x="4789" y="0"/>
                  </a:lnTo>
                  <a:lnTo>
                    <a:pt x="0" y="107"/>
                  </a:lnTo>
                  <a:lnTo>
                    <a:pt x="0" y="329"/>
                  </a:lnTo>
                  <a:lnTo>
                    <a:pt x="0" y="329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1961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dirty="0">
                <a:solidFill>
                  <a:srgbClr val="FFFFFF"/>
                </a:solidFill>
              </a:endParaRPr>
            </a:p>
          </p:txBody>
        </p:sp>
        <p:sp>
          <p:nvSpPr>
            <p:cNvPr id="1037" name="Freeform 8"/>
            <p:cNvSpPr>
              <a:spLocks/>
            </p:cNvSpPr>
            <p:nvPr/>
          </p:nvSpPr>
          <p:spPr bwMode="hidden">
            <a:xfrm>
              <a:off x="4784" y="3702"/>
              <a:ext cx="974" cy="101"/>
            </a:xfrm>
            <a:custGeom>
              <a:avLst/>
              <a:gdLst>
                <a:gd name="T0" fmla="*/ 951 w 975"/>
                <a:gd name="T1" fmla="*/ 48 h 101"/>
                <a:gd name="T2" fmla="*/ 951 w 975"/>
                <a:gd name="T3" fmla="*/ 0 h 101"/>
                <a:gd name="T4" fmla="*/ 0 w 975"/>
                <a:gd name="T5" fmla="*/ 24 h 101"/>
                <a:gd name="T6" fmla="*/ 0 w 975"/>
                <a:gd name="T7" fmla="*/ 101 h 101"/>
                <a:gd name="T8" fmla="*/ 951 w 975"/>
                <a:gd name="T9" fmla="*/ 48 h 101"/>
                <a:gd name="T10" fmla="*/ 951 w 975"/>
                <a:gd name="T11" fmla="*/ 48 h 10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975" h="101">
                  <a:moveTo>
                    <a:pt x="975" y="48"/>
                  </a:moveTo>
                  <a:lnTo>
                    <a:pt x="975" y="0"/>
                  </a:lnTo>
                  <a:lnTo>
                    <a:pt x="0" y="24"/>
                  </a:lnTo>
                  <a:lnTo>
                    <a:pt x="0" y="101"/>
                  </a:lnTo>
                  <a:lnTo>
                    <a:pt x="975" y="4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cs-CZ" dirty="0">
                <a:solidFill>
                  <a:srgbClr val="FFFFFF"/>
                </a:solidFill>
              </a:endParaRPr>
            </a:p>
          </p:txBody>
        </p:sp>
        <p:sp>
          <p:nvSpPr>
            <p:cNvPr id="1038" name="Freeform 9"/>
            <p:cNvSpPr>
              <a:spLocks/>
            </p:cNvSpPr>
            <p:nvPr/>
          </p:nvSpPr>
          <p:spPr bwMode="hidden">
            <a:xfrm>
              <a:off x="3619" y="3815"/>
              <a:ext cx="2139" cy="198"/>
            </a:xfrm>
            <a:custGeom>
              <a:avLst/>
              <a:gdLst>
                <a:gd name="T0" fmla="*/ 2093 w 2141"/>
                <a:gd name="T1" fmla="*/ 0 h 198"/>
                <a:gd name="T2" fmla="*/ 0 w 2141"/>
                <a:gd name="T3" fmla="*/ 156 h 198"/>
                <a:gd name="T4" fmla="*/ 0 w 2141"/>
                <a:gd name="T5" fmla="*/ 198 h 198"/>
                <a:gd name="T6" fmla="*/ 2093 w 2141"/>
                <a:gd name="T7" fmla="*/ 0 h 198"/>
                <a:gd name="T8" fmla="*/ 2093 w 2141"/>
                <a:gd name="T9" fmla="*/ 0 h 19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141" h="198">
                  <a:moveTo>
                    <a:pt x="2141" y="0"/>
                  </a:moveTo>
                  <a:lnTo>
                    <a:pt x="0" y="156"/>
                  </a:lnTo>
                  <a:lnTo>
                    <a:pt x="0" y="198"/>
                  </a:lnTo>
                  <a:lnTo>
                    <a:pt x="214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cs-CZ" dirty="0">
                <a:solidFill>
                  <a:srgbClr val="FFFFFF"/>
                </a:solidFill>
              </a:endParaRPr>
            </a:p>
          </p:txBody>
        </p:sp>
        <p:sp>
          <p:nvSpPr>
            <p:cNvPr id="13322" name="Freeform 10"/>
            <p:cNvSpPr>
              <a:spLocks/>
            </p:cNvSpPr>
            <p:nvPr/>
          </p:nvSpPr>
          <p:spPr bwMode="hidden">
            <a:xfrm>
              <a:off x="0" y="3971"/>
              <a:ext cx="3619" cy="348"/>
            </a:xfrm>
            <a:custGeom>
              <a:avLst/>
              <a:gdLst>
                <a:gd name="T0" fmla="*/ 0 w 3623"/>
                <a:gd name="T1" fmla="*/ 348 h 348"/>
                <a:gd name="T2" fmla="*/ 311 w 3623"/>
                <a:gd name="T3" fmla="*/ 348 h 348"/>
                <a:gd name="T4" fmla="*/ 3623 w 3623"/>
                <a:gd name="T5" fmla="*/ 42 h 348"/>
                <a:gd name="T6" fmla="*/ 3623 w 3623"/>
                <a:gd name="T7" fmla="*/ 0 h 348"/>
                <a:gd name="T8" fmla="*/ 0 w 3623"/>
                <a:gd name="T9" fmla="*/ 264 h 348"/>
                <a:gd name="T10" fmla="*/ 0 w 3623"/>
                <a:gd name="T11" fmla="*/ 348 h 348"/>
                <a:gd name="T12" fmla="*/ 0 w 3623"/>
                <a:gd name="T13" fmla="*/ 348 h 3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23" h="348">
                  <a:moveTo>
                    <a:pt x="0" y="348"/>
                  </a:moveTo>
                  <a:lnTo>
                    <a:pt x="311" y="348"/>
                  </a:lnTo>
                  <a:lnTo>
                    <a:pt x="3623" y="42"/>
                  </a:lnTo>
                  <a:lnTo>
                    <a:pt x="3623" y="0"/>
                  </a:lnTo>
                  <a:lnTo>
                    <a:pt x="0" y="264"/>
                  </a:lnTo>
                  <a:lnTo>
                    <a:pt x="0" y="348"/>
                  </a:lnTo>
                  <a:lnTo>
                    <a:pt x="0" y="34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2549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dirty="0">
                <a:solidFill>
                  <a:srgbClr val="FFFFFF"/>
                </a:solidFill>
              </a:endParaRPr>
            </a:p>
          </p:txBody>
        </p:sp>
        <p:sp>
          <p:nvSpPr>
            <p:cNvPr id="1040" name="Freeform 11"/>
            <p:cNvSpPr>
              <a:spLocks/>
            </p:cNvSpPr>
            <p:nvPr/>
          </p:nvSpPr>
          <p:spPr bwMode="hidden">
            <a:xfrm>
              <a:off x="2097" y="4043"/>
              <a:ext cx="2514" cy="276"/>
            </a:xfrm>
            <a:custGeom>
              <a:avLst/>
              <a:gdLst>
                <a:gd name="T0" fmla="*/ 2110 w 2517"/>
                <a:gd name="T1" fmla="*/ 276 h 276"/>
                <a:gd name="T2" fmla="*/ 2445 w 2517"/>
                <a:gd name="T3" fmla="*/ 204 h 276"/>
                <a:gd name="T4" fmla="*/ 2188 w 2517"/>
                <a:gd name="T5" fmla="*/ 0 h 276"/>
                <a:gd name="T6" fmla="*/ 0 w 2517"/>
                <a:gd name="T7" fmla="*/ 276 h 276"/>
                <a:gd name="T8" fmla="*/ 2110 w 2517"/>
                <a:gd name="T9" fmla="*/ 276 h 276"/>
                <a:gd name="T10" fmla="*/ 2110 w 2517"/>
                <a:gd name="T11" fmla="*/ 276 h 27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517" h="276">
                  <a:moveTo>
                    <a:pt x="2182" y="276"/>
                  </a:moveTo>
                  <a:lnTo>
                    <a:pt x="2517" y="204"/>
                  </a:lnTo>
                  <a:lnTo>
                    <a:pt x="2260" y="0"/>
                  </a:lnTo>
                  <a:lnTo>
                    <a:pt x="0" y="276"/>
                  </a:lnTo>
                  <a:lnTo>
                    <a:pt x="2182" y="27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cs-CZ" dirty="0">
                <a:solidFill>
                  <a:srgbClr val="FFFFFF"/>
                </a:solidFill>
              </a:endParaRPr>
            </a:p>
          </p:txBody>
        </p:sp>
        <p:sp>
          <p:nvSpPr>
            <p:cNvPr id="13324" name="Freeform 12"/>
            <p:cNvSpPr>
              <a:spLocks/>
            </p:cNvSpPr>
            <p:nvPr/>
          </p:nvSpPr>
          <p:spPr bwMode="hidden">
            <a:xfrm>
              <a:off x="4354" y="3869"/>
              <a:ext cx="1404" cy="378"/>
            </a:xfrm>
            <a:custGeom>
              <a:avLst/>
              <a:gdLst>
                <a:gd name="T0" fmla="*/ 1405 w 1405"/>
                <a:gd name="T1" fmla="*/ 126 h 378"/>
                <a:gd name="T2" fmla="*/ 1405 w 1405"/>
                <a:gd name="T3" fmla="*/ 0 h 378"/>
                <a:gd name="T4" fmla="*/ 0 w 1405"/>
                <a:gd name="T5" fmla="*/ 174 h 378"/>
                <a:gd name="T6" fmla="*/ 257 w 1405"/>
                <a:gd name="T7" fmla="*/ 378 h 378"/>
                <a:gd name="T8" fmla="*/ 1405 w 1405"/>
                <a:gd name="T9" fmla="*/ 126 h 378"/>
                <a:gd name="T10" fmla="*/ 1405 w 1405"/>
                <a:gd name="T11" fmla="*/ 126 h 3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05" h="378">
                  <a:moveTo>
                    <a:pt x="1405" y="126"/>
                  </a:moveTo>
                  <a:lnTo>
                    <a:pt x="1405" y="0"/>
                  </a:lnTo>
                  <a:lnTo>
                    <a:pt x="0" y="174"/>
                  </a:lnTo>
                  <a:lnTo>
                    <a:pt x="257" y="378"/>
                  </a:lnTo>
                  <a:lnTo>
                    <a:pt x="1405" y="126"/>
                  </a:lnTo>
                  <a:lnTo>
                    <a:pt x="1405" y="12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6863"/>
                    <a:invGamma/>
                  </a:schemeClr>
                </a:gs>
              </a:gsLst>
              <a:lin ang="0" scaled="1"/>
            </a:gradFill>
            <a:ln>
              <a:noFill/>
            </a:ln>
            <a:ex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dirty="0">
                <a:solidFill>
                  <a:srgbClr val="FFFFFF"/>
                </a:solidFill>
              </a:endParaRPr>
            </a:p>
          </p:txBody>
        </p:sp>
        <p:sp>
          <p:nvSpPr>
            <p:cNvPr id="1042" name="Freeform 13"/>
            <p:cNvSpPr>
              <a:spLocks/>
            </p:cNvSpPr>
            <p:nvPr/>
          </p:nvSpPr>
          <p:spPr bwMode="hidden">
            <a:xfrm>
              <a:off x="5030" y="3151"/>
              <a:ext cx="728" cy="240"/>
            </a:xfrm>
            <a:custGeom>
              <a:avLst/>
              <a:gdLst>
                <a:gd name="T0" fmla="*/ 705 w 729"/>
                <a:gd name="T1" fmla="*/ 240 h 240"/>
                <a:gd name="T2" fmla="*/ 0 w 729"/>
                <a:gd name="T3" fmla="*/ 0 h 240"/>
                <a:gd name="T4" fmla="*/ 0 w 729"/>
                <a:gd name="T5" fmla="*/ 6 h 240"/>
                <a:gd name="T6" fmla="*/ 705 w 729"/>
                <a:gd name="T7" fmla="*/ 240 h 240"/>
                <a:gd name="T8" fmla="*/ 705 w 729"/>
                <a:gd name="T9" fmla="*/ 240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29" h="240">
                  <a:moveTo>
                    <a:pt x="729" y="240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729" y="24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cs-CZ" dirty="0">
                <a:solidFill>
                  <a:srgbClr val="FFFFFF"/>
                </a:solidFill>
              </a:endParaRPr>
            </a:p>
          </p:txBody>
        </p:sp>
        <p:sp>
          <p:nvSpPr>
            <p:cNvPr id="13326" name="Freeform 14"/>
            <p:cNvSpPr>
              <a:spLocks/>
            </p:cNvSpPr>
            <p:nvPr/>
          </p:nvSpPr>
          <p:spPr bwMode="hidden">
            <a:xfrm>
              <a:off x="0" y="1486"/>
              <a:ext cx="5030" cy="1671"/>
            </a:xfrm>
            <a:custGeom>
              <a:avLst/>
              <a:gdLst>
                <a:gd name="T0" fmla="*/ 0 w 5035"/>
                <a:gd name="T1" fmla="*/ 72 h 1672"/>
                <a:gd name="T2" fmla="*/ 5035 w 5035"/>
                <a:gd name="T3" fmla="*/ 1672 h 1672"/>
                <a:gd name="T4" fmla="*/ 5035 w 5035"/>
                <a:gd name="T5" fmla="*/ 1666 h 1672"/>
                <a:gd name="T6" fmla="*/ 0 w 5035"/>
                <a:gd name="T7" fmla="*/ 0 h 1672"/>
                <a:gd name="T8" fmla="*/ 0 w 5035"/>
                <a:gd name="T9" fmla="*/ 72 h 1672"/>
                <a:gd name="T10" fmla="*/ 0 w 5035"/>
                <a:gd name="T11" fmla="*/ 72 h 1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035" h="1672">
                  <a:moveTo>
                    <a:pt x="0" y="72"/>
                  </a:moveTo>
                  <a:lnTo>
                    <a:pt x="5035" y="1672"/>
                  </a:lnTo>
                  <a:lnTo>
                    <a:pt x="5035" y="1666"/>
                  </a:lnTo>
                  <a:lnTo>
                    <a:pt x="0" y="0"/>
                  </a:lnTo>
                  <a:lnTo>
                    <a:pt x="0" y="72"/>
                  </a:lnTo>
                  <a:lnTo>
                    <a:pt x="0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451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dirty="0">
                <a:solidFill>
                  <a:srgbClr val="FFFFFF"/>
                </a:solidFill>
              </a:endParaRPr>
            </a:p>
          </p:txBody>
        </p:sp>
        <p:sp>
          <p:nvSpPr>
            <p:cNvPr id="1044" name="Freeform 15"/>
            <p:cNvSpPr>
              <a:spLocks/>
            </p:cNvSpPr>
            <p:nvPr/>
          </p:nvSpPr>
          <p:spPr bwMode="hidden">
            <a:xfrm>
              <a:off x="5030" y="3049"/>
              <a:ext cx="728" cy="318"/>
            </a:xfrm>
            <a:custGeom>
              <a:avLst/>
              <a:gdLst>
                <a:gd name="T0" fmla="*/ 705 w 729"/>
                <a:gd name="T1" fmla="*/ 318 h 318"/>
                <a:gd name="T2" fmla="*/ 705 w 729"/>
                <a:gd name="T3" fmla="*/ 312 h 318"/>
                <a:gd name="T4" fmla="*/ 0 w 729"/>
                <a:gd name="T5" fmla="*/ 0 h 318"/>
                <a:gd name="T6" fmla="*/ 0 w 729"/>
                <a:gd name="T7" fmla="*/ 54 h 318"/>
                <a:gd name="T8" fmla="*/ 705 w 729"/>
                <a:gd name="T9" fmla="*/ 318 h 318"/>
                <a:gd name="T10" fmla="*/ 705 w 729"/>
                <a:gd name="T11" fmla="*/ 318 h 31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729" h="318">
                  <a:moveTo>
                    <a:pt x="729" y="318"/>
                  </a:moveTo>
                  <a:lnTo>
                    <a:pt x="729" y="312"/>
                  </a:lnTo>
                  <a:lnTo>
                    <a:pt x="0" y="0"/>
                  </a:lnTo>
                  <a:lnTo>
                    <a:pt x="0" y="54"/>
                  </a:lnTo>
                  <a:lnTo>
                    <a:pt x="729" y="3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cs-CZ" dirty="0">
                <a:solidFill>
                  <a:srgbClr val="FFFFFF"/>
                </a:solidFill>
              </a:endParaRPr>
            </a:p>
          </p:txBody>
        </p:sp>
        <p:sp>
          <p:nvSpPr>
            <p:cNvPr id="13328" name="Freeform 16"/>
            <p:cNvSpPr>
              <a:spLocks/>
            </p:cNvSpPr>
            <p:nvPr/>
          </p:nvSpPr>
          <p:spPr bwMode="hidden">
            <a:xfrm>
              <a:off x="0" y="916"/>
              <a:ext cx="5030" cy="2187"/>
            </a:xfrm>
            <a:custGeom>
              <a:avLst/>
              <a:gdLst>
                <a:gd name="T0" fmla="*/ 0 w 5035"/>
                <a:gd name="T1" fmla="*/ 396 h 2188"/>
                <a:gd name="T2" fmla="*/ 5035 w 5035"/>
                <a:gd name="T3" fmla="*/ 2188 h 2188"/>
                <a:gd name="T4" fmla="*/ 5035 w 5035"/>
                <a:gd name="T5" fmla="*/ 2134 h 2188"/>
                <a:gd name="T6" fmla="*/ 0 w 5035"/>
                <a:gd name="T7" fmla="*/ 0 h 2188"/>
                <a:gd name="T8" fmla="*/ 0 w 5035"/>
                <a:gd name="T9" fmla="*/ 396 h 2188"/>
                <a:gd name="T10" fmla="*/ 0 w 5035"/>
                <a:gd name="T11" fmla="*/ 396 h 2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035" h="2188">
                  <a:moveTo>
                    <a:pt x="0" y="396"/>
                  </a:moveTo>
                  <a:lnTo>
                    <a:pt x="5035" y="2188"/>
                  </a:lnTo>
                  <a:lnTo>
                    <a:pt x="5035" y="2134"/>
                  </a:lnTo>
                  <a:lnTo>
                    <a:pt x="0" y="0"/>
                  </a:lnTo>
                  <a:lnTo>
                    <a:pt x="0" y="396"/>
                  </a:lnTo>
                  <a:lnTo>
                    <a:pt x="0" y="39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6667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dirty="0">
                <a:solidFill>
                  <a:srgbClr val="FFFFFF"/>
                </a:solidFill>
              </a:endParaRPr>
            </a:p>
          </p:txBody>
        </p:sp>
        <p:sp>
          <p:nvSpPr>
            <p:cNvPr id="13329" name="Freeform 17"/>
            <p:cNvSpPr>
              <a:spLocks/>
            </p:cNvSpPr>
            <p:nvPr/>
          </p:nvSpPr>
          <p:spPr bwMode="hidden">
            <a:xfrm>
              <a:off x="2294" y="0"/>
              <a:ext cx="3159" cy="2725"/>
            </a:xfrm>
            <a:custGeom>
              <a:avLst/>
              <a:gdLst>
                <a:gd name="T0" fmla="*/ 0 w 3163"/>
                <a:gd name="T1" fmla="*/ 0 h 2727"/>
                <a:gd name="T2" fmla="*/ 3145 w 3163"/>
                <a:gd name="T3" fmla="*/ 2727 h 2727"/>
                <a:gd name="T4" fmla="*/ 3163 w 3163"/>
                <a:gd name="T5" fmla="*/ 2704 h 2727"/>
                <a:gd name="T6" fmla="*/ 102 w 3163"/>
                <a:gd name="T7" fmla="*/ 0 h 2727"/>
                <a:gd name="T8" fmla="*/ 0 w 3163"/>
                <a:gd name="T9" fmla="*/ 0 h 2727"/>
                <a:gd name="T10" fmla="*/ 0 w 3163"/>
                <a:gd name="T11" fmla="*/ 0 h 27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163" h="2727">
                  <a:moveTo>
                    <a:pt x="0" y="0"/>
                  </a:moveTo>
                  <a:lnTo>
                    <a:pt x="3145" y="2727"/>
                  </a:lnTo>
                  <a:lnTo>
                    <a:pt x="3163" y="2704"/>
                  </a:lnTo>
                  <a:lnTo>
                    <a:pt x="10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980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dirty="0">
                <a:solidFill>
                  <a:srgbClr val="FFFFFF"/>
                </a:solidFill>
              </a:endParaRPr>
            </a:p>
          </p:txBody>
        </p:sp>
        <p:sp>
          <p:nvSpPr>
            <p:cNvPr id="13330" name="Freeform 18"/>
            <p:cNvSpPr>
              <a:spLocks/>
            </p:cNvSpPr>
            <p:nvPr/>
          </p:nvSpPr>
          <p:spPr bwMode="hidden">
            <a:xfrm>
              <a:off x="5435" y="2702"/>
              <a:ext cx="323" cy="299"/>
            </a:xfrm>
            <a:custGeom>
              <a:avLst/>
              <a:gdLst>
                <a:gd name="T0" fmla="*/ 323 w 323"/>
                <a:gd name="T1" fmla="*/ 299 h 299"/>
                <a:gd name="T2" fmla="*/ 323 w 323"/>
                <a:gd name="T3" fmla="*/ 263 h 299"/>
                <a:gd name="T4" fmla="*/ 18 w 323"/>
                <a:gd name="T5" fmla="*/ 0 h 299"/>
                <a:gd name="T6" fmla="*/ 0 w 323"/>
                <a:gd name="T7" fmla="*/ 23 h 299"/>
                <a:gd name="T8" fmla="*/ 323 w 323"/>
                <a:gd name="T9" fmla="*/ 299 h 299"/>
                <a:gd name="T10" fmla="*/ 323 w 323"/>
                <a:gd name="T11" fmla="*/ 299 h 2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23" h="299">
                  <a:moveTo>
                    <a:pt x="323" y="299"/>
                  </a:moveTo>
                  <a:lnTo>
                    <a:pt x="323" y="263"/>
                  </a:lnTo>
                  <a:lnTo>
                    <a:pt x="18" y="0"/>
                  </a:lnTo>
                  <a:lnTo>
                    <a:pt x="0" y="23"/>
                  </a:lnTo>
                  <a:lnTo>
                    <a:pt x="323" y="299"/>
                  </a:lnTo>
                  <a:lnTo>
                    <a:pt x="323" y="299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4118"/>
                    <a:invGamma/>
                  </a:schemeClr>
                </a:gs>
              </a:gsLst>
              <a:lin ang="2700000" scaled="1"/>
            </a:gradFill>
            <a:ln>
              <a:noFill/>
            </a:ln>
            <a:ex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dirty="0">
                <a:solidFill>
                  <a:srgbClr val="FFFFFF"/>
                </a:solidFill>
              </a:endParaRPr>
            </a:p>
          </p:txBody>
        </p:sp>
        <p:sp>
          <p:nvSpPr>
            <p:cNvPr id="1048" name="Freeform 19"/>
            <p:cNvSpPr>
              <a:spLocks/>
            </p:cNvSpPr>
            <p:nvPr/>
          </p:nvSpPr>
          <p:spPr bwMode="hidden">
            <a:xfrm>
              <a:off x="5477" y="2588"/>
              <a:ext cx="281" cy="335"/>
            </a:xfrm>
            <a:custGeom>
              <a:avLst/>
              <a:gdLst>
                <a:gd name="T0" fmla="*/ 281 w 281"/>
                <a:gd name="T1" fmla="*/ 335 h 335"/>
                <a:gd name="T2" fmla="*/ 281 w 281"/>
                <a:gd name="T3" fmla="*/ 173 h 335"/>
                <a:gd name="T4" fmla="*/ 96 w 281"/>
                <a:gd name="T5" fmla="*/ 0 h 335"/>
                <a:gd name="T6" fmla="*/ 0 w 281"/>
                <a:gd name="T7" fmla="*/ 90 h 335"/>
                <a:gd name="T8" fmla="*/ 281 w 281"/>
                <a:gd name="T9" fmla="*/ 335 h 335"/>
                <a:gd name="T10" fmla="*/ 281 w 281"/>
                <a:gd name="T11" fmla="*/ 335 h 33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81" h="335">
                  <a:moveTo>
                    <a:pt x="281" y="335"/>
                  </a:moveTo>
                  <a:lnTo>
                    <a:pt x="281" y="173"/>
                  </a:lnTo>
                  <a:lnTo>
                    <a:pt x="96" y="0"/>
                  </a:lnTo>
                  <a:lnTo>
                    <a:pt x="0" y="90"/>
                  </a:lnTo>
                  <a:lnTo>
                    <a:pt x="281" y="33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cs-CZ" dirty="0">
                <a:solidFill>
                  <a:srgbClr val="FFFFFF"/>
                </a:solidFill>
              </a:endParaRPr>
            </a:p>
          </p:txBody>
        </p:sp>
        <p:sp>
          <p:nvSpPr>
            <p:cNvPr id="13332" name="Freeform 20"/>
            <p:cNvSpPr>
              <a:spLocks/>
            </p:cNvSpPr>
            <p:nvPr/>
          </p:nvSpPr>
          <p:spPr bwMode="hidden">
            <a:xfrm>
              <a:off x="2454" y="0"/>
              <a:ext cx="3119" cy="2678"/>
            </a:xfrm>
            <a:custGeom>
              <a:avLst/>
              <a:gdLst>
                <a:gd name="T0" fmla="*/ 0 w 3122"/>
                <a:gd name="T1" fmla="*/ 0 h 2680"/>
                <a:gd name="T2" fmla="*/ 3026 w 3122"/>
                <a:gd name="T3" fmla="*/ 2680 h 2680"/>
                <a:gd name="T4" fmla="*/ 3122 w 3122"/>
                <a:gd name="T5" fmla="*/ 2590 h 2680"/>
                <a:gd name="T6" fmla="*/ 383 w 3122"/>
                <a:gd name="T7" fmla="*/ 0 h 2680"/>
                <a:gd name="T8" fmla="*/ 0 w 3122"/>
                <a:gd name="T9" fmla="*/ 0 h 2680"/>
                <a:gd name="T10" fmla="*/ 0 w 3122"/>
                <a:gd name="T11" fmla="*/ 0 h 26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122" h="2680">
                  <a:moveTo>
                    <a:pt x="0" y="0"/>
                  </a:moveTo>
                  <a:lnTo>
                    <a:pt x="3026" y="2680"/>
                  </a:lnTo>
                  <a:lnTo>
                    <a:pt x="3122" y="2590"/>
                  </a:lnTo>
                  <a:lnTo>
                    <a:pt x="383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dirty="0">
                <a:solidFill>
                  <a:srgbClr val="FFFFFF"/>
                </a:solidFill>
              </a:endParaRPr>
            </a:p>
          </p:txBody>
        </p:sp>
        <p:sp>
          <p:nvSpPr>
            <p:cNvPr id="1050" name="Freeform 21"/>
            <p:cNvSpPr>
              <a:spLocks/>
            </p:cNvSpPr>
            <p:nvPr/>
          </p:nvSpPr>
          <p:spPr bwMode="hidden">
            <a:xfrm>
              <a:off x="5626" y="2534"/>
              <a:ext cx="132" cy="132"/>
            </a:xfrm>
            <a:custGeom>
              <a:avLst/>
              <a:gdLst>
                <a:gd name="T0" fmla="*/ 132 w 132"/>
                <a:gd name="T1" fmla="*/ 132 h 132"/>
                <a:gd name="T2" fmla="*/ 0 w 132"/>
                <a:gd name="T3" fmla="*/ 0 h 132"/>
                <a:gd name="T4" fmla="*/ 0 w 132"/>
                <a:gd name="T5" fmla="*/ 0 h 132"/>
                <a:gd name="T6" fmla="*/ 132 w 132"/>
                <a:gd name="T7" fmla="*/ 132 h 132"/>
                <a:gd name="T8" fmla="*/ 132 w 132"/>
                <a:gd name="T9" fmla="*/ 132 h 13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2" h="132">
                  <a:moveTo>
                    <a:pt x="132" y="132"/>
                  </a:moveTo>
                  <a:lnTo>
                    <a:pt x="0" y="0"/>
                  </a:lnTo>
                  <a:lnTo>
                    <a:pt x="132" y="132"/>
                  </a:lnTo>
                  <a:close/>
                </a:path>
              </a:pathLst>
            </a:custGeom>
            <a:solidFill>
              <a:srgbClr val="FF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cs-CZ" dirty="0">
                <a:solidFill>
                  <a:srgbClr val="FFFFFF"/>
                </a:solidFill>
              </a:endParaRPr>
            </a:p>
          </p:txBody>
        </p:sp>
        <p:sp>
          <p:nvSpPr>
            <p:cNvPr id="13334" name="Freeform 22"/>
            <p:cNvSpPr>
              <a:spLocks/>
            </p:cNvSpPr>
            <p:nvPr/>
          </p:nvSpPr>
          <p:spPr bwMode="hidden">
            <a:xfrm>
              <a:off x="3112" y="0"/>
              <a:ext cx="2514" cy="2534"/>
            </a:xfrm>
            <a:custGeom>
              <a:avLst/>
              <a:gdLst>
                <a:gd name="T0" fmla="*/ 0 w 2517"/>
                <a:gd name="T1" fmla="*/ 0 h 2536"/>
                <a:gd name="T2" fmla="*/ 2517 w 2517"/>
                <a:gd name="T3" fmla="*/ 2536 h 2536"/>
                <a:gd name="T4" fmla="*/ 2517 w 2517"/>
                <a:gd name="T5" fmla="*/ 2536 h 2536"/>
                <a:gd name="T6" fmla="*/ 66 w 2517"/>
                <a:gd name="T7" fmla="*/ 0 h 2536"/>
                <a:gd name="T8" fmla="*/ 0 w 2517"/>
                <a:gd name="T9" fmla="*/ 0 h 2536"/>
                <a:gd name="T10" fmla="*/ 0 w 2517"/>
                <a:gd name="T11" fmla="*/ 0 h 25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517" h="2536">
                  <a:moveTo>
                    <a:pt x="0" y="0"/>
                  </a:moveTo>
                  <a:lnTo>
                    <a:pt x="2517" y="2536"/>
                  </a:lnTo>
                  <a:lnTo>
                    <a:pt x="2517" y="2536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1373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dirty="0">
                <a:solidFill>
                  <a:srgbClr val="FFFFFF"/>
                </a:solidFill>
              </a:endParaRPr>
            </a:p>
          </p:txBody>
        </p:sp>
        <p:sp>
          <p:nvSpPr>
            <p:cNvPr id="13335" name="Freeform 23"/>
            <p:cNvSpPr>
              <a:spLocks/>
            </p:cNvSpPr>
            <p:nvPr/>
          </p:nvSpPr>
          <p:spPr bwMode="hidden">
            <a:xfrm>
              <a:off x="3488" y="0"/>
              <a:ext cx="2198" cy="2480"/>
            </a:xfrm>
            <a:custGeom>
              <a:avLst/>
              <a:gdLst>
                <a:gd name="T0" fmla="*/ 0 w 2200"/>
                <a:gd name="T1" fmla="*/ 0 h 2482"/>
                <a:gd name="T2" fmla="*/ 2188 w 2200"/>
                <a:gd name="T3" fmla="*/ 2482 h 2482"/>
                <a:gd name="T4" fmla="*/ 2200 w 2200"/>
                <a:gd name="T5" fmla="*/ 2476 h 2482"/>
                <a:gd name="T6" fmla="*/ 317 w 2200"/>
                <a:gd name="T7" fmla="*/ 0 h 2482"/>
                <a:gd name="T8" fmla="*/ 0 w 2200"/>
                <a:gd name="T9" fmla="*/ 0 h 2482"/>
                <a:gd name="T10" fmla="*/ 0 w 2200"/>
                <a:gd name="T11" fmla="*/ 0 h 24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00" h="2482">
                  <a:moveTo>
                    <a:pt x="0" y="0"/>
                  </a:moveTo>
                  <a:lnTo>
                    <a:pt x="2188" y="2482"/>
                  </a:lnTo>
                  <a:lnTo>
                    <a:pt x="2200" y="2476"/>
                  </a:lnTo>
                  <a:lnTo>
                    <a:pt x="31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ffectLst/>
            <a:ex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dirty="0">
                <a:solidFill>
                  <a:srgbClr val="FFFFFF"/>
                </a:solidFill>
              </a:endParaRPr>
            </a:p>
          </p:txBody>
        </p:sp>
        <p:sp>
          <p:nvSpPr>
            <p:cNvPr id="13336" name="Freeform 24"/>
            <p:cNvSpPr>
              <a:spLocks/>
            </p:cNvSpPr>
            <p:nvPr/>
          </p:nvSpPr>
          <p:spPr bwMode="hidden">
            <a:xfrm>
              <a:off x="5674" y="2474"/>
              <a:ext cx="84" cy="96"/>
            </a:xfrm>
            <a:custGeom>
              <a:avLst/>
              <a:gdLst>
                <a:gd name="T0" fmla="*/ 84 w 84"/>
                <a:gd name="T1" fmla="*/ 96 h 96"/>
                <a:gd name="T2" fmla="*/ 84 w 84"/>
                <a:gd name="T3" fmla="*/ 90 h 96"/>
                <a:gd name="T4" fmla="*/ 12 w 84"/>
                <a:gd name="T5" fmla="*/ 0 h 96"/>
                <a:gd name="T6" fmla="*/ 0 w 84"/>
                <a:gd name="T7" fmla="*/ 6 h 96"/>
                <a:gd name="T8" fmla="*/ 84 w 84"/>
                <a:gd name="T9" fmla="*/ 96 h 96"/>
                <a:gd name="T10" fmla="*/ 84 w 84"/>
                <a:gd name="T11" fmla="*/ 96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4" h="96">
                  <a:moveTo>
                    <a:pt x="84" y="96"/>
                  </a:moveTo>
                  <a:lnTo>
                    <a:pt x="84" y="90"/>
                  </a:lnTo>
                  <a:lnTo>
                    <a:pt x="12" y="0"/>
                  </a:lnTo>
                  <a:lnTo>
                    <a:pt x="0" y="6"/>
                  </a:lnTo>
                  <a:lnTo>
                    <a:pt x="84" y="96"/>
                  </a:lnTo>
                  <a:lnTo>
                    <a:pt x="84" y="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x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dirty="0">
                <a:solidFill>
                  <a:srgbClr val="FFFFFF"/>
                </a:solidFill>
              </a:endParaRPr>
            </a:p>
          </p:txBody>
        </p:sp>
        <p:sp>
          <p:nvSpPr>
            <p:cNvPr id="1054" name="Freeform 25"/>
            <p:cNvSpPr>
              <a:spLocks/>
            </p:cNvSpPr>
            <p:nvPr/>
          </p:nvSpPr>
          <p:spPr bwMode="hidden">
            <a:xfrm>
              <a:off x="5603" y="850"/>
              <a:ext cx="155" cy="516"/>
            </a:xfrm>
            <a:custGeom>
              <a:avLst/>
              <a:gdLst>
                <a:gd name="T0" fmla="*/ 155 w 155"/>
                <a:gd name="T1" fmla="*/ 516 h 516"/>
                <a:gd name="T2" fmla="*/ 155 w 155"/>
                <a:gd name="T3" fmla="*/ 204 h 516"/>
                <a:gd name="T4" fmla="*/ 77 w 155"/>
                <a:gd name="T5" fmla="*/ 0 h 516"/>
                <a:gd name="T6" fmla="*/ 0 w 155"/>
                <a:gd name="T7" fmla="*/ 192 h 516"/>
                <a:gd name="T8" fmla="*/ 155 w 155"/>
                <a:gd name="T9" fmla="*/ 516 h 516"/>
                <a:gd name="T10" fmla="*/ 155 w 155"/>
                <a:gd name="T11" fmla="*/ 516 h 51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55" h="516">
                  <a:moveTo>
                    <a:pt x="155" y="516"/>
                  </a:moveTo>
                  <a:lnTo>
                    <a:pt x="155" y="204"/>
                  </a:lnTo>
                  <a:lnTo>
                    <a:pt x="77" y="0"/>
                  </a:lnTo>
                  <a:lnTo>
                    <a:pt x="0" y="192"/>
                  </a:lnTo>
                  <a:lnTo>
                    <a:pt x="155" y="516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cs-CZ" dirty="0">
                <a:solidFill>
                  <a:srgbClr val="FFFFFF"/>
                </a:solidFill>
              </a:endParaRPr>
            </a:p>
          </p:txBody>
        </p:sp>
        <p:sp>
          <p:nvSpPr>
            <p:cNvPr id="13338" name="Freeform 26"/>
            <p:cNvSpPr>
              <a:spLocks/>
            </p:cNvSpPr>
            <p:nvPr/>
          </p:nvSpPr>
          <p:spPr bwMode="hidden">
            <a:xfrm>
              <a:off x="5107" y="0"/>
              <a:ext cx="573" cy="1042"/>
            </a:xfrm>
            <a:custGeom>
              <a:avLst/>
              <a:gdLst>
                <a:gd name="T0" fmla="*/ 0 w 574"/>
                <a:gd name="T1" fmla="*/ 0 h 1043"/>
                <a:gd name="T2" fmla="*/ 497 w 574"/>
                <a:gd name="T3" fmla="*/ 1043 h 1043"/>
                <a:gd name="T4" fmla="*/ 574 w 574"/>
                <a:gd name="T5" fmla="*/ 851 h 1043"/>
                <a:gd name="T6" fmla="*/ 251 w 574"/>
                <a:gd name="T7" fmla="*/ 0 h 1043"/>
                <a:gd name="T8" fmla="*/ 0 w 574"/>
                <a:gd name="T9" fmla="*/ 0 h 1043"/>
                <a:gd name="T10" fmla="*/ 0 w 574"/>
                <a:gd name="T11" fmla="*/ 0 h 10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" h="1043">
                  <a:moveTo>
                    <a:pt x="0" y="0"/>
                  </a:moveTo>
                  <a:lnTo>
                    <a:pt x="497" y="1043"/>
                  </a:lnTo>
                  <a:lnTo>
                    <a:pt x="574" y="851"/>
                  </a:lnTo>
                  <a:lnTo>
                    <a:pt x="251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6667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dirty="0">
                <a:solidFill>
                  <a:srgbClr val="FFFFFF"/>
                </a:solidFill>
              </a:endParaRPr>
            </a:p>
          </p:txBody>
        </p:sp>
        <p:sp>
          <p:nvSpPr>
            <p:cNvPr id="13339" name="Freeform 27"/>
            <p:cNvSpPr>
              <a:spLocks/>
            </p:cNvSpPr>
            <p:nvPr/>
          </p:nvSpPr>
          <p:spPr bwMode="hidden">
            <a:xfrm>
              <a:off x="5411" y="0"/>
              <a:ext cx="341" cy="796"/>
            </a:xfrm>
            <a:custGeom>
              <a:avLst/>
              <a:gdLst>
                <a:gd name="T0" fmla="*/ 144 w 341"/>
                <a:gd name="T1" fmla="*/ 0 h 797"/>
                <a:gd name="T2" fmla="*/ 0 w 341"/>
                <a:gd name="T3" fmla="*/ 0 h 797"/>
                <a:gd name="T4" fmla="*/ 287 w 341"/>
                <a:gd name="T5" fmla="*/ 797 h 797"/>
                <a:gd name="T6" fmla="*/ 341 w 341"/>
                <a:gd name="T7" fmla="*/ 653 h 797"/>
                <a:gd name="T8" fmla="*/ 144 w 341"/>
                <a:gd name="T9" fmla="*/ 0 h 797"/>
                <a:gd name="T10" fmla="*/ 144 w 341"/>
                <a:gd name="T11" fmla="*/ 0 h 7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41" h="797">
                  <a:moveTo>
                    <a:pt x="144" y="0"/>
                  </a:moveTo>
                  <a:lnTo>
                    <a:pt x="0" y="0"/>
                  </a:lnTo>
                  <a:lnTo>
                    <a:pt x="287" y="797"/>
                  </a:lnTo>
                  <a:lnTo>
                    <a:pt x="341" y="653"/>
                  </a:lnTo>
                  <a:lnTo>
                    <a:pt x="144" y="0"/>
                  </a:lnTo>
                  <a:lnTo>
                    <a:pt x="144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980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dirty="0">
                <a:solidFill>
                  <a:srgbClr val="FFFFFF"/>
                </a:solidFill>
              </a:endParaRPr>
            </a:p>
          </p:txBody>
        </p:sp>
        <p:sp>
          <p:nvSpPr>
            <p:cNvPr id="1057" name="Freeform 28"/>
            <p:cNvSpPr>
              <a:spLocks/>
            </p:cNvSpPr>
            <p:nvPr/>
          </p:nvSpPr>
          <p:spPr bwMode="hidden">
            <a:xfrm>
              <a:off x="5698" y="653"/>
              <a:ext cx="60" cy="311"/>
            </a:xfrm>
            <a:custGeom>
              <a:avLst/>
              <a:gdLst>
                <a:gd name="T0" fmla="*/ 0 w 60"/>
                <a:gd name="T1" fmla="*/ 144 h 312"/>
                <a:gd name="T2" fmla="*/ 60 w 60"/>
                <a:gd name="T3" fmla="*/ 288 h 312"/>
                <a:gd name="T4" fmla="*/ 60 w 60"/>
                <a:gd name="T5" fmla="*/ 6 h 312"/>
                <a:gd name="T6" fmla="*/ 54 w 60"/>
                <a:gd name="T7" fmla="*/ 0 h 312"/>
                <a:gd name="T8" fmla="*/ 0 w 60"/>
                <a:gd name="T9" fmla="*/ 144 h 312"/>
                <a:gd name="T10" fmla="*/ 0 w 60"/>
                <a:gd name="T11" fmla="*/ 144 h 31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60" h="312">
                  <a:moveTo>
                    <a:pt x="0" y="144"/>
                  </a:moveTo>
                  <a:lnTo>
                    <a:pt x="60" y="312"/>
                  </a:lnTo>
                  <a:lnTo>
                    <a:pt x="60" y="6"/>
                  </a:lnTo>
                  <a:lnTo>
                    <a:pt x="54" y="0"/>
                  </a:lnTo>
                  <a:lnTo>
                    <a:pt x="0" y="144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cs-CZ" dirty="0">
                <a:solidFill>
                  <a:srgbClr val="FFFFFF"/>
                </a:solidFill>
              </a:endParaRPr>
            </a:p>
          </p:txBody>
        </p:sp>
        <p:sp>
          <p:nvSpPr>
            <p:cNvPr id="13341" name="Freeform 29"/>
            <p:cNvSpPr>
              <a:spLocks/>
            </p:cNvSpPr>
            <p:nvPr/>
          </p:nvSpPr>
          <p:spPr bwMode="hidden">
            <a:xfrm>
              <a:off x="2" y="1601"/>
              <a:ext cx="5752" cy="1864"/>
            </a:xfrm>
            <a:custGeom>
              <a:avLst/>
              <a:gdLst>
                <a:gd name="T0" fmla="*/ 0 w 5740"/>
                <a:gd name="T1" fmla="*/ 371 h 1864"/>
                <a:gd name="T2" fmla="*/ 5740 w 5740"/>
                <a:gd name="T3" fmla="*/ 1864 h 1864"/>
                <a:gd name="T4" fmla="*/ 5740 w 5740"/>
                <a:gd name="T5" fmla="*/ 1834 h 1864"/>
                <a:gd name="T6" fmla="*/ 0 w 5740"/>
                <a:gd name="T7" fmla="*/ 0 h 1864"/>
                <a:gd name="T8" fmla="*/ 0 w 5740"/>
                <a:gd name="T9" fmla="*/ 371 h 1864"/>
                <a:gd name="T10" fmla="*/ 0 w 5740"/>
                <a:gd name="T11" fmla="*/ 371 h 18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1864">
                  <a:moveTo>
                    <a:pt x="0" y="371"/>
                  </a:moveTo>
                  <a:lnTo>
                    <a:pt x="5740" y="1864"/>
                  </a:lnTo>
                  <a:lnTo>
                    <a:pt x="5740" y="1834"/>
                  </a:lnTo>
                  <a:lnTo>
                    <a:pt x="0" y="0"/>
                  </a:lnTo>
                  <a:lnTo>
                    <a:pt x="0" y="371"/>
                  </a:lnTo>
                  <a:lnTo>
                    <a:pt x="0" y="371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3529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dirty="0">
                <a:solidFill>
                  <a:srgbClr val="FFFFFF"/>
                </a:solidFill>
              </a:endParaRPr>
            </a:p>
          </p:txBody>
        </p:sp>
        <p:sp>
          <p:nvSpPr>
            <p:cNvPr id="1059" name="Freeform 30"/>
            <p:cNvSpPr>
              <a:spLocks/>
            </p:cNvSpPr>
            <p:nvPr/>
          </p:nvSpPr>
          <p:spPr bwMode="hidden">
            <a:xfrm>
              <a:off x="5754" y="3483"/>
              <a:ext cx="6" cy="6"/>
            </a:xfrm>
            <a:custGeom>
              <a:avLst/>
              <a:gdLst>
                <a:gd name="T0" fmla="*/ 6 w 6"/>
                <a:gd name="T1" fmla="*/ 6 h 6"/>
                <a:gd name="T2" fmla="*/ 0 w 6"/>
                <a:gd name="T3" fmla="*/ 0 h 6"/>
                <a:gd name="T4" fmla="*/ 0 w 6"/>
                <a:gd name="T5" fmla="*/ 6 h 6"/>
                <a:gd name="T6" fmla="*/ 6 w 6"/>
                <a:gd name="T7" fmla="*/ 6 h 6"/>
                <a:gd name="T8" fmla="*/ 6 w 6"/>
                <a:gd name="T9" fmla="*/ 6 h 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" h="6">
                  <a:moveTo>
                    <a:pt x="6" y="6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6" y="6"/>
                  </a:lnTo>
                  <a:close/>
                </a:path>
              </a:pathLst>
            </a:custGeom>
            <a:solidFill>
              <a:srgbClr val="18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cs-CZ" dirty="0">
                <a:solidFill>
                  <a:srgbClr val="FFFFFF"/>
                </a:solidFill>
              </a:endParaRPr>
            </a:p>
          </p:txBody>
        </p:sp>
        <p:sp>
          <p:nvSpPr>
            <p:cNvPr id="13343" name="Freeform 31"/>
            <p:cNvSpPr>
              <a:spLocks/>
            </p:cNvSpPr>
            <p:nvPr/>
          </p:nvSpPr>
          <p:spPr bwMode="hidden">
            <a:xfrm>
              <a:off x="2" y="2152"/>
              <a:ext cx="5752" cy="1337"/>
            </a:xfrm>
            <a:custGeom>
              <a:avLst/>
              <a:gdLst>
                <a:gd name="T0" fmla="*/ 0 w 5740"/>
                <a:gd name="T1" fmla="*/ 366 h 1337"/>
                <a:gd name="T2" fmla="*/ 5740 w 5740"/>
                <a:gd name="T3" fmla="*/ 1337 h 1337"/>
                <a:gd name="T4" fmla="*/ 5740 w 5740"/>
                <a:gd name="T5" fmla="*/ 1331 h 1337"/>
                <a:gd name="T6" fmla="*/ 0 w 5740"/>
                <a:gd name="T7" fmla="*/ 0 h 1337"/>
                <a:gd name="T8" fmla="*/ 0 w 5740"/>
                <a:gd name="T9" fmla="*/ 366 h 1337"/>
                <a:gd name="T10" fmla="*/ 0 w 5740"/>
                <a:gd name="T11" fmla="*/ 366 h 13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1337">
                  <a:moveTo>
                    <a:pt x="0" y="366"/>
                  </a:moveTo>
                  <a:lnTo>
                    <a:pt x="5740" y="1337"/>
                  </a:lnTo>
                  <a:lnTo>
                    <a:pt x="5740" y="1331"/>
                  </a:lnTo>
                  <a:lnTo>
                    <a:pt x="0" y="0"/>
                  </a:lnTo>
                  <a:lnTo>
                    <a:pt x="0" y="366"/>
                  </a:lnTo>
                  <a:lnTo>
                    <a:pt x="0" y="366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078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dirty="0">
                <a:solidFill>
                  <a:srgbClr val="FFFFFF"/>
                </a:solidFill>
              </a:endParaRPr>
            </a:p>
          </p:txBody>
        </p:sp>
        <p:sp>
          <p:nvSpPr>
            <p:cNvPr id="13344" name="Freeform 32"/>
            <p:cNvSpPr>
              <a:spLocks/>
            </p:cNvSpPr>
            <p:nvPr/>
          </p:nvSpPr>
          <p:spPr bwMode="hidden">
            <a:xfrm>
              <a:off x="2" y="3177"/>
              <a:ext cx="5752" cy="414"/>
            </a:xfrm>
            <a:custGeom>
              <a:avLst/>
              <a:gdLst>
                <a:gd name="T0" fmla="*/ 0 w 5740"/>
                <a:gd name="T1" fmla="*/ 48 h 414"/>
                <a:gd name="T2" fmla="*/ 5740 w 5740"/>
                <a:gd name="T3" fmla="*/ 414 h 414"/>
                <a:gd name="T4" fmla="*/ 5740 w 5740"/>
                <a:gd name="T5" fmla="*/ 402 h 414"/>
                <a:gd name="T6" fmla="*/ 0 w 5740"/>
                <a:gd name="T7" fmla="*/ 0 h 414"/>
                <a:gd name="T8" fmla="*/ 0 w 5740"/>
                <a:gd name="T9" fmla="*/ 48 h 414"/>
                <a:gd name="T10" fmla="*/ 0 w 5740"/>
                <a:gd name="T11" fmla="*/ 48 h 4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414">
                  <a:moveTo>
                    <a:pt x="0" y="48"/>
                  </a:moveTo>
                  <a:lnTo>
                    <a:pt x="5740" y="414"/>
                  </a:lnTo>
                  <a:lnTo>
                    <a:pt x="5740" y="402"/>
                  </a:lnTo>
                  <a:lnTo>
                    <a:pt x="0" y="0"/>
                  </a:lnTo>
                  <a:lnTo>
                    <a:pt x="0" y="48"/>
                  </a:lnTo>
                  <a:lnTo>
                    <a:pt x="0" y="4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dirty="0">
                <a:solidFill>
                  <a:srgbClr val="FFFFFF"/>
                </a:solidFill>
              </a:endParaRPr>
            </a:p>
          </p:txBody>
        </p:sp>
        <p:sp>
          <p:nvSpPr>
            <p:cNvPr id="13345" name="Freeform 33"/>
            <p:cNvSpPr>
              <a:spLocks/>
            </p:cNvSpPr>
            <p:nvPr/>
          </p:nvSpPr>
          <p:spPr bwMode="hidden">
            <a:xfrm>
              <a:off x="1297" y="0"/>
              <a:ext cx="4457" cy="3177"/>
            </a:xfrm>
            <a:custGeom>
              <a:avLst/>
              <a:gdLst>
                <a:gd name="T0" fmla="*/ 0 w 4448"/>
                <a:gd name="T1" fmla="*/ 0 h 3177"/>
                <a:gd name="T2" fmla="*/ 4448 w 4448"/>
                <a:gd name="T3" fmla="*/ 3177 h 3177"/>
                <a:gd name="T4" fmla="*/ 4448 w 4448"/>
                <a:gd name="T5" fmla="*/ 3153 h 3177"/>
                <a:gd name="T6" fmla="*/ 125 w 4448"/>
                <a:gd name="T7" fmla="*/ 0 h 3177"/>
                <a:gd name="T8" fmla="*/ 0 w 4448"/>
                <a:gd name="T9" fmla="*/ 0 h 3177"/>
                <a:gd name="T10" fmla="*/ 0 w 4448"/>
                <a:gd name="T11" fmla="*/ 0 h 3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448" h="3177">
                  <a:moveTo>
                    <a:pt x="0" y="0"/>
                  </a:moveTo>
                  <a:lnTo>
                    <a:pt x="4448" y="3177"/>
                  </a:lnTo>
                  <a:lnTo>
                    <a:pt x="4448" y="3153"/>
                  </a:lnTo>
                  <a:lnTo>
                    <a:pt x="125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8627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dirty="0">
                <a:solidFill>
                  <a:srgbClr val="FFFFFF"/>
                </a:solidFill>
              </a:endParaRPr>
            </a:p>
          </p:txBody>
        </p:sp>
        <p:sp>
          <p:nvSpPr>
            <p:cNvPr id="13346" name="Freeform 34"/>
            <p:cNvSpPr>
              <a:spLocks/>
            </p:cNvSpPr>
            <p:nvPr/>
          </p:nvSpPr>
          <p:spPr bwMode="hidden">
            <a:xfrm>
              <a:off x="3321" y="0"/>
              <a:ext cx="2433" cy="2614"/>
            </a:xfrm>
            <a:custGeom>
              <a:avLst/>
              <a:gdLst>
                <a:gd name="T0" fmla="*/ 0 w 2428"/>
                <a:gd name="T1" fmla="*/ 0 h 2614"/>
                <a:gd name="T2" fmla="*/ 2428 w 2428"/>
                <a:gd name="T3" fmla="*/ 2614 h 2614"/>
                <a:gd name="T4" fmla="*/ 2428 w 2428"/>
                <a:gd name="T5" fmla="*/ 2608 h 2614"/>
                <a:gd name="T6" fmla="*/ 66 w 2428"/>
                <a:gd name="T7" fmla="*/ 0 h 2614"/>
                <a:gd name="T8" fmla="*/ 0 w 2428"/>
                <a:gd name="T9" fmla="*/ 0 h 2614"/>
                <a:gd name="T10" fmla="*/ 0 w 2428"/>
                <a:gd name="T11" fmla="*/ 0 h 26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428" h="2614">
                  <a:moveTo>
                    <a:pt x="0" y="0"/>
                  </a:moveTo>
                  <a:lnTo>
                    <a:pt x="2428" y="2614"/>
                  </a:lnTo>
                  <a:lnTo>
                    <a:pt x="2428" y="2608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dirty="0">
                <a:solidFill>
                  <a:srgbClr val="FFFFFF"/>
                </a:solidFill>
              </a:endParaRPr>
            </a:p>
          </p:txBody>
        </p:sp>
        <p:sp>
          <p:nvSpPr>
            <p:cNvPr id="13347" name="Freeform 35"/>
            <p:cNvSpPr>
              <a:spLocks/>
            </p:cNvSpPr>
            <p:nvPr/>
          </p:nvSpPr>
          <p:spPr bwMode="hidden">
            <a:xfrm>
              <a:off x="3950" y="0"/>
              <a:ext cx="1804" cy="2464"/>
            </a:xfrm>
            <a:custGeom>
              <a:avLst/>
              <a:gdLst>
                <a:gd name="T0" fmla="*/ 485 w 1800"/>
                <a:gd name="T1" fmla="*/ 0 h 2464"/>
                <a:gd name="T2" fmla="*/ 0 w 1800"/>
                <a:gd name="T3" fmla="*/ 0 h 2464"/>
                <a:gd name="T4" fmla="*/ 1800 w 1800"/>
                <a:gd name="T5" fmla="*/ 2464 h 2464"/>
                <a:gd name="T6" fmla="*/ 1800 w 1800"/>
                <a:gd name="T7" fmla="*/ 2248 h 2464"/>
                <a:gd name="T8" fmla="*/ 1794 w 1800"/>
                <a:gd name="T9" fmla="*/ 2248 h 2464"/>
                <a:gd name="T10" fmla="*/ 485 w 1800"/>
                <a:gd name="T11" fmla="*/ 0 h 2464"/>
                <a:gd name="T12" fmla="*/ 485 w 1800"/>
                <a:gd name="T13" fmla="*/ 0 h 24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00" h="2464">
                  <a:moveTo>
                    <a:pt x="485" y="0"/>
                  </a:moveTo>
                  <a:lnTo>
                    <a:pt x="0" y="0"/>
                  </a:lnTo>
                  <a:lnTo>
                    <a:pt x="1800" y="2464"/>
                  </a:lnTo>
                  <a:lnTo>
                    <a:pt x="1800" y="2248"/>
                  </a:lnTo>
                  <a:lnTo>
                    <a:pt x="1794" y="2248"/>
                  </a:lnTo>
                  <a:lnTo>
                    <a:pt x="485" y="0"/>
                  </a:lnTo>
                  <a:lnTo>
                    <a:pt x="485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dirty="0">
                <a:solidFill>
                  <a:srgbClr val="FFFFFF"/>
                </a:solidFill>
              </a:endParaRPr>
            </a:p>
          </p:txBody>
        </p:sp>
        <p:sp>
          <p:nvSpPr>
            <p:cNvPr id="13348" name="Freeform 36"/>
            <p:cNvSpPr>
              <a:spLocks/>
            </p:cNvSpPr>
            <p:nvPr/>
          </p:nvSpPr>
          <p:spPr bwMode="hidden">
            <a:xfrm>
              <a:off x="4519" y="0"/>
              <a:ext cx="1235" cy="2074"/>
            </a:xfrm>
            <a:custGeom>
              <a:avLst/>
              <a:gdLst>
                <a:gd name="T0" fmla="*/ 0 w 1232"/>
                <a:gd name="T1" fmla="*/ 0 h 2074"/>
                <a:gd name="T2" fmla="*/ 1232 w 1232"/>
                <a:gd name="T3" fmla="*/ 2074 h 2074"/>
                <a:gd name="T4" fmla="*/ 1232 w 1232"/>
                <a:gd name="T5" fmla="*/ 2038 h 2074"/>
                <a:gd name="T6" fmla="*/ 42 w 1232"/>
                <a:gd name="T7" fmla="*/ 0 h 2074"/>
                <a:gd name="T8" fmla="*/ 0 w 1232"/>
                <a:gd name="T9" fmla="*/ 0 h 2074"/>
                <a:gd name="T10" fmla="*/ 0 w 1232"/>
                <a:gd name="T11" fmla="*/ 0 h 20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32" h="2074">
                  <a:moveTo>
                    <a:pt x="0" y="0"/>
                  </a:moveTo>
                  <a:lnTo>
                    <a:pt x="1232" y="2074"/>
                  </a:lnTo>
                  <a:lnTo>
                    <a:pt x="1232" y="2038"/>
                  </a:lnTo>
                  <a:lnTo>
                    <a:pt x="4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7647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dirty="0">
                <a:solidFill>
                  <a:srgbClr val="FFFFFF"/>
                </a:solidFill>
              </a:endParaRPr>
            </a:p>
          </p:txBody>
        </p:sp>
        <p:sp>
          <p:nvSpPr>
            <p:cNvPr id="13349" name="Freeform 37"/>
            <p:cNvSpPr>
              <a:spLocks/>
            </p:cNvSpPr>
            <p:nvPr/>
          </p:nvSpPr>
          <p:spPr bwMode="hidden">
            <a:xfrm>
              <a:off x="4694" y="0"/>
              <a:ext cx="1060" cy="1936"/>
            </a:xfrm>
            <a:custGeom>
              <a:avLst/>
              <a:gdLst>
                <a:gd name="T0" fmla="*/ 0 w 1058"/>
                <a:gd name="T1" fmla="*/ 0 h 1936"/>
                <a:gd name="T2" fmla="*/ 1058 w 1058"/>
                <a:gd name="T3" fmla="*/ 1936 h 1936"/>
                <a:gd name="T4" fmla="*/ 1058 w 1058"/>
                <a:gd name="T5" fmla="*/ 1930 h 1936"/>
                <a:gd name="T6" fmla="*/ 54 w 1058"/>
                <a:gd name="T7" fmla="*/ 0 h 1936"/>
                <a:gd name="T8" fmla="*/ 0 w 1058"/>
                <a:gd name="T9" fmla="*/ 0 h 1936"/>
                <a:gd name="T10" fmla="*/ 0 w 1058"/>
                <a:gd name="T11" fmla="*/ 0 h 19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58" h="1936">
                  <a:moveTo>
                    <a:pt x="0" y="0"/>
                  </a:moveTo>
                  <a:lnTo>
                    <a:pt x="1058" y="1936"/>
                  </a:lnTo>
                  <a:lnTo>
                    <a:pt x="1058" y="1930"/>
                  </a:lnTo>
                  <a:lnTo>
                    <a:pt x="54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2549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dirty="0">
                <a:solidFill>
                  <a:srgbClr val="FFFFFF"/>
                </a:solidFill>
              </a:endParaRPr>
            </a:p>
          </p:txBody>
        </p:sp>
        <p:sp>
          <p:nvSpPr>
            <p:cNvPr id="13350" name="Freeform 38"/>
            <p:cNvSpPr>
              <a:spLocks/>
            </p:cNvSpPr>
            <p:nvPr/>
          </p:nvSpPr>
          <p:spPr bwMode="hidden">
            <a:xfrm>
              <a:off x="4981" y="0"/>
              <a:ext cx="773" cy="1487"/>
            </a:xfrm>
            <a:custGeom>
              <a:avLst/>
              <a:gdLst>
                <a:gd name="T0" fmla="*/ 771 w 771"/>
                <a:gd name="T1" fmla="*/ 1433 h 1487"/>
                <a:gd name="T2" fmla="*/ 42 w 771"/>
                <a:gd name="T3" fmla="*/ 0 h 1487"/>
                <a:gd name="T4" fmla="*/ 0 w 771"/>
                <a:gd name="T5" fmla="*/ 0 h 1487"/>
                <a:gd name="T6" fmla="*/ 771 w 771"/>
                <a:gd name="T7" fmla="*/ 1487 h 1487"/>
                <a:gd name="T8" fmla="*/ 771 w 771"/>
                <a:gd name="T9" fmla="*/ 1433 h 1487"/>
                <a:gd name="T10" fmla="*/ 771 w 771"/>
                <a:gd name="T11" fmla="*/ 1433 h 14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71" h="1487">
                  <a:moveTo>
                    <a:pt x="771" y="1433"/>
                  </a:moveTo>
                  <a:lnTo>
                    <a:pt x="42" y="0"/>
                  </a:lnTo>
                  <a:lnTo>
                    <a:pt x="0" y="0"/>
                  </a:lnTo>
                  <a:lnTo>
                    <a:pt x="771" y="1487"/>
                  </a:lnTo>
                  <a:lnTo>
                    <a:pt x="771" y="1433"/>
                  </a:lnTo>
                  <a:lnTo>
                    <a:pt x="771" y="1433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882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dirty="0">
                <a:solidFill>
                  <a:srgbClr val="FFFFFF"/>
                </a:solidFill>
              </a:endParaRPr>
            </a:p>
          </p:txBody>
        </p:sp>
        <p:grpSp>
          <p:nvGrpSpPr>
            <p:cNvPr id="1068" name="Group 39"/>
            <p:cNvGrpSpPr>
              <a:grpSpLocks/>
            </p:cNvGrpSpPr>
            <p:nvPr userDrawn="1"/>
          </p:nvGrpSpPr>
          <p:grpSpPr bwMode="auto">
            <a:xfrm>
              <a:off x="0" y="1632"/>
              <a:ext cx="5758" cy="1858"/>
              <a:chOff x="0" y="1632"/>
              <a:chExt cx="5758" cy="1858"/>
            </a:xfrm>
          </p:grpSpPr>
          <p:sp>
            <p:nvSpPr>
              <p:cNvPr id="13352" name="Freeform 40"/>
              <p:cNvSpPr>
                <a:spLocks/>
              </p:cNvSpPr>
              <p:nvPr/>
            </p:nvSpPr>
            <p:spPr bwMode="hidden">
              <a:xfrm>
                <a:off x="0" y="1632"/>
                <a:ext cx="3670" cy="1313"/>
              </a:xfrm>
              <a:custGeom>
                <a:avLst/>
                <a:gdLst>
                  <a:gd name="T0" fmla="*/ 0 w 3659"/>
                  <a:gd name="T1" fmla="*/ 0 h 1313"/>
                  <a:gd name="T2" fmla="*/ 0 w 3659"/>
                  <a:gd name="T3" fmla="*/ 366 h 1313"/>
                  <a:gd name="T4" fmla="*/ 3635 w 3659"/>
                  <a:gd name="T5" fmla="*/ 1313 h 1313"/>
                  <a:gd name="T6" fmla="*/ 3647 w 3659"/>
                  <a:gd name="T7" fmla="*/ 1235 h 1313"/>
                  <a:gd name="T8" fmla="*/ 3659 w 3659"/>
                  <a:gd name="T9" fmla="*/ 1163 h 1313"/>
                  <a:gd name="T10" fmla="*/ 0 w 3659"/>
                  <a:gd name="T11" fmla="*/ 0 h 1313"/>
                  <a:gd name="T12" fmla="*/ 0 w 3659"/>
                  <a:gd name="T13" fmla="*/ 0 h 13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659" h="1313">
                    <a:moveTo>
                      <a:pt x="0" y="0"/>
                    </a:moveTo>
                    <a:lnTo>
                      <a:pt x="0" y="366"/>
                    </a:lnTo>
                    <a:lnTo>
                      <a:pt x="3635" y="1313"/>
                    </a:lnTo>
                    <a:lnTo>
                      <a:pt x="3647" y="1235"/>
                    </a:lnTo>
                    <a:lnTo>
                      <a:pt x="3659" y="1163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72549"/>
                      <a:invGamma/>
                    </a:schemeClr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x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cs-CZ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3353" name="Freeform 41"/>
              <p:cNvSpPr>
                <a:spLocks/>
              </p:cNvSpPr>
              <p:nvPr/>
            </p:nvSpPr>
            <p:spPr bwMode="hidden">
              <a:xfrm>
                <a:off x="3646" y="2795"/>
                <a:ext cx="2112" cy="695"/>
              </a:xfrm>
              <a:custGeom>
                <a:avLst/>
                <a:gdLst>
                  <a:gd name="T0" fmla="*/ 2105 w 2105"/>
                  <a:gd name="T1" fmla="*/ 665 h 695"/>
                  <a:gd name="T2" fmla="*/ 24 w 2105"/>
                  <a:gd name="T3" fmla="*/ 0 h 695"/>
                  <a:gd name="T4" fmla="*/ 12 w 2105"/>
                  <a:gd name="T5" fmla="*/ 72 h 695"/>
                  <a:gd name="T6" fmla="*/ 0 w 2105"/>
                  <a:gd name="T7" fmla="*/ 150 h 695"/>
                  <a:gd name="T8" fmla="*/ 2105 w 2105"/>
                  <a:gd name="T9" fmla="*/ 695 h 695"/>
                  <a:gd name="T10" fmla="*/ 2105 w 2105"/>
                  <a:gd name="T11" fmla="*/ 665 h 695"/>
                  <a:gd name="T12" fmla="*/ 2105 w 2105"/>
                  <a:gd name="T13" fmla="*/ 665 h 6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105" h="695">
                    <a:moveTo>
                      <a:pt x="2105" y="665"/>
                    </a:moveTo>
                    <a:lnTo>
                      <a:pt x="24" y="0"/>
                    </a:lnTo>
                    <a:lnTo>
                      <a:pt x="12" y="72"/>
                    </a:lnTo>
                    <a:lnTo>
                      <a:pt x="0" y="150"/>
                    </a:lnTo>
                    <a:lnTo>
                      <a:pt x="2105" y="695"/>
                    </a:lnTo>
                    <a:lnTo>
                      <a:pt x="2105" y="665"/>
                    </a:lnTo>
                    <a:lnTo>
                      <a:pt x="2105" y="66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tint val="90980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x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cs-CZ" dirty="0">
                  <a:solidFill>
                    <a:srgbClr val="FFFFFF"/>
                  </a:solidFill>
                </a:endParaRPr>
              </a:p>
            </p:txBody>
          </p:sp>
        </p:grpSp>
      </p:grpSp>
      <p:sp>
        <p:nvSpPr>
          <p:cNvPr id="13354" name="Rectangle 4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430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/>
              <a:t>Klepnutím lze upravit styl předlohy nadpisů.</a:t>
            </a:r>
          </a:p>
        </p:txBody>
      </p:sp>
      <p:sp>
        <p:nvSpPr>
          <p:cNvPr id="13355" name="Rectangle 4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13356" name="Rectangle 4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cs-CZ" dirty="0">
              <a:solidFill>
                <a:srgbClr val="FFFFFF"/>
              </a:solidFill>
            </a:endParaRPr>
          </a:p>
        </p:txBody>
      </p:sp>
      <p:sp>
        <p:nvSpPr>
          <p:cNvPr id="13357" name="Rectangle 4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cs-CZ" dirty="0">
                <a:solidFill>
                  <a:srgbClr val="FFFFFF"/>
                </a:solidFill>
              </a:rPr>
              <a:t>5.3.2009, České BudějoviceKarlovy Vary, 31.1. 2005</a:t>
            </a:r>
          </a:p>
        </p:txBody>
      </p:sp>
      <p:sp>
        <p:nvSpPr>
          <p:cNvPr id="13358" name="Rectangle 4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5A3A62B-5C0C-426D-8077-653A9A10D590}" type="slidenum">
              <a:rPr lang="cs-CZ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cs-CZ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7251740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90000"/>
        <a:buFont typeface="Wingdings" pitchFamily="2" charset="2"/>
        <a:buBlip>
          <a:blip r:embed="rId15"/>
        </a:buBlip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90000"/>
        <a:buFont typeface="Wingdings" pitchFamily="2" charset="2"/>
        <a:buBlip>
          <a:blip r:embed="rId16"/>
        </a:buBlip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17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17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17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17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17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mailto:martin.hnatek@uradprace.cz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295375"/>
            <a:ext cx="9124181" cy="2773585"/>
          </a:xfrm>
        </p:spPr>
        <p:txBody>
          <a:bodyPr/>
          <a:lstStyle/>
          <a:p>
            <a:pPr eaLnBrk="1" hangingPunct="1">
              <a:defRPr/>
            </a:pPr>
            <a:r>
              <a:rPr lang="cs-CZ" sz="3600" dirty="0">
                <a:solidFill>
                  <a:schemeClr val="bg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+mn-lt"/>
              </a:rPr>
              <a:t>Úřad práce ČR a povolování práce </a:t>
            </a:r>
            <a:br>
              <a:rPr lang="cs-CZ" sz="3600" dirty="0">
                <a:solidFill>
                  <a:schemeClr val="bg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+mn-lt"/>
              </a:rPr>
            </a:br>
            <a:r>
              <a:rPr lang="cs-CZ" sz="3600" dirty="0">
                <a:solidFill>
                  <a:schemeClr val="bg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+mn-lt"/>
              </a:rPr>
              <a:t>zaměstnancům ze zahraničí</a:t>
            </a:r>
            <a:endParaRPr lang="de-AT" sz="3600" dirty="0">
              <a:solidFill>
                <a:schemeClr val="bg2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+mn-lt"/>
            </a:endParaRPr>
          </a:p>
        </p:txBody>
      </p:sp>
      <p:sp>
        <p:nvSpPr>
          <p:cNvPr id="2" name="Obdélník 1"/>
          <p:cNvSpPr/>
          <p:nvPr/>
        </p:nvSpPr>
        <p:spPr>
          <a:xfrm>
            <a:off x="179512" y="4797152"/>
            <a:ext cx="91440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cs-CZ" sz="1600" dirty="0">
                <a:solidFill>
                  <a:srgbClr val="00008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Krajská pobočka ÚP ČR v Českých Budějovicích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cs-CZ" sz="1600" dirty="0">
                <a:solidFill>
                  <a:srgbClr val="00008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24. srpna 2018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cs-CZ" sz="1600" dirty="0">
                <a:solidFill>
                  <a:srgbClr val="00008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Seminář Regionální agrární komory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cs-CZ" sz="1600" dirty="0">
                <a:solidFill>
                  <a:srgbClr val="00008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„Zaměstnávání cizinců v zemědělském a potravinářském sektoru“</a:t>
            </a:r>
          </a:p>
        </p:txBody>
      </p:sp>
    </p:spTree>
    <p:extLst>
      <p:ext uri="{BB962C8B-B14F-4D97-AF65-F5344CB8AC3E}">
        <p14:creationId xmlns:p14="http://schemas.microsoft.com/office/powerpoint/2010/main" val="10133627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CustomShape 1"/>
          <p:cNvSpPr/>
          <p:nvPr/>
        </p:nvSpPr>
        <p:spPr>
          <a:xfrm>
            <a:off x="3425780" y="189000"/>
            <a:ext cx="5392780" cy="117864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r>
              <a:rPr lang="cs-CZ" sz="3200" b="1" spc="-1" dirty="0">
                <a:solidFill>
                  <a:srgbClr val="001E96"/>
                </a:solidFill>
                <a:uFill>
                  <a:solidFill>
                    <a:srgbClr val="FFFFFF"/>
                  </a:solidFill>
                </a:uFill>
              </a:rPr>
              <a:t>Zaměstnávání zahraničních zaměstnanců </a:t>
            </a:r>
            <a:endParaRPr lang="cs-CZ" sz="32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</p:txBody>
      </p:sp>
      <p:sp>
        <p:nvSpPr>
          <p:cNvPr id="4" name="Zástupný symbol pro obsah 2"/>
          <p:cNvSpPr txBox="1">
            <a:spLocks/>
          </p:cNvSpPr>
          <p:nvPr/>
        </p:nvSpPr>
        <p:spPr>
          <a:xfrm>
            <a:off x="69572" y="1212574"/>
            <a:ext cx="8885583" cy="480067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just">
              <a:buFont typeface="Wingdings" pitchFamily="2" charset="2"/>
              <a:buChar char="§"/>
            </a:pPr>
            <a:r>
              <a:rPr lang="cs-CZ" sz="2200" b="1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základní parametr </a:t>
            </a:r>
            <a:r>
              <a:rPr lang="cs-CZ" sz="22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- přístup zahraničních zaměstnanců a cizinců</a:t>
            </a:r>
            <a:r>
              <a:rPr lang="cs-CZ" sz="2200" b="1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 </a:t>
            </a:r>
            <a:r>
              <a:rPr lang="cs-CZ" sz="22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na trh práce</a:t>
            </a:r>
          </a:p>
          <a:p>
            <a:pPr marL="342900" indent="-342900" algn="just">
              <a:spcBef>
                <a:spcPts val="0"/>
              </a:spcBef>
              <a:buFont typeface="Wingdings" pitchFamily="2" charset="2"/>
              <a:buChar char="§"/>
            </a:pPr>
            <a:endParaRPr lang="cs-CZ" sz="8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  <a:p>
            <a:pPr indent="357188" algn="just"/>
            <a:r>
              <a:rPr lang="cs-CZ" sz="2200" b="1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A) volný: </a:t>
            </a:r>
            <a:r>
              <a:rPr lang="cs-CZ" sz="22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EU/Švýcarsko/EHP + jejich rodinní příslušníci</a:t>
            </a:r>
          </a:p>
          <a:p>
            <a:pPr algn="just">
              <a:tabLst>
                <a:tab pos="1609725" algn="l"/>
              </a:tabLst>
            </a:pPr>
            <a:r>
              <a:rPr lang="cs-CZ" sz="2200" b="1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	</a:t>
            </a:r>
            <a:r>
              <a:rPr lang="cs-CZ" sz="22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občané třetích zemí, kteří splňují výjimku dle (§98 </a:t>
            </a:r>
            <a:r>
              <a:rPr lang="cs-CZ" sz="2200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ZoZ</a:t>
            </a:r>
            <a:r>
              <a:rPr lang="cs-CZ" sz="22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)</a:t>
            </a:r>
          </a:p>
          <a:p>
            <a:pPr algn="just">
              <a:tabLst>
                <a:tab pos="357188" algn="l"/>
                <a:tab pos="625475" algn="l"/>
              </a:tabLst>
            </a:pPr>
            <a:r>
              <a:rPr lang="cs-CZ" sz="22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	- informační povinnost vůči místně příslušnému ÚP ČR dle místa 	   výkonu práce - tzv. „informační karta“, každý cizinec/zahraniční 		zaměstnanec se musí zadat do databáze</a:t>
            </a:r>
          </a:p>
          <a:p>
            <a:pPr algn="just">
              <a:tabLst>
                <a:tab pos="357188" algn="l"/>
              </a:tabLst>
            </a:pPr>
            <a:r>
              <a:rPr lang="cs-CZ" sz="22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	- k 31.7.2018 nahlášeno celkem 7 501 zaměstnanců ze zahraničí   	  (z toho 5 908 občanů EU + 1 593 občanů třetích zemí)</a:t>
            </a:r>
          </a:p>
          <a:p>
            <a:pPr algn="just">
              <a:tabLst>
                <a:tab pos="357188" algn="l"/>
              </a:tabLst>
            </a:pPr>
            <a:r>
              <a:rPr lang="cs-CZ" sz="22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	- nejčastější státní příslušnost: Slovensko (1 407), Ukrajina (863),    	   Bulharsko (548), Rumunsko (454), Ruská federace (119)</a:t>
            </a:r>
          </a:p>
          <a:p>
            <a:pPr algn="just">
              <a:tabLst>
                <a:tab pos="357188" algn="l"/>
              </a:tabLst>
            </a:pPr>
            <a:r>
              <a:rPr lang="cs-CZ" sz="22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	- nejčastější profese: řidiči MKD, stavební dělníci, dělníci ve výrobě</a:t>
            </a:r>
          </a:p>
        </p:txBody>
      </p:sp>
    </p:spTree>
    <p:extLst>
      <p:ext uri="{BB962C8B-B14F-4D97-AF65-F5344CB8AC3E}">
        <p14:creationId xmlns:p14="http://schemas.microsoft.com/office/powerpoint/2010/main" val="524354386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k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76494396"/>
              </p:ext>
            </p:extLst>
          </p:nvPr>
        </p:nvGraphicFramePr>
        <p:xfrm>
          <a:off x="539552" y="1412776"/>
          <a:ext cx="8122502" cy="46085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6542016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CustomShape 1"/>
          <p:cNvSpPr/>
          <p:nvPr/>
        </p:nvSpPr>
        <p:spPr>
          <a:xfrm>
            <a:off x="3425780" y="189000"/>
            <a:ext cx="5392780" cy="117864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r>
              <a:rPr lang="cs-CZ" sz="3200" b="1" spc="-1" dirty="0">
                <a:solidFill>
                  <a:srgbClr val="001E96"/>
                </a:solidFill>
                <a:uFill>
                  <a:solidFill>
                    <a:srgbClr val="FFFFFF"/>
                  </a:solidFill>
                </a:uFill>
              </a:rPr>
              <a:t>Zaměstnávání zahraničních zaměstnanců </a:t>
            </a:r>
            <a:endParaRPr lang="cs-CZ" sz="32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</p:txBody>
      </p:sp>
      <p:sp>
        <p:nvSpPr>
          <p:cNvPr id="4" name="Zástupný symbol pro obsah 2"/>
          <p:cNvSpPr txBox="1">
            <a:spLocks/>
          </p:cNvSpPr>
          <p:nvPr/>
        </p:nvSpPr>
        <p:spPr>
          <a:xfrm>
            <a:off x="139147" y="904313"/>
            <a:ext cx="8885583" cy="554618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cs-CZ" sz="2200" b="1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B) regulovaný: </a:t>
            </a:r>
            <a:r>
              <a:rPr lang="cs-CZ" sz="22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ostatní cizinci</a:t>
            </a:r>
          </a:p>
          <a:p>
            <a:pPr algn="just">
              <a:tabLst>
                <a:tab pos="357188" algn="l"/>
                <a:tab pos="625475" algn="l"/>
              </a:tabLst>
            </a:pPr>
            <a:r>
              <a:rPr lang="cs-CZ" sz="22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- před vstupem na trh práce nutné vyřídit povolení</a:t>
            </a:r>
          </a:p>
          <a:p>
            <a:pPr algn="just">
              <a:tabLst>
                <a:tab pos="179388" algn="l"/>
                <a:tab pos="625475" algn="l"/>
              </a:tabLst>
            </a:pPr>
            <a:r>
              <a:rPr lang="cs-CZ" sz="2200" i="1" spc="-1" dirty="0">
                <a:solidFill>
                  <a:srgbClr val="000000"/>
                </a:solidFill>
              </a:rPr>
              <a:t>- </a:t>
            </a:r>
            <a:r>
              <a:rPr lang="cs-CZ" sz="2200" i="1" u="sng" spc="-1" dirty="0">
                <a:solidFill>
                  <a:srgbClr val="000000"/>
                </a:solidFill>
              </a:rPr>
              <a:t>povolení k zaměstnání</a:t>
            </a:r>
            <a:r>
              <a:rPr lang="cs-CZ" sz="22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: převažuje krátkodobé na 90 dnů, cizinec si následně musí vyřídit tzv. Schengenské vízum (zastupitelský úřad)</a:t>
            </a:r>
          </a:p>
          <a:p>
            <a:pPr algn="just">
              <a:tabLst>
                <a:tab pos="179388" algn="l"/>
                <a:tab pos="625475" algn="l"/>
              </a:tabLst>
            </a:pPr>
            <a:r>
              <a:rPr lang="cs-CZ" sz="22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- ÚP ČR: rozhodnutí ve správním řízení, vedení evidence cizinců,  	 součinnost (SUIP/OIP, cizinecká policie, OAMP MV ČR)</a:t>
            </a:r>
          </a:p>
          <a:p>
            <a:pPr algn="just">
              <a:tabLst>
                <a:tab pos="268288" algn="l"/>
                <a:tab pos="357188" algn="l"/>
                <a:tab pos="447675" algn="l"/>
                <a:tab pos="625475" algn="l"/>
              </a:tabLst>
            </a:pPr>
            <a:r>
              <a:rPr lang="cs-CZ" sz="2200" i="1" u="sng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- </a:t>
            </a:r>
            <a:r>
              <a:rPr lang="cs-CZ" sz="2200" i="1" u="sng" spc="-1" dirty="0">
                <a:solidFill>
                  <a:srgbClr val="000000"/>
                </a:solidFill>
              </a:rPr>
              <a:t>Zaměstnanecká karta</a:t>
            </a:r>
            <a:r>
              <a:rPr lang="cs-CZ" sz="22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: dlouhodobý pobyt za účelem zaměstnání +  	povolení k zaměstnání až na 2 roky, vydává OAMP MV ČR</a:t>
            </a:r>
          </a:p>
          <a:p>
            <a:pPr algn="just">
              <a:tabLst>
                <a:tab pos="179388" algn="l"/>
                <a:tab pos="357188" algn="l"/>
                <a:tab pos="625475" algn="l"/>
              </a:tabLst>
            </a:pPr>
            <a:r>
              <a:rPr lang="cs-CZ" sz="22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- 	ÚP ČR: vedení databáze VPM, test TP práce a vyjádření k situaci 	na TP, vedení evidence cizinců, součinnost (SUIP/OIP, cizinecká 	policie, OAMP MV ČR)</a:t>
            </a:r>
          </a:p>
          <a:p>
            <a:pPr algn="just">
              <a:tabLst>
                <a:tab pos="179388" algn="l"/>
                <a:tab pos="357188" algn="l"/>
                <a:tab pos="625475" algn="l"/>
              </a:tabLst>
            </a:pPr>
            <a:r>
              <a:rPr lang="cs-CZ" sz="22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-	nejčastější státní příslušnost: Ukrajina, Bosna a Hercegovina,   	Srbsko, Nepál, Vietnam</a:t>
            </a:r>
          </a:p>
          <a:p>
            <a:pPr algn="just">
              <a:tabLst>
                <a:tab pos="357188" algn="l"/>
              </a:tabLst>
            </a:pPr>
            <a:r>
              <a:rPr lang="cs-CZ" sz="22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- nejčastější profese: řidiči MKD, kuchaři, dělnické profese</a:t>
            </a:r>
          </a:p>
        </p:txBody>
      </p:sp>
    </p:spTree>
    <p:extLst>
      <p:ext uri="{BB962C8B-B14F-4D97-AF65-F5344CB8AC3E}">
        <p14:creationId xmlns:p14="http://schemas.microsoft.com/office/powerpoint/2010/main" val="1745558761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k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6708179"/>
              </p:ext>
            </p:extLst>
          </p:nvPr>
        </p:nvGraphicFramePr>
        <p:xfrm>
          <a:off x="539552" y="1412776"/>
          <a:ext cx="8122502" cy="46085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8216592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CustomShape 1"/>
          <p:cNvSpPr/>
          <p:nvPr/>
        </p:nvSpPr>
        <p:spPr>
          <a:xfrm>
            <a:off x="3425780" y="189000"/>
            <a:ext cx="5392780" cy="117864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r>
              <a:rPr lang="cs-CZ" sz="3200" b="1" spc="-1" dirty="0">
                <a:solidFill>
                  <a:srgbClr val="001E96"/>
                </a:solidFill>
                <a:uFill>
                  <a:solidFill>
                    <a:srgbClr val="FFFFFF"/>
                  </a:solidFill>
                </a:uFill>
              </a:rPr>
              <a:t>Zaměstnávání zahraničních zaměstnanců </a:t>
            </a:r>
            <a:endParaRPr lang="cs-CZ" sz="32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</p:txBody>
      </p:sp>
      <p:sp>
        <p:nvSpPr>
          <p:cNvPr id="4" name="Zástupný symbol pro obsah 2"/>
          <p:cNvSpPr txBox="1">
            <a:spLocks/>
          </p:cNvSpPr>
          <p:nvPr/>
        </p:nvSpPr>
        <p:spPr>
          <a:xfrm>
            <a:off x="139145" y="1572401"/>
            <a:ext cx="8885583" cy="477108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8788" indent="-457200" algn="just">
              <a:spcBef>
                <a:spcPts val="1199"/>
              </a:spcBef>
              <a:buFont typeface="Wingdings" panose="05000000000000000000" pitchFamily="2" charset="2"/>
              <a:buChar char="§"/>
            </a:pPr>
            <a:r>
              <a:rPr lang="cs-CZ" sz="2200" b="1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Problémy související se zaměstnáváním zahraničních zaměstnanců a cizinců:</a:t>
            </a:r>
          </a:p>
          <a:p>
            <a:pPr marL="342900" indent="-342900" algn="just">
              <a:buFontTx/>
              <a:buChar char="-"/>
              <a:tabLst>
                <a:tab pos="357188" algn="l"/>
                <a:tab pos="625475" algn="l"/>
              </a:tabLst>
            </a:pPr>
            <a:r>
              <a:rPr lang="cs-CZ" sz="22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formální nedostatky v žádostech o povolení k zaměstnání (přílohy)</a:t>
            </a:r>
          </a:p>
          <a:p>
            <a:pPr marL="342900" indent="-342900" algn="just">
              <a:buFontTx/>
              <a:buChar char="-"/>
              <a:tabLst>
                <a:tab pos="357188" algn="l"/>
                <a:tab pos="625475" algn="l"/>
              </a:tabLst>
            </a:pPr>
            <a:r>
              <a:rPr lang="cs-CZ" sz="22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chybně vyplněné informační karty (nutný další telefonický či emailový kontakt se zaměstnavatelem)</a:t>
            </a:r>
          </a:p>
          <a:p>
            <a:pPr marL="342900" indent="-342900" algn="just">
              <a:buFontTx/>
              <a:buChar char="-"/>
              <a:tabLst>
                <a:tab pos="357188" algn="l"/>
                <a:tab pos="625475" algn="l"/>
              </a:tabLst>
            </a:pPr>
            <a:r>
              <a:rPr lang="cs-CZ" sz="22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nedostatečná informovanost zaměstnavatelů (poradenství)</a:t>
            </a:r>
          </a:p>
          <a:p>
            <a:pPr marL="342900" indent="-342900" algn="just">
              <a:buFontTx/>
              <a:buChar char="-"/>
              <a:tabLst>
                <a:tab pos="357188" algn="l"/>
                <a:tab pos="625475" algn="l"/>
              </a:tabLst>
            </a:pPr>
            <a:r>
              <a:rPr lang="cs-CZ" sz="22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VPM určená pro zaměstnanecké karty a jejich správa (změny)</a:t>
            </a:r>
          </a:p>
          <a:p>
            <a:pPr marL="342900" indent="-342900" algn="just">
              <a:buFontTx/>
              <a:buChar char="-"/>
              <a:tabLst>
                <a:tab pos="357188" algn="l"/>
                <a:tab pos="625475" algn="l"/>
              </a:tabLst>
            </a:pPr>
            <a:r>
              <a:rPr lang="cs-CZ" sz="22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provádění testu trhu práce (VŘ, doporučenky)</a:t>
            </a:r>
          </a:p>
          <a:p>
            <a:pPr algn="just">
              <a:tabLst>
                <a:tab pos="268288" algn="l"/>
                <a:tab pos="357188" algn="l"/>
                <a:tab pos="447675" algn="l"/>
                <a:tab pos="625475" algn="l"/>
              </a:tabLst>
            </a:pPr>
            <a:endParaRPr lang="cs-CZ" sz="22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  <a:p>
            <a:pPr algn="ctr">
              <a:tabLst>
                <a:tab pos="268288" algn="l"/>
                <a:tab pos="625475" algn="l"/>
              </a:tabLst>
            </a:pPr>
            <a:r>
              <a:rPr lang="cs-CZ" sz="2200" b="1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Kontakt: </a:t>
            </a:r>
            <a:r>
              <a:rPr lang="cs-CZ" sz="2200" b="1" i="1" spc="-1" dirty="0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</a:rPr>
              <a:t>Mgr. Martin Hnátek</a:t>
            </a:r>
            <a:r>
              <a:rPr lang="cs-CZ" sz="22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, tel: 950 109 447,</a:t>
            </a:r>
          </a:p>
          <a:p>
            <a:pPr algn="ctr">
              <a:tabLst>
                <a:tab pos="268288" algn="l"/>
                <a:tab pos="625475" algn="l"/>
                <a:tab pos="1609725" algn="l"/>
              </a:tabLst>
            </a:pPr>
            <a:r>
              <a:rPr lang="cs-CZ" sz="22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	</a:t>
            </a:r>
            <a:r>
              <a:rPr lang="cs-CZ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hlinkClick r:id="rId3"/>
              </a:rPr>
              <a:t>martin.hnatek@uradprace.cz</a:t>
            </a:r>
            <a:r>
              <a:rPr lang="cs-CZ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602235537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5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1316601"/>
              </p:ext>
            </p:extLst>
          </p:nvPr>
        </p:nvGraphicFramePr>
        <p:xfrm>
          <a:off x="374352" y="1628800"/>
          <a:ext cx="8450794" cy="41044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4921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k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76333193"/>
              </p:ext>
            </p:extLst>
          </p:nvPr>
        </p:nvGraphicFramePr>
        <p:xfrm>
          <a:off x="1979712" y="188640"/>
          <a:ext cx="6768752" cy="32403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" name="Objek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12873138"/>
              </p:ext>
            </p:extLst>
          </p:nvPr>
        </p:nvGraphicFramePr>
        <p:xfrm>
          <a:off x="1979712" y="3356992"/>
          <a:ext cx="6768752" cy="32403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7321173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Graf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01829825"/>
              </p:ext>
            </p:extLst>
          </p:nvPr>
        </p:nvGraphicFramePr>
        <p:xfrm>
          <a:off x="1043608" y="1124744"/>
          <a:ext cx="7794781" cy="529782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30845234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zentace1" id="{A33A0BB9-9275-4F6E-941F-94B04B281FD4}" vid="{937F743A-D019-4E47-970E-A128F1196BDE}"/>
    </a:ext>
  </a:extLst>
</a:theme>
</file>

<file path=ppt/theme/theme2.xml><?xml version="1.0" encoding="utf-8"?>
<a:theme xmlns:a="http://schemas.openxmlformats.org/drawingml/2006/main" name="Paprsky">
  <a:themeElements>
    <a:clrScheme name="Paprsky 2">
      <a:dk1>
        <a:srgbClr val="000080"/>
      </a:dk1>
      <a:lt1>
        <a:srgbClr val="FFFFFF"/>
      </a:lt1>
      <a:dk2>
        <a:srgbClr val="000099"/>
      </a:dk2>
      <a:lt2>
        <a:srgbClr val="FFFFFF"/>
      </a:lt2>
      <a:accent1>
        <a:srgbClr val="3366FF"/>
      </a:accent1>
      <a:accent2>
        <a:srgbClr val="7B46D0"/>
      </a:accent2>
      <a:accent3>
        <a:srgbClr val="AAAACA"/>
      </a:accent3>
      <a:accent4>
        <a:srgbClr val="DADADA"/>
      </a:accent4>
      <a:accent5>
        <a:srgbClr val="ADB8FF"/>
      </a:accent5>
      <a:accent6>
        <a:srgbClr val="6F3FBC"/>
      </a:accent6>
      <a:hlink>
        <a:srgbClr val="86D1EC"/>
      </a:hlink>
      <a:folHlink>
        <a:srgbClr val="45C984"/>
      </a:folHlink>
    </a:clrScheme>
    <a:fontScheme name="Paprsky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Paprsky 1">
        <a:dk1>
          <a:srgbClr val="1A006C"/>
        </a:dk1>
        <a:lt1>
          <a:srgbClr val="FFFFFF"/>
        </a:lt1>
        <a:dk2>
          <a:srgbClr val="000066"/>
        </a:dk2>
        <a:lt2>
          <a:srgbClr val="CCCCFF"/>
        </a:lt2>
        <a:accent1>
          <a:srgbClr val="0099CC"/>
        </a:accent1>
        <a:accent2>
          <a:srgbClr val="6600CC"/>
        </a:accent2>
        <a:accent3>
          <a:srgbClr val="AAAAB8"/>
        </a:accent3>
        <a:accent4>
          <a:srgbClr val="DADADA"/>
        </a:accent4>
        <a:accent5>
          <a:srgbClr val="AACAE2"/>
        </a:accent5>
        <a:accent6>
          <a:srgbClr val="5C00B9"/>
        </a:accent6>
        <a:hlink>
          <a:srgbClr val="9999FF"/>
        </a:hlink>
        <a:folHlink>
          <a:srgbClr val="33CC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aprsky 2">
        <a:dk1>
          <a:srgbClr val="000080"/>
        </a:dk1>
        <a:lt1>
          <a:srgbClr val="FFFFFF"/>
        </a:lt1>
        <a:dk2>
          <a:srgbClr val="000099"/>
        </a:dk2>
        <a:lt2>
          <a:srgbClr val="FFFFFF"/>
        </a:lt2>
        <a:accent1>
          <a:srgbClr val="3366FF"/>
        </a:accent1>
        <a:accent2>
          <a:srgbClr val="7B46D0"/>
        </a:accent2>
        <a:accent3>
          <a:srgbClr val="AAAACA"/>
        </a:accent3>
        <a:accent4>
          <a:srgbClr val="DADADA"/>
        </a:accent4>
        <a:accent5>
          <a:srgbClr val="ADB8FF"/>
        </a:accent5>
        <a:accent6>
          <a:srgbClr val="6F3FBC"/>
        </a:accent6>
        <a:hlink>
          <a:srgbClr val="86D1EC"/>
        </a:hlink>
        <a:folHlink>
          <a:srgbClr val="45C98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aprsky 3">
        <a:dk1>
          <a:srgbClr val="3F4873"/>
        </a:dk1>
        <a:lt1>
          <a:srgbClr val="FFFFFF"/>
        </a:lt1>
        <a:dk2>
          <a:srgbClr val="4F598D"/>
        </a:dk2>
        <a:lt2>
          <a:srgbClr val="CCECFF"/>
        </a:lt2>
        <a:accent1>
          <a:srgbClr val="0099CC"/>
        </a:accent1>
        <a:accent2>
          <a:srgbClr val="4C8470"/>
        </a:accent2>
        <a:accent3>
          <a:srgbClr val="B2B5C5"/>
        </a:accent3>
        <a:accent4>
          <a:srgbClr val="DADADA"/>
        </a:accent4>
        <a:accent5>
          <a:srgbClr val="AACAE2"/>
        </a:accent5>
        <a:accent6>
          <a:srgbClr val="447765"/>
        </a:accent6>
        <a:hlink>
          <a:srgbClr val="99CC00"/>
        </a:hlink>
        <a:folHlink>
          <a:srgbClr val="96A4C8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aprsky 4">
        <a:dk1>
          <a:srgbClr val="006E6B"/>
        </a:dk1>
        <a:lt1>
          <a:srgbClr val="FFFFFF"/>
        </a:lt1>
        <a:dk2>
          <a:srgbClr val="008080"/>
        </a:dk2>
        <a:lt2>
          <a:srgbClr val="E2EFCD"/>
        </a:lt2>
        <a:accent1>
          <a:srgbClr val="33CCCC"/>
        </a:accent1>
        <a:accent2>
          <a:srgbClr val="6352B8"/>
        </a:accent2>
        <a:accent3>
          <a:srgbClr val="AAC0C0"/>
        </a:accent3>
        <a:accent4>
          <a:srgbClr val="DADADA"/>
        </a:accent4>
        <a:accent5>
          <a:srgbClr val="ADE2E2"/>
        </a:accent5>
        <a:accent6>
          <a:srgbClr val="5949A6"/>
        </a:accent6>
        <a:hlink>
          <a:srgbClr val="CCFFFF"/>
        </a:hlink>
        <a:folHlink>
          <a:srgbClr val="99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aprsky 5">
        <a:dk1>
          <a:srgbClr val="48562C"/>
        </a:dk1>
        <a:lt1>
          <a:srgbClr val="FFFFFF"/>
        </a:lt1>
        <a:dk2>
          <a:srgbClr val="546434"/>
        </a:dk2>
        <a:lt2>
          <a:srgbClr val="FFFFCC"/>
        </a:lt2>
        <a:accent1>
          <a:srgbClr val="7B8A6E"/>
        </a:accent1>
        <a:accent2>
          <a:srgbClr val="527C3A"/>
        </a:accent2>
        <a:accent3>
          <a:srgbClr val="B3B8AE"/>
        </a:accent3>
        <a:accent4>
          <a:srgbClr val="DADADA"/>
        </a:accent4>
        <a:accent5>
          <a:srgbClr val="BFC4BA"/>
        </a:accent5>
        <a:accent6>
          <a:srgbClr val="497034"/>
        </a:accent6>
        <a:hlink>
          <a:srgbClr val="55B55E"/>
        </a:hlink>
        <a:folHlink>
          <a:srgbClr val="85B3B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aprsky 6">
        <a:dk1>
          <a:srgbClr val="96B29E"/>
        </a:dk1>
        <a:lt1>
          <a:srgbClr val="FFFFFF"/>
        </a:lt1>
        <a:dk2>
          <a:srgbClr val="A5BDAC"/>
        </a:dk2>
        <a:lt2>
          <a:srgbClr val="FFFFCC"/>
        </a:lt2>
        <a:accent1>
          <a:srgbClr val="4E8880"/>
        </a:accent1>
        <a:accent2>
          <a:srgbClr val="2F71B9"/>
        </a:accent2>
        <a:accent3>
          <a:srgbClr val="CFDBD2"/>
        </a:accent3>
        <a:accent4>
          <a:srgbClr val="DADADA"/>
        </a:accent4>
        <a:accent5>
          <a:srgbClr val="B2C3C0"/>
        </a:accent5>
        <a:accent6>
          <a:srgbClr val="2A66A7"/>
        </a:accent6>
        <a:hlink>
          <a:srgbClr val="9DC0E7"/>
        </a:hlink>
        <a:folHlink>
          <a:srgbClr val="54CA8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aprsky 7">
        <a:dk1>
          <a:srgbClr val="D49C00"/>
        </a:dk1>
        <a:lt1>
          <a:srgbClr val="FFFFFF"/>
        </a:lt1>
        <a:dk2>
          <a:srgbClr val="CC9900"/>
        </a:dk2>
        <a:lt2>
          <a:srgbClr val="CEBD40"/>
        </a:lt2>
        <a:accent1>
          <a:srgbClr val="CC6600"/>
        </a:accent1>
        <a:accent2>
          <a:srgbClr val="808000"/>
        </a:accent2>
        <a:accent3>
          <a:srgbClr val="E2CAAA"/>
        </a:accent3>
        <a:accent4>
          <a:srgbClr val="DADADA"/>
        </a:accent4>
        <a:accent5>
          <a:srgbClr val="E2B8AA"/>
        </a:accent5>
        <a:accent6>
          <a:srgbClr val="737300"/>
        </a:accent6>
        <a:hlink>
          <a:srgbClr val="FF990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aprsky 8">
        <a:dk1>
          <a:srgbClr val="881700"/>
        </a:dk1>
        <a:lt1>
          <a:srgbClr val="FAF9E6"/>
        </a:lt1>
        <a:dk2>
          <a:srgbClr val="990000"/>
        </a:dk2>
        <a:lt2>
          <a:srgbClr val="EADC78"/>
        </a:lt2>
        <a:accent1>
          <a:srgbClr val="FF6600"/>
        </a:accent1>
        <a:accent2>
          <a:srgbClr val="B86D52"/>
        </a:accent2>
        <a:accent3>
          <a:srgbClr val="CAAAAA"/>
        </a:accent3>
        <a:accent4>
          <a:srgbClr val="D6D5C4"/>
        </a:accent4>
        <a:accent5>
          <a:srgbClr val="FFB8AA"/>
        </a:accent5>
        <a:accent6>
          <a:srgbClr val="A66249"/>
        </a:accent6>
        <a:hlink>
          <a:srgbClr val="D78D15"/>
        </a:hlink>
        <a:folHlink>
          <a:srgbClr val="C6B37E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aprsky 9">
        <a:dk1>
          <a:srgbClr val="000000"/>
        </a:dk1>
        <a:lt1>
          <a:srgbClr val="FFFFFF"/>
        </a:lt1>
        <a:dk2>
          <a:srgbClr val="000000"/>
        </a:dk2>
        <a:lt2>
          <a:srgbClr val="DDDDDD"/>
        </a:lt2>
        <a:accent1>
          <a:srgbClr val="E6F5F6"/>
        </a:accent1>
        <a:accent2>
          <a:srgbClr val="A5E1A8"/>
        </a:accent2>
        <a:accent3>
          <a:srgbClr val="FFFFFF"/>
        </a:accent3>
        <a:accent4>
          <a:srgbClr val="000000"/>
        </a:accent4>
        <a:accent5>
          <a:srgbClr val="F0F9FA"/>
        </a:accent5>
        <a:accent6>
          <a:srgbClr val="95CC98"/>
        </a:accent6>
        <a:hlink>
          <a:srgbClr val="5B00B6"/>
        </a:hlink>
        <a:folHlink>
          <a:srgbClr val="34988E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Paprsky 2">
    <a:dk1>
      <a:srgbClr val="000080"/>
    </a:dk1>
    <a:lt1>
      <a:srgbClr val="FFFFFF"/>
    </a:lt1>
    <a:dk2>
      <a:srgbClr val="000099"/>
    </a:dk2>
    <a:lt2>
      <a:srgbClr val="FFFFFF"/>
    </a:lt2>
    <a:accent1>
      <a:srgbClr val="3366FF"/>
    </a:accent1>
    <a:accent2>
      <a:srgbClr val="7B46D0"/>
    </a:accent2>
    <a:accent3>
      <a:srgbClr val="AAAACA"/>
    </a:accent3>
    <a:accent4>
      <a:srgbClr val="DADADA"/>
    </a:accent4>
    <a:accent5>
      <a:srgbClr val="ADB8FF"/>
    </a:accent5>
    <a:accent6>
      <a:srgbClr val="6F3FBC"/>
    </a:accent6>
    <a:hlink>
      <a:srgbClr val="86D1EC"/>
    </a:hlink>
    <a:folHlink>
      <a:srgbClr val="45C984"/>
    </a:folHlink>
  </a:clrScheme>
  <a:fontScheme name="Paprsky">
    <a:majorFont>
      <a:latin typeface="Arial"/>
      <a:ea typeface=""/>
      <a:cs typeface="Arial"/>
    </a:majorFont>
    <a:minorFont>
      <a:latin typeface="Arial"/>
      <a:ea typeface=""/>
      <a:cs typeface="Arial"/>
    </a:minorFont>
  </a:fontScheme>
  <a:fmtScheme name="Kancelář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Paprsky 2">
    <a:dk1>
      <a:srgbClr val="000080"/>
    </a:dk1>
    <a:lt1>
      <a:srgbClr val="FFFFFF"/>
    </a:lt1>
    <a:dk2>
      <a:srgbClr val="000099"/>
    </a:dk2>
    <a:lt2>
      <a:srgbClr val="FFFFFF"/>
    </a:lt2>
    <a:accent1>
      <a:srgbClr val="3366FF"/>
    </a:accent1>
    <a:accent2>
      <a:srgbClr val="7B46D0"/>
    </a:accent2>
    <a:accent3>
      <a:srgbClr val="AAAACA"/>
    </a:accent3>
    <a:accent4>
      <a:srgbClr val="DADADA"/>
    </a:accent4>
    <a:accent5>
      <a:srgbClr val="ADB8FF"/>
    </a:accent5>
    <a:accent6>
      <a:srgbClr val="6F3FBC"/>
    </a:accent6>
    <a:hlink>
      <a:srgbClr val="86D1EC"/>
    </a:hlink>
    <a:folHlink>
      <a:srgbClr val="45C984"/>
    </a:folHlink>
  </a:clrScheme>
  <a:fontScheme name="Paprsky">
    <a:majorFont>
      <a:latin typeface="Arial"/>
      <a:ea typeface=""/>
      <a:cs typeface="Arial"/>
    </a:majorFont>
    <a:minorFont>
      <a:latin typeface="Arial"/>
      <a:ea typeface=""/>
      <a:cs typeface="Arial"/>
    </a:minorFont>
  </a:fontScheme>
  <a:fmtScheme name="Kancelář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Paprsky 2">
    <a:dk1>
      <a:srgbClr val="000080"/>
    </a:dk1>
    <a:lt1>
      <a:srgbClr val="FFFFFF"/>
    </a:lt1>
    <a:dk2>
      <a:srgbClr val="000099"/>
    </a:dk2>
    <a:lt2>
      <a:srgbClr val="FFFFFF"/>
    </a:lt2>
    <a:accent1>
      <a:srgbClr val="3366FF"/>
    </a:accent1>
    <a:accent2>
      <a:srgbClr val="7B46D0"/>
    </a:accent2>
    <a:accent3>
      <a:srgbClr val="AAAACA"/>
    </a:accent3>
    <a:accent4>
      <a:srgbClr val="DADADA"/>
    </a:accent4>
    <a:accent5>
      <a:srgbClr val="ADB8FF"/>
    </a:accent5>
    <a:accent6>
      <a:srgbClr val="6F3FBC"/>
    </a:accent6>
    <a:hlink>
      <a:srgbClr val="86D1EC"/>
    </a:hlink>
    <a:folHlink>
      <a:srgbClr val="45C984"/>
    </a:folHlink>
  </a:clrScheme>
  <a:fontScheme name="Paprsky">
    <a:majorFont>
      <a:latin typeface="Arial"/>
      <a:ea typeface=""/>
      <a:cs typeface="Arial"/>
    </a:majorFont>
    <a:minorFont>
      <a:latin typeface="Arial"/>
      <a:ea typeface=""/>
      <a:cs typeface="Arial"/>
    </a:minorFont>
  </a:fontScheme>
  <a:fmtScheme name="Kancelář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Paprsky 2">
    <a:dk1>
      <a:srgbClr val="000080"/>
    </a:dk1>
    <a:lt1>
      <a:srgbClr val="FFFFFF"/>
    </a:lt1>
    <a:dk2>
      <a:srgbClr val="000099"/>
    </a:dk2>
    <a:lt2>
      <a:srgbClr val="FFFFFF"/>
    </a:lt2>
    <a:accent1>
      <a:srgbClr val="3366FF"/>
    </a:accent1>
    <a:accent2>
      <a:srgbClr val="7B46D0"/>
    </a:accent2>
    <a:accent3>
      <a:srgbClr val="AAAACA"/>
    </a:accent3>
    <a:accent4>
      <a:srgbClr val="DADADA"/>
    </a:accent4>
    <a:accent5>
      <a:srgbClr val="ADB8FF"/>
    </a:accent5>
    <a:accent6>
      <a:srgbClr val="6F3FBC"/>
    </a:accent6>
    <a:hlink>
      <a:srgbClr val="86D1EC"/>
    </a:hlink>
    <a:folHlink>
      <a:srgbClr val="45C984"/>
    </a:folHlink>
  </a:clrScheme>
  <a:fontScheme name="Paprsky">
    <a:majorFont>
      <a:latin typeface="Arial"/>
      <a:ea typeface=""/>
      <a:cs typeface="Arial"/>
    </a:majorFont>
    <a:minorFont>
      <a:latin typeface="Arial"/>
      <a:ea typeface=""/>
      <a:cs typeface="Arial"/>
    </a:minorFont>
  </a:fontScheme>
  <a:fmtScheme name="Kancelář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5.xml><?xml version="1.0" encoding="utf-8"?>
<a:themeOverride xmlns:a="http://schemas.openxmlformats.org/drawingml/2006/main">
  <a:clrScheme name="Paprsky 2">
    <a:dk1>
      <a:srgbClr val="000080"/>
    </a:dk1>
    <a:lt1>
      <a:srgbClr val="FFFFFF"/>
    </a:lt1>
    <a:dk2>
      <a:srgbClr val="000099"/>
    </a:dk2>
    <a:lt2>
      <a:srgbClr val="FFFFFF"/>
    </a:lt2>
    <a:accent1>
      <a:srgbClr val="3366FF"/>
    </a:accent1>
    <a:accent2>
      <a:srgbClr val="7B46D0"/>
    </a:accent2>
    <a:accent3>
      <a:srgbClr val="AAAACA"/>
    </a:accent3>
    <a:accent4>
      <a:srgbClr val="DADADA"/>
    </a:accent4>
    <a:accent5>
      <a:srgbClr val="ADB8FF"/>
    </a:accent5>
    <a:accent6>
      <a:srgbClr val="6F3FBC"/>
    </a:accent6>
    <a:hlink>
      <a:srgbClr val="86D1EC"/>
    </a:hlink>
    <a:folHlink>
      <a:srgbClr val="45C984"/>
    </a:folHlink>
  </a:clrScheme>
  <a:fontScheme name="Paprsky">
    <a:majorFont>
      <a:latin typeface="Arial"/>
      <a:ea typeface=""/>
      <a:cs typeface="Arial"/>
    </a:majorFont>
    <a:minorFont>
      <a:latin typeface="Arial"/>
      <a:ea typeface=""/>
      <a:cs typeface="Arial"/>
    </a:minorFont>
  </a:fontScheme>
  <a:fmtScheme name="Kancelář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247</TotalTime>
  <Words>311</Words>
  <Application>Microsoft Office PowerPoint</Application>
  <PresentationFormat>Předvádění na obrazovce (4:3)</PresentationFormat>
  <Paragraphs>54</Paragraphs>
  <Slides>9</Slides>
  <Notes>4</Notes>
  <HiddenSlides>0</HiddenSlides>
  <MMClips>0</MMClips>
  <ScaleCrop>false</ScaleCrop>
  <HeadingPairs>
    <vt:vector size="6" baseType="variant">
      <vt:variant>
        <vt:lpstr>Použitá písma</vt:lpstr>
      </vt:variant>
      <vt:variant>
        <vt:i4>6</vt:i4>
      </vt:variant>
      <vt:variant>
        <vt:lpstr>Motiv</vt:lpstr>
      </vt:variant>
      <vt:variant>
        <vt:i4>2</vt:i4>
      </vt:variant>
      <vt:variant>
        <vt:lpstr>Nadpisy snímků</vt:lpstr>
      </vt:variant>
      <vt:variant>
        <vt:i4>9</vt:i4>
      </vt:variant>
    </vt:vector>
  </HeadingPairs>
  <TitlesOfParts>
    <vt:vector size="17" baseType="lpstr">
      <vt:lpstr>Arial</vt:lpstr>
      <vt:lpstr>Calibri</vt:lpstr>
      <vt:lpstr>DejaVu Sans</vt:lpstr>
      <vt:lpstr>Symbol</vt:lpstr>
      <vt:lpstr>Times New Roman CE</vt:lpstr>
      <vt:lpstr>Wingdings</vt:lpstr>
      <vt:lpstr>Office Theme</vt:lpstr>
      <vt:lpstr>Paprsky</vt:lpstr>
      <vt:lpstr>Úřad práce ČR a povolování práce  zaměstnancům ze zahraničí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Company>Hewlett-Packard 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Škarda Rostislav Ing. (UPC-KRP2)</dc:creator>
  <cp:lastModifiedBy>zuzana</cp:lastModifiedBy>
  <cp:revision>6</cp:revision>
  <cp:lastPrinted>2018-08-21T11:40:30Z</cp:lastPrinted>
  <dcterms:created xsi:type="dcterms:W3CDTF">2018-07-18T09:37:18Z</dcterms:created>
  <dcterms:modified xsi:type="dcterms:W3CDTF">2018-08-23T19:29:10Z</dcterms:modified>
</cp:coreProperties>
</file>