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65" r:id="rId3"/>
    <p:sldId id="266" r:id="rId4"/>
    <p:sldId id="269" r:id="rId5"/>
    <p:sldId id="257" r:id="rId6"/>
    <p:sldId id="273" r:id="rId7"/>
    <p:sldId id="271" r:id="rId8"/>
    <p:sldId id="277" r:id="rId9"/>
    <p:sldId id="278" r:id="rId10"/>
    <p:sldId id="276" r:id="rId11"/>
    <p:sldId id="272" r:id="rId12"/>
    <p:sldId id="280" r:id="rId13"/>
    <p:sldId id="264" r:id="rId14"/>
    <p:sldId id="26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70" autoAdjust="0"/>
  </p:normalViewPr>
  <p:slideViewPr>
    <p:cSldViewPr>
      <p:cViewPr varScale="1">
        <p:scale>
          <a:sx n="72" d="100"/>
          <a:sy n="72" d="100"/>
        </p:scale>
        <p:origin x="-1744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40CCD-CD38-4C27-B5BE-99B0C7EC63A2}" type="datetimeFigureOut">
              <a:rPr lang="cs-CZ" smtClean="0"/>
              <a:pPr/>
              <a:t>30.05.2018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27A89-B335-4A62-92A9-B8C92DD1773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fontAlgn="b"/>
            <a:r>
              <a:rPr lang="cs-CZ" dirty="0"/>
              <a:t>To, že naše strategie byla zvolena správně svědčí fakt, že se díky ní podařilo uspět čtyřikrát v programu Leader (Leader ČR 2004, Leader ČR 2005, Leader ČR 2006 a Leader+) </a:t>
            </a:r>
            <a:r>
              <a:rPr kumimoji="0" lang="cs-CZ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Získané informace a databáze zemědělských podnikatelů jsou využívány zejména MAS SR a je využívaná v rámci projektu „Venkovská tržnice II“.</a:t>
            </a:r>
            <a:endParaRPr lang="cs-CZ" sz="1050" b="1" i="0" u="none" strike="noStrike" dirty="0">
              <a:latin typeface="Aria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27A89-B335-4A62-92A9-B8C92DD1773F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Již 3 verze </a:t>
            </a:r>
            <a:r>
              <a:rPr lang="cs-CZ" dirty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27A89-B335-4A62-92A9-B8C92DD1773F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7B4A6F-D95D-4E01-9453-5DAC17146F11}" type="datetimeFigureOut">
              <a:rPr lang="cs-CZ" smtClean="0"/>
              <a:pPr/>
              <a:t>30.05.2018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016E91-3DC8-4A44-AC1C-04BE06B863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A6F-D95D-4E01-9453-5DAC17146F11}" type="datetimeFigureOut">
              <a:rPr lang="cs-CZ" smtClean="0"/>
              <a:pPr/>
              <a:t>30.05.2018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6E91-3DC8-4A44-AC1C-04BE06B863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A6F-D95D-4E01-9453-5DAC17146F11}" type="datetimeFigureOut">
              <a:rPr lang="cs-CZ" smtClean="0"/>
              <a:pPr/>
              <a:t>30.05.2018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6E91-3DC8-4A44-AC1C-04BE06B863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A6F-D95D-4E01-9453-5DAC17146F11}" type="datetimeFigureOut">
              <a:rPr lang="cs-CZ" smtClean="0"/>
              <a:pPr/>
              <a:t>30.05.2018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6E91-3DC8-4A44-AC1C-04BE06B8632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A6F-D95D-4E01-9453-5DAC17146F11}" type="datetimeFigureOut">
              <a:rPr lang="cs-CZ" smtClean="0"/>
              <a:pPr/>
              <a:t>30.05.2018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6E91-3DC8-4A44-AC1C-04BE06B8632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A6F-D95D-4E01-9453-5DAC17146F11}" type="datetimeFigureOut">
              <a:rPr lang="cs-CZ" smtClean="0"/>
              <a:pPr/>
              <a:t>30.05.2018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6E91-3DC8-4A44-AC1C-04BE06B8632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A6F-D95D-4E01-9453-5DAC17146F11}" type="datetimeFigureOut">
              <a:rPr lang="cs-CZ" smtClean="0"/>
              <a:pPr/>
              <a:t>30.05.2018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6E91-3DC8-4A44-AC1C-04BE06B863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A6F-D95D-4E01-9453-5DAC17146F11}" type="datetimeFigureOut">
              <a:rPr lang="cs-CZ" smtClean="0"/>
              <a:pPr/>
              <a:t>30.05.2018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6E91-3DC8-4A44-AC1C-04BE06B8632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A6F-D95D-4E01-9453-5DAC17146F11}" type="datetimeFigureOut">
              <a:rPr lang="cs-CZ" smtClean="0"/>
              <a:pPr/>
              <a:t>30.05.2018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6E91-3DC8-4A44-AC1C-04BE06B863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77B4A6F-D95D-4E01-9453-5DAC17146F11}" type="datetimeFigureOut">
              <a:rPr lang="cs-CZ" smtClean="0"/>
              <a:pPr/>
              <a:t>30.05.2018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6E91-3DC8-4A44-AC1C-04BE06B863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7B4A6F-D95D-4E01-9453-5DAC17146F11}" type="datetimeFigureOut">
              <a:rPr lang="cs-CZ" smtClean="0"/>
              <a:pPr/>
              <a:t>30.05.2018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016E91-3DC8-4A44-AC1C-04BE06B8632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77B4A6F-D95D-4E01-9453-5DAC17146F11}" type="datetimeFigureOut">
              <a:rPr lang="cs-CZ" smtClean="0"/>
              <a:pPr/>
              <a:t>30.05.2018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3016E91-3DC8-4A44-AC1C-04BE06B8632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if.cz/cs/CmDocument?rid=/apa_anon/cs/dokumenty_ke_stazeni/prv2014/opatreni/leader/1921/1481631863657.pdf" TargetMode="External"/><Relationship Id="rId2" Type="http://schemas.openxmlformats.org/officeDocument/2006/relationships/hyperlink" Target="http://mas.sdruzeniruze.cz/prv/ds-3963/p1=757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620688"/>
            <a:ext cx="9036496" cy="252028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Podpora regionálních potravin v rámci výzev MAS Sdružení Růže 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9144000" cy="1124744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Ing. Magdalena </a:t>
            </a:r>
            <a:r>
              <a:rPr lang="cs-CZ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Chytrová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MAS Sdružení Růže </a:t>
            </a:r>
            <a:r>
              <a:rPr lang="cs-CZ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z.s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„Farmářská burza“ 6.ročník, </a:t>
            </a:r>
          </a:p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České Budějovice 30.5.2018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/>
              <a:t>SCLLD 2014 – 2020 </a:t>
            </a:r>
            <a:br>
              <a:rPr lang="cs-CZ" dirty="0"/>
            </a:br>
            <a:r>
              <a:rPr lang="cs-CZ" dirty="0"/>
              <a:t>Pravidla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700" y="2032794"/>
            <a:ext cx="30226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09376880"/>
              </p:ext>
            </p:extLst>
          </p:nvPr>
        </p:nvGraphicFramePr>
        <p:xfrm>
          <a:off x="683568" y="2204864"/>
          <a:ext cx="8136903" cy="3600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5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03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66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97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latin typeface="Arial"/>
                        </a:rPr>
                        <a:t>Žadatel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latin typeface="Arial"/>
                        </a:rPr>
                        <a:t>Místo</a:t>
                      </a:r>
                      <a:r>
                        <a:rPr lang="cs-CZ" sz="1400" b="1" i="0" u="none" strike="noStrike" baseline="0" dirty="0">
                          <a:latin typeface="Arial"/>
                        </a:rPr>
                        <a:t> realizace</a:t>
                      </a:r>
                      <a:endParaRPr lang="cs-CZ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latin typeface="Arial"/>
                        </a:rPr>
                        <a:t>Název projektu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latin typeface="Arial"/>
                        </a:rPr>
                        <a:t>Částka v Kč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012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latin typeface="Arial"/>
                        </a:rPr>
                        <a:t>Petr Rubáš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err="1">
                          <a:latin typeface="Arial"/>
                        </a:rPr>
                        <a:t>Borovany</a:t>
                      </a:r>
                      <a:endParaRPr lang="cs-CZ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latin typeface="Arial"/>
                        </a:rPr>
                        <a:t>Nákup užitkového vozu pro uvádění faremních produktů na trh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latin typeface="Arial"/>
                        </a:rPr>
                        <a:t>  220 000,-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012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latin typeface="Arial"/>
                        </a:rPr>
                        <a:t>BEMAGRO, a.s.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err="1">
                          <a:latin typeface="Arial"/>
                        </a:rPr>
                        <a:t>Malonty</a:t>
                      </a:r>
                      <a:endParaRPr lang="cs-CZ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latin typeface="Arial"/>
                        </a:rPr>
                        <a:t>Zvýšení efektivity výroby mléčných produktů v mlékárně </a:t>
                      </a:r>
                      <a:r>
                        <a:rPr lang="cs-CZ" sz="1400" b="1" i="0" u="none" strike="noStrike" dirty="0" err="1">
                          <a:latin typeface="Arial"/>
                        </a:rPr>
                        <a:t>Bemagro</a:t>
                      </a:r>
                      <a:endParaRPr lang="cs-CZ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latin typeface="Arial"/>
                        </a:rPr>
                        <a:t>  342 200,-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012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latin typeface="Arial"/>
                        </a:rPr>
                        <a:t>Miroslav Kučera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latin typeface="Arial"/>
                        </a:rPr>
                        <a:t>Rychnov u Nových Hradů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latin typeface="Arial"/>
                        </a:rPr>
                        <a:t>Vybavení faremní mlékárny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latin typeface="Arial"/>
                        </a:rPr>
                        <a:t>    92 565,-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012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latin typeface="Arial"/>
                        </a:rPr>
                        <a:t>Ing. Lechner Petr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latin typeface="Arial"/>
                        </a:rPr>
                        <a:t>Olešnice u Trhových Svinů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latin typeface="Arial"/>
                        </a:rPr>
                        <a:t>Zpracovna bylin, ovoce a zeleniny.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latin typeface="Arial"/>
                        </a:rPr>
                        <a:t>  586 366,-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012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latin typeface="Arial"/>
                        </a:rPr>
                        <a:t>BEMAGRO, a.s.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latin typeface="Arial"/>
                        </a:rPr>
                        <a:t>Meziříčí u </a:t>
                      </a:r>
                      <a:r>
                        <a:rPr lang="cs-CZ" sz="1400" b="1" i="0" u="none" strike="noStrike" dirty="0" err="1">
                          <a:latin typeface="Arial"/>
                        </a:rPr>
                        <a:t>Malont</a:t>
                      </a:r>
                      <a:endParaRPr lang="cs-CZ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latin typeface="Arial"/>
                        </a:rPr>
                        <a:t>Zefektivnění finalizace mléčných produktů v mlékárně </a:t>
                      </a:r>
                      <a:r>
                        <a:rPr lang="cs-CZ" sz="1400" b="1" i="0" u="none" strike="noStrike" dirty="0" err="1">
                          <a:latin typeface="Arial"/>
                        </a:rPr>
                        <a:t>Bemagro</a:t>
                      </a:r>
                      <a:endParaRPr lang="cs-CZ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latin typeface="Arial"/>
                        </a:rPr>
                        <a:t>  660 418,-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0146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/>
              <a:t>SCLLD 2014 – 2020</a:t>
            </a:r>
            <a:br>
              <a:rPr lang="cs-CZ" dirty="0"/>
            </a:br>
            <a:r>
              <a:rPr lang="cs-CZ" dirty="0"/>
              <a:t>podpořené projekty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 dirty="0"/>
              <a:t>Mlékárna</a:t>
            </a:r>
          </a:p>
        </p:txBody>
      </p:sp>
      <p:pic>
        <p:nvPicPr>
          <p:cNvPr id="6" name="Obrázek 5" descr="mlekarna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861048"/>
            <a:ext cx="4143404" cy="2762269"/>
          </a:xfrm>
          <a:prstGeom prst="rect">
            <a:avLst/>
          </a:prstGeom>
        </p:spPr>
      </p:pic>
      <p:pic>
        <p:nvPicPr>
          <p:cNvPr id="7" name="Obrázek 6" descr="mlekarna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357298"/>
            <a:ext cx="4429126" cy="3026569"/>
          </a:xfrm>
          <a:prstGeom prst="rect">
            <a:avLst/>
          </a:prstGeom>
        </p:spPr>
      </p:pic>
      <p:pic>
        <p:nvPicPr>
          <p:cNvPr id="9" name="Zástupný symbol pro obsah 8" descr="MAD_446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5720" y="1000108"/>
            <a:ext cx="1603276" cy="2840039"/>
          </a:xfrm>
        </p:spPr>
      </p:pic>
      <p:pic>
        <p:nvPicPr>
          <p:cNvPr id="10" name="Obrázek 9" descr="MAD_44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2995" y="4472761"/>
            <a:ext cx="3125285" cy="2170949"/>
          </a:xfrm>
          <a:prstGeom prst="rect">
            <a:avLst/>
          </a:prstGeom>
        </p:spPr>
      </p:pic>
      <p:pic>
        <p:nvPicPr>
          <p:cNvPr id="11" name="Obrázek 10" descr="logo kop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1484784"/>
            <a:ext cx="1877691" cy="7858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032448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cs-CZ" dirty="0"/>
              <a:t>2017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Tradiční odrůdy ovoce </a:t>
            </a:r>
            <a:r>
              <a:rPr lang="cs-CZ" dirty="0" err="1"/>
              <a:t>česko</a:t>
            </a:r>
            <a:r>
              <a:rPr lang="cs-CZ" dirty="0"/>
              <a:t> - rakouského </a:t>
            </a:r>
          </a:p>
          <a:p>
            <a:pPr>
              <a:buNone/>
            </a:pPr>
            <a:r>
              <a:rPr lang="cs-CZ" dirty="0"/>
              <a:t>pohraničí znovu objevené 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aktivity</a:t>
            </a:r>
          </a:p>
          <a:p>
            <a:pPr lvl="5"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Exkurze</a:t>
            </a:r>
          </a:p>
          <a:p>
            <a:pPr lvl="5"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Semináře a kurzy</a:t>
            </a:r>
          </a:p>
          <a:p>
            <a:pPr lvl="5"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Česko- rakouská výstava ovoce</a:t>
            </a:r>
          </a:p>
          <a:p>
            <a:pPr lvl="5"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Vytvoření výukového programu </a:t>
            </a:r>
          </a:p>
          <a:p>
            <a:pPr>
              <a:buNone/>
            </a:pPr>
            <a:r>
              <a:rPr lang="cs-CZ" dirty="0"/>
              <a:t>			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 dirty="0"/>
              <a:t>Podpora CR přeshraničně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/>
          <a:lstStyle/>
          <a:p>
            <a:pPr algn="ctr"/>
            <a:r>
              <a:rPr lang="cs-CZ" dirty="0" err="1"/>
              <a:t>chytrova.magda</a:t>
            </a:r>
            <a:r>
              <a:rPr lang="cs-CZ" dirty="0"/>
              <a:t>@</a:t>
            </a:r>
            <a:r>
              <a:rPr lang="cs-CZ" dirty="0" err="1"/>
              <a:t>gmail.com</a:t>
            </a:r>
            <a:endParaRPr lang="cs-CZ" dirty="0"/>
          </a:p>
          <a:p>
            <a:pPr algn="ctr"/>
            <a:r>
              <a:rPr lang="cs-CZ" dirty="0"/>
              <a:t>608 608 334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9614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cs-CZ" dirty="0"/>
              <a:t>Děkuji za pozornost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2053431"/>
            <a:ext cx="6667500" cy="3381375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 dirty="0"/>
              <a:t>Vymezení území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90. léta mikroregion Sdružení Růže z 5 obcí na současných 26 obcí</a:t>
            </a:r>
          </a:p>
          <a:p>
            <a:r>
              <a:rPr lang="cs-CZ" dirty="0"/>
              <a:t>Strategické plánování od roku 2000</a:t>
            </a:r>
          </a:p>
          <a:p>
            <a:r>
              <a:rPr lang="cs-CZ" dirty="0"/>
              <a:t>Jednou z priorit –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podpora zemědělství a zpracování a uvádění na trh zemědělské produkty</a:t>
            </a:r>
          </a:p>
          <a:p>
            <a:r>
              <a:rPr lang="cs-CZ" dirty="0"/>
              <a:t>2004 – 2006 LEADER ČR, LEADER+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2007 – 2013 </a:t>
            </a:r>
            <a:r>
              <a:rPr lang="cs-CZ" dirty="0"/>
              <a:t>Strategický plán LEADER (SPL)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2014 – 2020 </a:t>
            </a:r>
            <a:r>
              <a:rPr lang="cs-CZ" dirty="0"/>
              <a:t>Strategie komunitně vedeného místního rozvoje (SCLLD)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 dirty="0"/>
              <a:t>Historie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 dirty="0"/>
              <a:t>2004–2006 Cestou pěti K</a:t>
            </a:r>
            <a:br>
              <a:rPr lang="cs-CZ" dirty="0"/>
            </a:br>
            <a:r>
              <a:rPr lang="cs-CZ" dirty="0"/>
              <a:t> LEADER ČR, LEADER+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4032448"/>
          </a:xfrm>
        </p:spPr>
        <p:txBody>
          <a:bodyPr>
            <a:normAutofit/>
          </a:bodyPr>
          <a:lstStyle/>
          <a:p>
            <a:r>
              <a:rPr lang="cs-CZ" sz="2400" b="1" dirty="0"/>
              <a:t>KOMUNIKACE</a:t>
            </a:r>
            <a:endParaRPr lang="cs-CZ" sz="2400" dirty="0"/>
          </a:p>
          <a:p>
            <a:r>
              <a:rPr lang="cs-CZ" sz="2400" b="1" dirty="0"/>
              <a:t>KONTINUITA  </a:t>
            </a:r>
            <a:endParaRPr lang="cs-CZ" sz="2400" dirty="0"/>
          </a:p>
          <a:p>
            <a:r>
              <a:rPr lang="cs-CZ" sz="2400" b="1" dirty="0"/>
              <a:t>KOMUNITA</a:t>
            </a:r>
            <a:endParaRPr lang="cs-CZ" sz="2400" dirty="0"/>
          </a:p>
          <a:p>
            <a:r>
              <a:rPr lang="cs-CZ" sz="2400" b="1" dirty="0"/>
              <a:t>KULTURA</a:t>
            </a:r>
            <a:endParaRPr lang="cs-CZ" sz="2400" dirty="0"/>
          </a:p>
          <a:p>
            <a:r>
              <a:rPr lang="cs-CZ" sz="2400" b="1" dirty="0"/>
              <a:t>KRÁSA </a:t>
            </a:r>
            <a:r>
              <a:rPr lang="cs-CZ" sz="2400" dirty="0"/>
              <a:t> </a:t>
            </a:r>
          </a:p>
          <a:p>
            <a:pPr algn="ctr">
              <a:buNone/>
            </a:pPr>
            <a:r>
              <a:rPr lang="cs-CZ" sz="2800" dirty="0"/>
              <a:t>Projekty za více jak 24 mil.Kč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683568" y="4869160"/>
          <a:ext cx="8136903" cy="1052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5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03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66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20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latin typeface="Arial"/>
                        </a:rPr>
                        <a:t>Žadatel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latin typeface="Arial"/>
                        </a:rPr>
                        <a:t>Místo</a:t>
                      </a:r>
                      <a:r>
                        <a:rPr lang="cs-CZ" sz="1400" b="1" i="0" u="none" strike="noStrike" baseline="0" dirty="0">
                          <a:latin typeface="Arial"/>
                        </a:rPr>
                        <a:t> realizace</a:t>
                      </a:r>
                      <a:endParaRPr lang="cs-CZ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latin typeface="Arial"/>
                        </a:rPr>
                        <a:t>Název projektu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latin typeface="Arial"/>
                        </a:rPr>
                        <a:t>Částka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Novohradská občanská společnost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Území MAS SR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Marketing místních potravinových produktů</a:t>
                      </a:r>
                    </a:p>
                    <a:p>
                      <a:pPr algn="l" fontAlgn="b"/>
                      <a:endParaRPr lang="cs-CZ" sz="1400" b="1" i="0" u="none" strike="noStrike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latin typeface="Arial Narrow" pitchFamily="34" charset="0"/>
                        </a:rPr>
                        <a:t>392 300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>
            <a:normAutofit fontScale="92500"/>
          </a:bodyPr>
          <a:lstStyle/>
          <a:p>
            <a:r>
              <a:rPr lang="cs-CZ" dirty="0"/>
              <a:t>Něco ze strategie :</a:t>
            </a:r>
          </a:p>
          <a:p>
            <a:pPr lvl="1" hangingPunct="0"/>
            <a:r>
              <a:rPr lang="cs-CZ" sz="2400" dirty="0"/>
              <a:t>zvyšovat počet podnikajících a počet pracovních příležitostí</a:t>
            </a:r>
            <a:endParaRPr lang="cs-CZ" sz="3600" dirty="0"/>
          </a:p>
          <a:p>
            <a:pPr lvl="1" hangingPunct="0"/>
            <a:r>
              <a:rPr lang="cs-CZ" sz="2400" dirty="0"/>
              <a:t>zlepšovat prostorovou a technologickou vybavenost zemědělců pro větší finalizaci produktů </a:t>
            </a:r>
            <a:endParaRPr lang="cs-CZ" sz="3600" dirty="0"/>
          </a:p>
          <a:p>
            <a:pPr lvl="1" hangingPunct="0"/>
            <a:r>
              <a:rPr lang="cs-CZ" sz="2400" dirty="0"/>
              <a:t>podporovat diverzifikaci zemědělských subjektů a zvýšení příjmů z nezemědělských činností</a:t>
            </a:r>
            <a:endParaRPr lang="cs-CZ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cs-CZ" dirty="0"/>
              <a:t>Fiche na podporu konkurenceschopnost zemědělství v ČR</a:t>
            </a:r>
          </a:p>
          <a:p>
            <a:r>
              <a:rPr lang="cs-CZ" dirty="0"/>
              <a:t>podpořeno 18 zemědělských producentů v celkové částce cca 7 mil. Kč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 dirty="0"/>
              <a:t>2007 – 2013 </a:t>
            </a:r>
            <a:br>
              <a:rPr lang="cs-CZ" dirty="0"/>
            </a:br>
            <a:r>
              <a:rPr lang="cs-CZ" dirty="0"/>
              <a:t>SPL Růže rozkvétá kooperací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/>
              <a:t>SCLLD 2014 – 2020</a:t>
            </a:r>
            <a:br>
              <a:rPr lang="cs-CZ" dirty="0"/>
            </a:br>
            <a:r>
              <a:rPr lang="cs-CZ" dirty="0"/>
              <a:t>„Region trojího zisku“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5943613"/>
              </p:ext>
            </p:extLst>
          </p:nvPr>
        </p:nvGraphicFramePr>
        <p:xfrm>
          <a:off x="827584" y="2492896"/>
          <a:ext cx="7776863" cy="2725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57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72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07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808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724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FICHE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finanční prostředky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Podpořené projekty  ve výzvách 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Finanční prostředky</a:t>
                      </a:r>
                      <a:r>
                        <a:rPr lang="cs-CZ" sz="110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cs-CZ" sz="11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zazávazkované</a:t>
                      </a:r>
                      <a:endParaRPr lang="cs-CZ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Zbývá vyčerpat 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1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alokace </a:t>
                      </a:r>
                      <a:r>
                        <a:rPr lang="cs-CZ" sz="11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 Kč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počet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v Kč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v Kč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882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 Investice do zemědělských podniků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12 080 970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6 684 624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5 396 346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43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 Zpracování a uvádění na trh zemědělských produktů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4 988 000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830 701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4 157 299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/>
              <a:t>SCLLD 2014 – 2020</a:t>
            </a:r>
            <a:br>
              <a:rPr lang="cs-CZ" dirty="0"/>
            </a:br>
            <a:r>
              <a:rPr lang="cs-CZ" dirty="0"/>
              <a:t>„Region trojího zisku“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FICHE</a:t>
            </a:r>
            <a:r>
              <a:rPr lang="cs-CZ" dirty="0"/>
              <a:t> </a:t>
            </a:r>
          </a:p>
          <a:p>
            <a:pPr>
              <a:buNone/>
            </a:pPr>
            <a:endParaRPr lang="cs-CZ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cs-CZ" dirty="0"/>
              <a:t>Investice do zemědělských podniků - F1</a:t>
            </a:r>
          </a:p>
          <a:p>
            <a:pPr>
              <a:buNone/>
            </a:pPr>
            <a:endParaRPr lang="cs-CZ" dirty="0"/>
          </a:p>
          <a:p>
            <a:pPr lvl="1" hangingPunct="0"/>
            <a:r>
              <a:rPr lang="cs-CZ" dirty="0"/>
              <a:t>stavby</a:t>
            </a:r>
          </a:p>
          <a:p>
            <a:pPr lvl="1" hangingPunct="0"/>
            <a:r>
              <a:rPr lang="cs-CZ" dirty="0"/>
              <a:t>stroje technologie pro živočišnou rostlinnou a školkařskou produkci </a:t>
            </a:r>
          </a:p>
          <a:p>
            <a:pPr lvl="1" hangingPunct="0"/>
            <a:r>
              <a:rPr lang="cs-CZ" dirty="0" err="1"/>
              <a:t>peletárny</a:t>
            </a:r>
            <a:endParaRPr lang="cs-CZ" dirty="0"/>
          </a:p>
          <a:p>
            <a:pPr lvl="1" hangingPunct="0"/>
            <a:r>
              <a:rPr lang="cs-CZ" dirty="0"/>
              <a:t>nákup nemovitosti</a:t>
            </a:r>
          </a:p>
          <a:p>
            <a:pPr lvl="1" hangingPunct="0"/>
            <a:endParaRPr lang="cs-CZ" dirty="0"/>
          </a:p>
          <a:p>
            <a:pPr lvl="1" hangingPunct="0"/>
            <a:endParaRPr lang="cs-CZ" dirty="0"/>
          </a:p>
          <a:p>
            <a:pPr lvl="1"/>
            <a:endParaRPr lang="cs-CZ" dirty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/>
              <a:t>SCLLD 2014 – 2020</a:t>
            </a:r>
            <a:br>
              <a:rPr lang="cs-CZ" dirty="0"/>
            </a:br>
            <a:r>
              <a:rPr lang="cs-CZ" dirty="0"/>
              <a:t>„Region trojího zisku“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b="1" dirty="0"/>
              <a:t>FICHE</a:t>
            </a:r>
            <a:r>
              <a:rPr lang="cs-CZ" dirty="0"/>
              <a:t> </a:t>
            </a:r>
          </a:p>
          <a:p>
            <a:pPr>
              <a:buNone/>
            </a:pPr>
            <a:endParaRPr lang="cs-CZ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cs-CZ" dirty="0"/>
              <a:t>Zpracování a uvádění na trh zemědělských produktů - F2</a:t>
            </a:r>
          </a:p>
          <a:p>
            <a:pPr>
              <a:buNone/>
            </a:pPr>
            <a:endParaRPr lang="cs-CZ" dirty="0"/>
          </a:p>
          <a:p>
            <a:pPr lvl="1" hangingPunct="0"/>
            <a:r>
              <a:rPr lang="cs-CZ" dirty="0"/>
              <a:t>pořízení strojů; </a:t>
            </a:r>
          </a:p>
          <a:p>
            <a:pPr lvl="1" hangingPunct="0"/>
            <a:r>
              <a:rPr lang="cs-CZ" dirty="0"/>
              <a:t>nástrojů a zařízení pro zpracování zemědělských produktů; </a:t>
            </a:r>
          </a:p>
          <a:p>
            <a:pPr lvl="1" hangingPunct="0"/>
            <a:r>
              <a:rPr lang="cs-CZ" dirty="0"/>
              <a:t>finální úpravu; </a:t>
            </a:r>
          </a:p>
          <a:p>
            <a:pPr lvl="1" hangingPunct="0"/>
            <a:r>
              <a:rPr lang="cs-CZ" dirty="0"/>
              <a:t>balení; </a:t>
            </a:r>
          </a:p>
          <a:p>
            <a:pPr lvl="1" hangingPunct="0"/>
            <a:r>
              <a:rPr lang="cs-CZ" dirty="0"/>
              <a:t>značení výrobků; </a:t>
            </a:r>
          </a:p>
          <a:p>
            <a:pPr lvl="1" hangingPunct="0"/>
            <a:r>
              <a:rPr lang="cs-CZ" dirty="0"/>
              <a:t>výstavba, modernizace a rekonstrukce budov; </a:t>
            </a:r>
          </a:p>
          <a:p>
            <a:pPr lvl="1" hangingPunct="0"/>
            <a:r>
              <a:rPr lang="cs-CZ" dirty="0"/>
              <a:t>investice související se skladováním zpracovávané suroviny, výrobků a druhotných surovin vznikajících při zpracování s výjimkou odpadních vod; </a:t>
            </a:r>
          </a:p>
          <a:p>
            <a:pPr lvl="1" hangingPunct="0"/>
            <a:r>
              <a:rPr lang="cs-CZ" dirty="0"/>
              <a:t>investice vedoucí ke zvyšování a monitorování kvality produktů; investice související s uváděním vlastních produktů na trh včetně marketingu; </a:t>
            </a:r>
          </a:p>
          <a:p>
            <a:pPr lvl="1" hangingPunct="0"/>
            <a:r>
              <a:rPr lang="cs-CZ" dirty="0"/>
              <a:t>pořízení užitkových vozů kategorie N1 a N2; </a:t>
            </a:r>
          </a:p>
          <a:p>
            <a:pPr lvl="1" hangingPunct="0"/>
            <a:r>
              <a:rPr lang="cs-CZ" dirty="0"/>
              <a:t>investice do zařízení na čištění odpadních vod ve zpracovatelském provozu; </a:t>
            </a:r>
          </a:p>
          <a:p>
            <a:pPr lvl="1" hangingPunct="0"/>
            <a:r>
              <a:rPr lang="cs-CZ" dirty="0"/>
              <a:t>nákup nemovitosti.</a:t>
            </a:r>
          </a:p>
          <a:p>
            <a:pPr lvl="1" hangingPunct="0"/>
            <a:endParaRPr lang="cs-CZ" dirty="0"/>
          </a:p>
          <a:p>
            <a:pPr lvl="1" hangingPunct="0"/>
            <a:endParaRPr lang="cs-CZ" dirty="0"/>
          </a:p>
          <a:p>
            <a:pPr lvl="1" hangingPunct="0"/>
            <a:endParaRPr lang="cs-CZ" dirty="0"/>
          </a:p>
          <a:p>
            <a:pPr lvl="1"/>
            <a:endParaRPr lang="cs-CZ" dirty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/>
              <a:t>SCLLD 2014 – 2020</a:t>
            </a:r>
            <a:br>
              <a:rPr lang="cs-CZ" dirty="0"/>
            </a:br>
            <a:r>
              <a:rPr lang="cs-CZ" dirty="0"/>
              <a:t>„Region trojího zisku“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rmAutofit/>
          </a:bodyPr>
          <a:lstStyle/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b="1" dirty="0"/>
              <a:t>Informace</a:t>
            </a:r>
          </a:p>
          <a:p>
            <a:pPr>
              <a:buNone/>
            </a:pPr>
            <a:endParaRPr lang="cs-CZ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cs-CZ" dirty="0"/>
              <a:t>Na stránkách MAS SR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r>
              <a:rPr lang="cs-CZ" dirty="0">
                <a:hlinkClick r:id="rId2"/>
              </a:rPr>
              <a:t>http://mas.sdruzeniruze.cz/prv/ds-3963/p1=7579</a:t>
            </a:r>
            <a:endParaRPr lang="cs-CZ" dirty="0"/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cs-CZ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cs-CZ" dirty="0"/>
              <a:t>Pravidla  19.2.1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r>
              <a:rPr lang="cs-CZ" dirty="0">
                <a:hlinkClick r:id="rId3"/>
              </a:rPr>
              <a:t>http://www.</a:t>
            </a:r>
            <a:r>
              <a:rPr lang="cs-CZ" dirty="0" err="1">
                <a:hlinkClick r:id="rId3"/>
              </a:rPr>
              <a:t>szif.cz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cs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CmDocument</a:t>
            </a:r>
            <a:r>
              <a:rPr lang="cs-CZ" dirty="0">
                <a:hlinkClick r:id="rId3"/>
              </a:rPr>
              <a:t>?</a:t>
            </a:r>
            <a:r>
              <a:rPr lang="cs-CZ" dirty="0" err="1">
                <a:hlinkClick r:id="rId3"/>
              </a:rPr>
              <a:t>rid</a:t>
            </a:r>
            <a:r>
              <a:rPr lang="cs-CZ" dirty="0">
                <a:hlinkClick r:id="rId3"/>
              </a:rPr>
              <a:t>=%2Fapa_anon%2Fcs%2Fdokumenty_ke_</a:t>
            </a:r>
            <a:r>
              <a:rPr lang="cs-CZ" dirty="0" err="1">
                <a:hlinkClick r:id="rId3"/>
              </a:rPr>
              <a:t>stazeni</a:t>
            </a:r>
            <a:r>
              <a:rPr lang="cs-CZ" dirty="0">
                <a:hlinkClick r:id="rId3"/>
              </a:rPr>
              <a:t>%2Fprv2014%2Fopatreni%2Fleader%2F1921%2F1481631863657.pdf</a:t>
            </a:r>
            <a:endParaRPr lang="cs-CZ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cs-CZ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cs-CZ" dirty="0"/>
          </a:p>
          <a:p>
            <a:pPr>
              <a:buNone/>
            </a:pPr>
            <a:endParaRPr lang="cs-CZ" dirty="0"/>
          </a:p>
          <a:p>
            <a:pPr lvl="1" hangingPunct="0"/>
            <a:endParaRPr lang="cs-CZ" dirty="0"/>
          </a:p>
          <a:p>
            <a:pPr lvl="1" hangingPunct="0"/>
            <a:endParaRPr lang="cs-CZ" dirty="0"/>
          </a:p>
          <a:p>
            <a:pPr lvl="1" hangingPunct="0"/>
            <a:endParaRPr lang="cs-CZ" dirty="0"/>
          </a:p>
          <a:p>
            <a:pPr lvl="1"/>
            <a:endParaRPr lang="cs-CZ" dirty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330</TotalTime>
  <Words>526</Words>
  <Application>Microsoft Office PowerPoint</Application>
  <PresentationFormat>Předvádění na obrazovce (4:3)</PresentationFormat>
  <Paragraphs>148</Paragraphs>
  <Slides>14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Shluk</vt:lpstr>
      <vt:lpstr>Podpora regionálních potravin v rámci výzev MAS Sdružení Růže  </vt:lpstr>
      <vt:lpstr>Vymezení území</vt:lpstr>
      <vt:lpstr>Historie</vt:lpstr>
      <vt:lpstr>2004–2006 Cestou pěti K  LEADER ČR, LEADER+</vt:lpstr>
      <vt:lpstr>2007 – 2013  SPL Růže rozkvétá kooperací</vt:lpstr>
      <vt:lpstr>SCLLD 2014 – 2020 „Region trojího zisku“</vt:lpstr>
      <vt:lpstr>SCLLD 2014 – 2020 „Region trojího zisku“</vt:lpstr>
      <vt:lpstr>SCLLD 2014 – 2020 „Region trojího zisku“</vt:lpstr>
      <vt:lpstr>SCLLD 2014 – 2020 „Region trojího zisku“</vt:lpstr>
      <vt:lpstr>SCLLD 2014 – 2020  Pravidla </vt:lpstr>
      <vt:lpstr>SCLLD 2014 – 2020 podpořené projekty</vt:lpstr>
      <vt:lpstr>Mlékárna</vt:lpstr>
      <vt:lpstr>Podpora CR přeshraničně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Projekty spolupráce na podporu cestovního ruchu MAS Sdružení Růže 2007 - 2013</dc:title>
  <dc:creator>Uzivatel</dc:creator>
  <cp:lastModifiedBy>Uzivatel</cp:lastModifiedBy>
  <cp:revision>15</cp:revision>
  <dcterms:created xsi:type="dcterms:W3CDTF">2018-05-10T03:40:03Z</dcterms:created>
  <dcterms:modified xsi:type="dcterms:W3CDTF">2018-05-30T05:17:32Z</dcterms:modified>
</cp:coreProperties>
</file>