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349" r:id="rId3"/>
    <p:sldId id="351" r:id="rId4"/>
    <p:sldId id="352" r:id="rId5"/>
    <p:sldId id="353" r:id="rId6"/>
    <p:sldId id="368" r:id="rId7"/>
    <p:sldId id="369" r:id="rId8"/>
    <p:sldId id="370" r:id="rId9"/>
    <p:sldId id="373" r:id="rId10"/>
    <p:sldId id="374" r:id="rId11"/>
    <p:sldId id="355" r:id="rId12"/>
    <p:sldId id="356" r:id="rId13"/>
    <p:sldId id="361" r:id="rId14"/>
    <p:sldId id="367" r:id="rId15"/>
    <p:sldId id="364" r:id="rId16"/>
    <p:sldId id="365" r:id="rId17"/>
    <p:sldId id="357" r:id="rId18"/>
    <p:sldId id="358" r:id="rId19"/>
    <p:sldId id="271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60"/>
  </p:normalViewPr>
  <p:slideViewPr>
    <p:cSldViewPr>
      <p:cViewPr varScale="1">
        <p:scale>
          <a:sx n="103" d="100"/>
          <a:sy n="103" d="100"/>
        </p:scale>
        <p:origin x="10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29.5.2018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8D1988-7807-408D-8C9B-8DE2819A9A0F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82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163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ov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498270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F997-F502-44AE-AC05-75ED475EB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185962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  <p:sldLayoutId id="2147483774" r:id="rId5"/>
    <p:sldLayoutId id="2147483775" r:id="rId6"/>
    <p:sldLayoutId id="214748377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064896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FARMÁŘSKÁ BURZA </a:t>
            </a:r>
            <a:br>
              <a:rPr lang="cs-CZ" dirty="0" smtClean="0"/>
            </a:br>
            <a:r>
              <a:rPr lang="cs-CZ" sz="3100" dirty="0" smtClean="0"/>
              <a:t>6. ročník – 30. května 2018</a:t>
            </a:r>
            <a:r>
              <a:rPr lang="cs-CZ" b="0" dirty="0"/>
              <a:t/>
            </a:r>
            <a:br>
              <a:rPr lang="cs-CZ" b="0" dirty="0"/>
            </a:b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467544" y="4344206"/>
            <a:ext cx="8064896" cy="504056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RAK Jihočeského kraje</a:t>
            </a:r>
            <a:endParaRPr lang="cs-CZ" b="0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MVDr. Lubomír Nezbeda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 smtClean="0"/>
              <a:t>Krajská veterinární správa pro Jihočeský kraj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19671"/>
            <a:ext cx="8229600" cy="778098"/>
          </a:xfrm>
        </p:spPr>
        <p:txBody>
          <a:bodyPr/>
          <a:lstStyle/>
          <a:p>
            <a:r>
              <a:rPr lang="cs-CZ" sz="3600" dirty="0" smtClean="0"/>
              <a:t>Parkoviště podél dálnic a silnic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67744" y="908720"/>
          <a:ext cx="4320480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533695" imgH="6415848" progId="AcroExch.Document.DC">
                  <p:embed/>
                </p:oleObj>
              </mc:Choice>
              <mc:Fallback>
                <p:oleObj name="Acrobat Document" r:id="rId3" imgW="4533695" imgH="64158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908720"/>
                        <a:ext cx="4320480" cy="59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9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Sezónní prodej – prodej na samostatném prodejním místě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Hlášení prostřednictvím on-line formuláře na webu SVS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Prodej kaprů § 25 odst. 3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3140968"/>
            <a:ext cx="5184576" cy="34099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44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trh </a:t>
            </a:r>
            <a:r>
              <a:rPr lang="cs-CZ" dirty="0" smtClean="0"/>
              <a:t>je </a:t>
            </a:r>
            <a:r>
              <a:rPr lang="cs-CZ" dirty="0"/>
              <a:t>možné dodávat </a:t>
            </a:r>
            <a:r>
              <a:rPr lang="cs-CZ" dirty="0" smtClean="0"/>
              <a:t>malé </a:t>
            </a:r>
            <a:r>
              <a:rPr lang="cs-CZ" dirty="0"/>
              <a:t>množství </a:t>
            </a:r>
            <a:r>
              <a:rPr lang="cs-CZ" dirty="0" smtClean="0"/>
              <a:t>masa </a:t>
            </a:r>
            <a:r>
              <a:rPr lang="cs-CZ" b="1" dirty="0" smtClean="0"/>
              <a:t>nutrií</a:t>
            </a:r>
          </a:p>
          <a:p>
            <a:pPr lvl="1"/>
            <a:r>
              <a:rPr lang="cs-CZ" dirty="0" smtClean="0"/>
              <a:t>Invazivní druh, přechodné období do srpna 2018</a:t>
            </a:r>
          </a:p>
          <a:p>
            <a:pPr lvl="1"/>
            <a:r>
              <a:rPr lang="cs-CZ" dirty="0" smtClean="0"/>
              <a:t>V jednání výjimka (nejdřív 2019)</a:t>
            </a:r>
          </a:p>
          <a:p>
            <a:pPr lvl="1"/>
            <a:r>
              <a:rPr lang="cs-CZ" dirty="0" smtClean="0"/>
              <a:t>Vyšetření na </a:t>
            </a:r>
            <a:r>
              <a:rPr lang="cs-CZ" dirty="0" err="1" smtClean="0"/>
              <a:t>trichinely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Kraj a sousední kraje nahrazeny celou ČR (výraz „místní“ vždy znamená celá ČR)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Prodej ze dvora § 27a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42" b="98907" l="14400" r="98800">
                        <a14:foregroundMark x1="76400" y1="56011" x2="92000" y2="78689"/>
                        <a14:foregroundMark x1="92000" y1="78962" x2="98200" y2="97541"/>
                        <a14:foregroundMark x1="18000" y1="65847" x2="18000" y2="65847"/>
                        <a14:foregroundMark x1="16400" y1="66120" x2="16400" y2="66940"/>
                        <a14:foregroundMark x1="58600" y1="17760" x2="46400" y2="20492"/>
                        <a14:foregroundMark x1="78400" y1="61202" x2="85000" y2="70765"/>
                        <a14:foregroundMark x1="86600" y1="73224" x2="86600" y2="73224"/>
                        <a14:backgroundMark x1="48200" y1="73770" x2="56200" y2="69672"/>
                        <a14:backgroundMark x1="91200" y1="86339" x2="95800" y2="94536"/>
                        <a14:backgroundMark x1="78400" y1="63388" x2="85600" y2="72678"/>
                        <a14:backgroundMark x1="87000" y1="75137" x2="87200" y2="7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12256"/>
          <a:stretch/>
        </p:blipFill>
        <p:spPr>
          <a:xfrm>
            <a:off x="6084168" y="2420888"/>
            <a:ext cx="2918926" cy="2197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311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Výraz „maloobchodní prodejna“ nahrazen výrazem „maloobchod“ (zahrnuje i </a:t>
            </a:r>
            <a:r>
              <a:rPr lang="cs-CZ" sz="2000" dirty="0"/>
              <a:t>stravovací zařízení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Produkty označeny v souladu se zákonem o potravinách (nebalené a zabalené) a nařízením (EU) č. 1169/2011 (balené – med).</a:t>
            </a:r>
          </a:p>
          <a:p>
            <a:pPr lvl="1"/>
            <a:r>
              <a:rPr lang="cs-CZ" sz="2000" dirty="0"/>
              <a:t>Vejce a med se nemusí označovat pokud se zpracovávají ve vlastním stravovacím zařízení </a:t>
            </a:r>
            <a:endParaRPr lang="cs-CZ" sz="2000" dirty="0" smtClean="0"/>
          </a:p>
          <a:p>
            <a:pPr lvl="1"/>
            <a:r>
              <a:rPr lang="cs-CZ" sz="2000" dirty="0" smtClean="0"/>
              <a:t>Na tržišti se v místě prodeje uvede jméno a adresa chovatele nosnic (nebo kód producenta na skořápce)</a:t>
            </a:r>
            <a:endParaRPr lang="cs-CZ" sz="2000" dirty="0"/>
          </a:p>
          <a:p>
            <a:r>
              <a:rPr lang="cs-CZ" sz="2000" dirty="0" smtClean="0"/>
              <a:t>Produkty musí být na trh nebo do maloobchodu doprovázeny obchodním dokladem (nařízení (EU) č. 931/2011)</a:t>
            </a:r>
          </a:p>
          <a:p>
            <a:r>
              <a:rPr lang="cs-CZ" sz="2000" dirty="0" smtClean="0"/>
              <a:t>Ryby pouze živé, možnost připravit pokrm v místě (nelze dodávat maso ryb).</a:t>
            </a:r>
          </a:p>
          <a:p>
            <a:r>
              <a:rPr lang="cs-CZ" sz="2000" dirty="0" smtClean="0"/>
              <a:t>Vejce se nemusí třídit vč. prosvícení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432048"/>
          </a:xfrm>
        </p:spPr>
        <p:txBody>
          <a:bodyPr/>
          <a:lstStyle/>
          <a:p>
            <a:r>
              <a:rPr lang="cs-CZ" dirty="0"/>
              <a:t>Prodej ze dvora § 27a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50" b="80450" l="16049" r="83539">
                        <a14:foregroundMark x1="31481" y1="32942" x2="66770" y2="34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19551" r="16848" b="19551"/>
          <a:stretch/>
        </p:blipFill>
        <p:spPr>
          <a:xfrm>
            <a:off x="5364088" y="260648"/>
            <a:ext cx="1363186" cy="12961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0747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0\Grafický manuál - NEXA - styl SVS 2014\SVS_znacka_100%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23529" y="1844824"/>
            <a:ext cx="8496944" cy="49685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007EC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1800" b="0" dirty="0">
                <a:solidFill>
                  <a:schemeClr val="tx1"/>
                </a:solidFill>
              </a:rPr>
              <a:t>Chovatel může v malých množstvích prodávat nebalená čerstvá vejce pocházející </a:t>
            </a:r>
            <a:r>
              <a:rPr lang="cs-CZ" sz="1800" b="0" dirty="0" smtClean="0">
                <a:solidFill>
                  <a:schemeClr val="tx1"/>
                </a:solidFill>
              </a:rPr>
              <a:t/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z </a:t>
            </a:r>
            <a:r>
              <a:rPr lang="cs-CZ" sz="1800" b="0" dirty="0">
                <a:solidFill>
                  <a:schemeClr val="tx1"/>
                </a:solidFill>
              </a:rPr>
              <a:t>vlastního hospodářství konečnému spotřebiteli, a to buď přímo ze dvora v jeho vlastním hospodářství, v tržnici nebo na tržišti, anebo do místní </a:t>
            </a:r>
            <a:r>
              <a:rPr lang="cs-CZ" sz="1800" b="0" dirty="0" smtClean="0">
                <a:solidFill>
                  <a:schemeClr val="tx1"/>
                </a:solidFill>
              </a:rPr>
              <a:t>maloobchodního zařízení. </a:t>
            </a:r>
            <a:r>
              <a:rPr lang="cs-CZ" sz="1800" b="0" dirty="0">
                <a:solidFill>
                  <a:schemeClr val="tx1"/>
                </a:solidFill>
              </a:rPr>
              <a:t>Tato vejce nesmí být dále uváděna do oběhu.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1800" b="0" dirty="0">
                <a:solidFill>
                  <a:schemeClr val="tx1"/>
                </a:solidFill>
              </a:rPr>
              <a:t>Za malé množství čerstvých vajec, která mohou být prodána chovatelem v jeho vlastním hospodářství, v tržnici nebo na tržišti přímo jednomu konečnému spotřebiteli, se podle § 14 odst. 4 vyhlášky č. 289/2007 Sb., považuje nejvýše 60 vajec.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1800" b="0" dirty="0">
                <a:solidFill>
                  <a:schemeClr val="tx1"/>
                </a:solidFill>
              </a:rPr>
              <a:t>Za malé množství čerstvých vajec, která mohou být předmětem jedné dodávky těchto vajec chovatelem do </a:t>
            </a:r>
            <a:r>
              <a:rPr lang="cs-CZ" sz="1800" b="0" dirty="0" smtClean="0">
                <a:solidFill>
                  <a:schemeClr val="tx1"/>
                </a:solidFill>
              </a:rPr>
              <a:t>maloobchodního zařízení, </a:t>
            </a:r>
            <a:r>
              <a:rPr lang="cs-CZ" sz="1800" b="0" dirty="0">
                <a:solidFill>
                  <a:schemeClr val="tx1"/>
                </a:solidFill>
              </a:rPr>
              <a:t>se podle § 14 odst. 5 vyhlášky č. 289/2007 Sb., považuje nejvýše 600 vajec v průběhu 1 týdne.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1800" b="0" dirty="0">
                <a:solidFill>
                  <a:schemeClr val="tx1"/>
                </a:solidFill>
              </a:rPr>
              <a:t>Čerstvá vejce mohou být prodána konečnému spotřebiteli nejpozději do 21 dnů po snášce, přičemž doba minimální trvanlivosti slepičích vajec je 28 dnů od data snášky.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1800" b="0" dirty="0">
                <a:solidFill>
                  <a:schemeClr val="tx1"/>
                </a:solidFill>
              </a:rPr>
              <a:t>Čerstvá vejce, dodávaná chovatelem v malých množstvích do místní maloobchodní prodejny, která zásobuje přímo konečného spotřebitele, musí být prosvícená a musí </a:t>
            </a:r>
            <a:r>
              <a:rPr lang="cs-CZ" sz="1800" b="0" dirty="0" smtClean="0">
                <a:solidFill>
                  <a:schemeClr val="tx1"/>
                </a:solidFill>
              </a:rPr>
              <a:t/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k </a:t>
            </a:r>
            <a:r>
              <a:rPr lang="cs-CZ" sz="1800" b="0" dirty="0">
                <a:solidFill>
                  <a:schemeClr val="tx1"/>
                </a:solidFill>
              </a:rPr>
              <a:t>nim být připojena dobře viditelná informace pro spotřebitele o minimální trvanlivosti vajec a o jménu, popř. jménech, chovatele a adrese chovu, kde byla vejce vyprodukována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8313" y="1268537"/>
            <a:ext cx="8064500" cy="6482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007EC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7EC7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defRPr/>
            </a:pPr>
            <a:r>
              <a:rPr lang="cs-CZ" sz="2400" dirty="0" smtClean="0"/>
              <a:t>Prodej čerstvých vajec</a:t>
            </a:r>
            <a:endParaRPr lang="cs-CZ" sz="2400" dirty="0" smtClean="0">
              <a:latin typeface="Arial" charset="0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4" y="1246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49472"/>
      </p:ext>
    </p:extLst>
  </p:cSld>
  <p:clrMapOvr>
    <a:masterClrMapping/>
  </p:clrMapOvr>
  <p:transition spd="slow" advTm="6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824537"/>
          </a:xfrm>
        </p:spPr>
        <p:txBody>
          <a:bodyPr/>
          <a:lstStyle/>
          <a:p>
            <a:r>
              <a:rPr lang="cs-CZ" sz="1200" dirty="0"/>
              <a:t>(1) Chovatel může v malých množstvích prodávat </a:t>
            </a:r>
          </a:p>
          <a:p>
            <a:r>
              <a:rPr lang="cs-CZ" sz="1200" dirty="0"/>
              <a:t>d) </a:t>
            </a:r>
            <a:r>
              <a:rPr lang="cs-CZ" sz="1200" b="1" u="sng" dirty="0"/>
              <a:t>med</a:t>
            </a:r>
            <a:r>
              <a:rPr lang="cs-CZ" sz="1200" dirty="0"/>
              <a:t>, mateří kašičku nebo včelí vosk pocházející z vlastního chovu včelstev </a:t>
            </a:r>
            <a:r>
              <a:rPr lang="cs-CZ" sz="1200" b="1" dirty="0"/>
              <a:t>ve své domácnosti, ve svém hospodářství, v tržnici nebo na tržišti, které se nacházejí na území České republiky</a:t>
            </a:r>
            <a:r>
              <a:rPr lang="cs-CZ" sz="1200" dirty="0"/>
              <a:t>, a to přímo spotřebiteli, anebo jej dodávat </a:t>
            </a:r>
            <a:r>
              <a:rPr lang="cs-CZ" sz="1200" b="1" dirty="0"/>
              <a:t>do místního maloobchodu</a:t>
            </a:r>
            <a:r>
              <a:rPr lang="cs-CZ" sz="1200" dirty="0"/>
              <a:t>. Chovatel včel, který med použije v jím provozovaném zařízení stravovacích služeb</a:t>
            </a:r>
            <a:r>
              <a:rPr lang="cs-CZ" sz="1200" baseline="30000" dirty="0"/>
              <a:t>53)</a:t>
            </a:r>
            <a:r>
              <a:rPr lang="cs-CZ" sz="1200" dirty="0"/>
              <a:t>, nemusí med označit stanoveným způsobem</a:t>
            </a:r>
            <a:r>
              <a:rPr lang="cs-CZ" sz="1200" baseline="30000" dirty="0"/>
              <a:t>56)</a:t>
            </a:r>
            <a:r>
              <a:rPr lang="cs-CZ" sz="1200" dirty="0"/>
              <a:t>, </a:t>
            </a:r>
          </a:p>
          <a:p>
            <a:r>
              <a:rPr lang="cs-CZ" sz="1200" dirty="0"/>
              <a:t>(2) Za místní maloobchod podle odstavce 1 písm. b), c) a d) se považuje maloobchod podle předpisu Evropské unie, kterým se stanoví obecné zásady a požadavky potravinového práva a zřizuje se Evropský úřad pro bezpečnost potravin a stanoví postupy týkající se bezpečnosti potravin</a:t>
            </a:r>
            <a:r>
              <a:rPr lang="cs-CZ" sz="1200" baseline="30000" dirty="0"/>
              <a:t>60)</a:t>
            </a:r>
            <a:r>
              <a:rPr lang="cs-CZ" sz="1200" dirty="0"/>
              <a:t> s odpovídajícím sortimentem živočišných produktů, který se nachází na území České republiky a který produkty uvedené v odstavci 1 písm. b), c) a d) dodává přímo spotřebiteli. </a:t>
            </a:r>
            <a:endParaRPr lang="cs-CZ" sz="1200" dirty="0" smtClean="0"/>
          </a:p>
          <a:p>
            <a:r>
              <a:rPr lang="cs-CZ" sz="1200" dirty="0"/>
              <a:t>č. 289/2007 Sb., </a:t>
            </a:r>
            <a:r>
              <a:rPr lang="cs-CZ" sz="1200" b="1" dirty="0"/>
              <a:t>považuje množství nepřevyšující 2 tuny ročně</a:t>
            </a:r>
            <a:r>
              <a:rPr lang="cs-CZ" sz="1200" dirty="0"/>
              <a:t>. Tento med nesmí být uváděn dále do oběhu.</a:t>
            </a:r>
          </a:p>
          <a:p>
            <a:pPr marL="0" indent="0">
              <a:buNone/>
            </a:pPr>
            <a:r>
              <a:rPr lang="cs-CZ" sz="1200" b="1" u="sng" dirty="0"/>
              <a:t>V maloobchodní prodejně, v tržnici nebo na tržišti musí být med označen:</a:t>
            </a:r>
            <a:endParaRPr lang="cs-CZ" sz="1200" dirty="0"/>
          </a:p>
          <a:p>
            <a:pPr marL="0" indent="0">
              <a:buNone/>
            </a:pPr>
            <a:r>
              <a:rPr lang="cs-CZ" sz="1200" dirty="0" smtClean="0"/>
              <a:t>	‐ </a:t>
            </a:r>
            <a:r>
              <a:rPr lang="cs-CZ" sz="1200" dirty="0"/>
              <a:t>jménem, příjmením chovatele, adresou bydliště,</a:t>
            </a:r>
          </a:p>
          <a:p>
            <a:pPr marL="0" indent="0">
              <a:buNone/>
            </a:pPr>
            <a:r>
              <a:rPr lang="cs-CZ" sz="1200" dirty="0" smtClean="0"/>
              <a:t>	‐ </a:t>
            </a:r>
            <a:r>
              <a:rPr lang="cs-CZ" sz="1200" dirty="0"/>
              <a:t>druhem medu podle původu,</a:t>
            </a:r>
          </a:p>
          <a:p>
            <a:pPr marL="0" indent="0">
              <a:buNone/>
            </a:pPr>
            <a:r>
              <a:rPr lang="cs-CZ" sz="1200" dirty="0" smtClean="0"/>
              <a:t>	‐ </a:t>
            </a:r>
            <a:r>
              <a:rPr lang="cs-CZ" sz="1200" dirty="0"/>
              <a:t>množstvím</a:t>
            </a:r>
          </a:p>
          <a:p>
            <a:pPr marL="0" indent="0">
              <a:buNone/>
            </a:pPr>
            <a:r>
              <a:rPr lang="cs-CZ" sz="1200" dirty="0" smtClean="0"/>
              <a:t>	‐ </a:t>
            </a:r>
            <a:r>
              <a:rPr lang="cs-CZ" sz="1200" dirty="0"/>
              <a:t>v maloobchodní prodejně navíc i datem minimální trvanlivosti.</a:t>
            </a:r>
          </a:p>
          <a:p>
            <a:pPr marL="0" indent="0">
              <a:buNone/>
            </a:pPr>
            <a:r>
              <a:rPr lang="cs-CZ" sz="1200" b="1" u="sng" dirty="0"/>
              <a:t>Malé množství včelích produktů lze prodávat bez registrace u KVS.</a:t>
            </a:r>
            <a:endParaRPr lang="cs-CZ" sz="12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MED § 27a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0249" y="1844824"/>
            <a:ext cx="8229600" cy="4824537"/>
          </a:xfrm>
        </p:spPr>
        <p:txBody>
          <a:bodyPr/>
          <a:lstStyle/>
          <a:p>
            <a:pPr algn="just"/>
            <a:r>
              <a:rPr lang="cs-CZ" sz="1600" dirty="0"/>
              <a:t>Ten kdo si med zakoupí, ho nesmí dále uvádět na trh (med takto nelze prodávat obchodníkům/společnostem, kteří ho prodají teprve konečnému spotřebiteli).</a:t>
            </a:r>
          </a:p>
          <a:p>
            <a:pPr algn="just"/>
            <a:r>
              <a:rPr lang="cs-CZ" sz="1600" dirty="0" smtClean="0"/>
              <a:t>Med </a:t>
            </a:r>
            <a:r>
              <a:rPr lang="cs-CZ" sz="1600" dirty="0"/>
              <a:t>musí být dodáván, přeléván a skladován v obalech, určených pro potraviny.</a:t>
            </a:r>
          </a:p>
          <a:p>
            <a:pPr algn="just"/>
            <a:r>
              <a:rPr lang="cs-CZ" sz="1600" dirty="0" smtClean="0"/>
              <a:t>Je </a:t>
            </a:r>
            <a:r>
              <a:rPr lang="cs-CZ" sz="1600" dirty="0"/>
              <a:t>možné prodávat pouze a výhradně med, nikoliv výrobky z medu nebo med s přídavkem jakékoliv jiné potraviny (meruňky v medu, medové tyčinky, medové perníčky apod..</a:t>
            </a:r>
          </a:p>
          <a:p>
            <a:pPr algn="just"/>
            <a:r>
              <a:rPr lang="cs-CZ" sz="1600" b="1" dirty="0" smtClean="0"/>
              <a:t>Internetová </a:t>
            </a:r>
            <a:r>
              <a:rPr lang="cs-CZ" sz="1600" b="1" dirty="0"/>
              <a:t>nabídka např. formou internetové reklamy s uvedením sdělení, že med si lze vyzvednout na adrese chovatele, na stanovišti včelstev nebo na hospodářství chovatele je v souladu s pravidly pro prodej „ze dvora“.</a:t>
            </a:r>
            <a:endParaRPr lang="cs-CZ" sz="1600" dirty="0"/>
          </a:p>
          <a:p>
            <a:pPr algn="just"/>
            <a:r>
              <a:rPr lang="cs-CZ" sz="1600" b="1" dirty="0" smtClean="0">
                <a:solidFill>
                  <a:srgbClr val="FF0000"/>
                </a:solidFill>
              </a:rPr>
              <a:t>Prodej </a:t>
            </a:r>
            <a:r>
              <a:rPr lang="cs-CZ" sz="1600" b="1" dirty="0">
                <a:solidFill>
                  <a:srgbClr val="FF0000"/>
                </a:solidFill>
              </a:rPr>
              <a:t>na dálku (např. prostřednictvím internetu) nelze považovat za prodej „ze dvora“ a je pro něj vyžadována registrace u dozorového orgánu. V případě medu jako produktu prvovýroby, tj. vyprodukovaného včelařem, to znamená registraci u krajské veterinární správy. Registrace se týká osob, které „jako podnikatelé“ získávají a zacházejí  se živočišnými produkty.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0249" y="692696"/>
            <a:ext cx="8219256" cy="1080120"/>
          </a:xfrm>
        </p:spPr>
        <p:txBody>
          <a:bodyPr/>
          <a:lstStyle/>
          <a:p>
            <a:r>
              <a:rPr lang="cs-CZ" dirty="0" smtClean="0"/>
              <a:t>MED – časté dotazy na internetový prodej ze dvora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4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Vzorkování CPM, PSB (somatické buňky) a patogenů pouze 2x za rok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Prodej syrového mléka §27a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" b="97817" l="0" r="98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240360" cy="3372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447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Nově j</a:t>
            </a:r>
            <a:r>
              <a:rPr lang="cs-CZ" dirty="0" smtClean="0"/>
              <a:t>e </a:t>
            </a:r>
            <a:r>
              <a:rPr lang="cs-CZ" dirty="0"/>
              <a:t>umožněno prodávat ulovenou </a:t>
            </a:r>
            <a:r>
              <a:rPr lang="cs-CZ" b="1" dirty="0"/>
              <a:t>drobnou</a:t>
            </a:r>
            <a:r>
              <a:rPr lang="cs-CZ" dirty="0"/>
              <a:t>, volně žijící zvěř, vyšetřenou proškolenou osobou i v tržnici a na </a:t>
            </a:r>
            <a:r>
              <a:rPr lang="cs-CZ" dirty="0" smtClean="0"/>
              <a:t>tržišti</a:t>
            </a:r>
          </a:p>
          <a:p>
            <a:pPr algn="just"/>
            <a:r>
              <a:rPr lang="cs-CZ" dirty="0" smtClean="0"/>
              <a:t>Uživatel honitby musí ke vzorku na </a:t>
            </a:r>
            <a:r>
              <a:rPr lang="cs-CZ" dirty="0" err="1" smtClean="0"/>
              <a:t>trichinelu</a:t>
            </a:r>
            <a:r>
              <a:rPr lang="cs-CZ" dirty="0" smtClean="0"/>
              <a:t> přiložit pírko</a:t>
            </a:r>
          </a:p>
          <a:p>
            <a:pPr algn="just"/>
            <a:r>
              <a:rPr lang="cs-CZ" dirty="0" smtClean="0"/>
              <a:t>Laboratoře (mimo SVÚ) </a:t>
            </a:r>
            <a:r>
              <a:rPr lang="cs-CZ" b="1" dirty="0" smtClean="0"/>
              <a:t>musí</a:t>
            </a:r>
            <a:r>
              <a:rPr lang="cs-CZ" dirty="0" smtClean="0"/>
              <a:t> hlásit vyšetření na </a:t>
            </a:r>
            <a:r>
              <a:rPr lang="cs-CZ" dirty="0" err="1" smtClean="0"/>
              <a:t>trichinelu</a:t>
            </a:r>
            <a:r>
              <a:rPr lang="cs-CZ" dirty="0" smtClean="0"/>
              <a:t> prostřednictvím on-line formuláře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Přímý prodej zvěřiny § 27b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5" y="4509120"/>
            <a:ext cx="2088816" cy="17519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2115" y1="32231" x2="65385" y2="41322"/>
                        <a14:foregroundMark x1="68269" y1="47934" x2="84615" y2="72314"/>
                        <a14:foregroundMark x1="64423" y1="68595" x2="67788" y2="73554"/>
                        <a14:foregroundMark x1="33654" y1="35537" x2="28365" y2="47521"/>
                        <a14:foregroundMark x1="22115" y1="29752" x2="12500" y2="45868"/>
                        <a14:foregroundMark x1="43269" y1="17355" x2="32212" y2="26446"/>
                        <a14:foregroundMark x1="24519" y1="28512" x2="24519" y2="28512"/>
                        <a14:foregroundMark x1="58654" y1="40496" x2="72115" y2="65702"/>
                        <a14:foregroundMark x1="50962" y1="50000" x2="48077" y2="58264"/>
                        <a14:foregroundMark x1="40865" y1="52479" x2="40865" y2="52479"/>
                        <a14:foregroundMark x1="27404" y1="54959" x2="27404" y2="54959"/>
                        <a14:foregroundMark x1="37019" y1="71901" x2="50962" y2="72314"/>
                        <a14:foregroundMark x1="50481" y1="74793" x2="83173" y2="90909"/>
                        <a14:foregroundMark x1="87019" y1="95455" x2="87019" y2="95455"/>
                        <a14:foregroundMark x1="41827" y1="84298" x2="54808" y2="82645"/>
                        <a14:foregroundMark x1="91346" y1="52066" x2="86058" y2="54545"/>
                        <a14:foregroundMark x1="90865" y1="73554" x2="92308" y2="73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53136"/>
            <a:ext cx="1494656" cy="17389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99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4800" dirty="0" smtClean="0">
                <a:latin typeface="Arial" charset="0"/>
                <a:cs typeface="Arial" charset="0"/>
              </a:rPr>
              <a:t>Děkuji za pozornost</a:t>
            </a:r>
            <a:endParaRPr lang="cs-CZ" sz="4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Novela veterinárního zákona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2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Rozšíření kategorie zvířat, u nichž je možné provést domácí porážku skotu z 24 na </a:t>
            </a:r>
            <a:r>
              <a:rPr lang="cs-CZ" b="1" u="sng" dirty="0"/>
              <a:t>72 měsíců stáří zvířete</a:t>
            </a:r>
          </a:p>
          <a:p>
            <a:pPr algn="just"/>
            <a:r>
              <a:rPr lang="cs-CZ" dirty="0"/>
              <a:t>U skotu staršího 24 měsíců může chovatel ve vlastním hospodářství porazit </a:t>
            </a:r>
            <a:r>
              <a:rPr lang="cs-CZ" b="1" u="sng" dirty="0"/>
              <a:t>nejvýše 3 kusy ročně</a:t>
            </a:r>
          </a:p>
          <a:p>
            <a:pPr algn="just"/>
            <a:r>
              <a:rPr lang="cs-CZ" dirty="0" smtClean="0"/>
              <a:t>Povinnost </a:t>
            </a:r>
            <a:r>
              <a:rPr lang="cs-CZ" dirty="0"/>
              <a:t>nahlásit domácí porážku skotu a farmových jelenovitých v termínu </a:t>
            </a:r>
            <a:r>
              <a:rPr lang="cs-CZ" b="1" u="sng" dirty="0"/>
              <a:t>3 dny předem </a:t>
            </a:r>
            <a:r>
              <a:rPr lang="cs-CZ" dirty="0"/>
              <a:t>oproti dřívějším </a:t>
            </a:r>
            <a:r>
              <a:rPr lang="cs-CZ" dirty="0" smtClean="0"/>
              <a:t>7</a:t>
            </a:r>
          </a:p>
          <a:p>
            <a:pPr lvl="1" algn="just"/>
            <a:r>
              <a:rPr lang="cs-CZ" b="1" dirty="0" smtClean="0"/>
              <a:t>Evidence hlášení (OIS, on-line formulář)</a:t>
            </a:r>
            <a:endParaRPr lang="cs-CZ" b="1" dirty="0"/>
          </a:p>
          <a:p>
            <a:pPr algn="just"/>
            <a:r>
              <a:rPr lang="cs-CZ" dirty="0"/>
              <a:t>Není nutné žádat o povolení provádět domácí porážku skotu a farmových </a:t>
            </a:r>
            <a:r>
              <a:rPr lang="cs-CZ" dirty="0" smtClean="0"/>
              <a:t>jelenovitých</a:t>
            </a:r>
          </a:p>
          <a:p>
            <a:pPr lvl="1" algn="just"/>
            <a:r>
              <a:rPr lang="cs-CZ" dirty="0" smtClean="0"/>
              <a:t>Zrušena vyhláška, náležitosti ohlášení přímo v zákoně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Domácí porážka skotu  § 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000" dirty="0"/>
              <a:t>Možnost porazit zdravé zvíře (skot a jelenovité ve farmovém chovu), které utrpělo zranění</a:t>
            </a:r>
          </a:p>
          <a:p>
            <a:pPr algn="just"/>
            <a:r>
              <a:rPr lang="cs-CZ" sz="2000" dirty="0"/>
              <a:t>Respektování </a:t>
            </a:r>
            <a:r>
              <a:rPr lang="cs-CZ" sz="2000" dirty="0" err="1"/>
              <a:t>welfare</a:t>
            </a:r>
            <a:endParaRPr lang="cs-CZ" sz="2000" dirty="0"/>
          </a:p>
          <a:p>
            <a:pPr algn="just"/>
            <a:r>
              <a:rPr lang="cs-CZ" sz="2000" dirty="0"/>
              <a:t>Nutná prohlídka veterinárním lékařem + prohlášení o zdravotním stavu</a:t>
            </a:r>
          </a:p>
          <a:p>
            <a:pPr algn="just"/>
            <a:r>
              <a:rPr lang="cs-CZ" sz="2000" dirty="0"/>
              <a:t>Oznámení domácí porážky </a:t>
            </a:r>
            <a:r>
              <a:rPr lang="cs-CZ" sz="2000" b="1" u="sng" dirty="0"/>
              <a:t>neprodleně </a:t>
            </a:r>
            <a:r>
              <a:rPr lang="cs-CZ" sz="2000" dirty="0"/>
              <a:t>po jejím provedení </a:t>
            </a:r>
          </a:p>
          <a:p>
            <a:pPr marL="0" indent="0" algn="just">
              <a:buNone/>
            </a:pPr>
            <a:r>
              <a:rPr lang="cs-CZ" sz="2000" dirty="0"/>
              <a:t>Rozlišení domácí porážky skotu a domácí porážky ostatních druhů.</a:t>
            </a:r>
          </a:p>
          <a:p>
            <a:pPr algn="just"/>
            <a:r>
              <a:rPr lang="cs-CZ" sz="2000" dirty="0"/>
              <a:t>Maso a orgány z domácí porážky skotu lze spotřebovat </a:t>
            </a:r>
            <a:r>
              <a:rPr lang="cs-CZ" sz="2000" b="1" u="sng" dirty="0"/>
              <a:t>pouze v domácnosti chovatele</a:t>
            </a:r>
          </a:p>
          <a:p>
            <a:pPr algn="just"/>
            <a:r>
              <a:rPr lang="cs-CZ" sz="2000" dirty="0"/>
              <a:t>Maso a orgány z domácí porážky prasete, ovce a kozy lze konzumovat v domácnosti nebo </a:t>
            </a:r>
            <a:r>
              <a:rPr lang="cs-CZ" sz="2000" u="sng" dirty="0"/>
              <a:t>osobou blízkou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Domácí porážka skotu a jelenovitých § 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3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Provozovatel jatek je povinen oznámit </a:t>
            </a:r>
            <a:r>
              <a:rPr lang="cs-CZ" dirty="0"/>
              <a:t>neprodleně krajské veterinární </a:t>
            </a:r>
            <a:r>
              <a:rPr lang="cs-CZ" dirty="0" smtClean="0"/>
              <a:t>správě porážku </a:t>
            </a:r>
            <a:r>
              <a:rPr lang="cs-CZ" dirty="0"/>
              <a:t>skotu nebo prasat, pokud jsou </a:t>
            </a:r>
            <a:r>
              <a:rPr lang="cs-CZ" dirty="0" smtClean="0"/>
              <a:t>maso nebo </a:t>
            </a:r>
            <a:r>
              <a:rPr lang="cs-CZ" dirty="0"/>
              <a:t>orgány určeny k dodání zpět </a:t>
            </a:r>
            <a:r>
              <a:rPr lang="cs-CZ" dirty="0" smtClean="0"/>
              <a:t>chovateli; v </a:t>
            </a:r>
            <a:r>
              <a:rPr lang="cs-CZ" dirty="0"/>
              <a:t>oznámení uvede počet poražených </a:t>
            </a:r>
            <a:r>
              <a:rPr lang="cs-CZ" dirty="0" smtClean="0"/>
              <a:t>kusů </a:t>
            </a:r>
            <a:r>
              <a:rPr lang="pl-PL" dirty="0" smtClean="0"/>
              <a:t>a </a:t>
            </a:r>
            <a:r>
              <a:rPr lang="pl-PL" dirty="0"/>
              <a:t>osobu, které maso nebo orgány </a:t>
            </a:r>
            <a:r>
              <a:rPr lang="pl-PL" dirty="0" smtClean="0"/>
              <a:t>dodal.</a:t>
            </a:r>
          </a:p>
          <a:p>
            <a:r>
              <a:rPr lang="pl-PL" dirty="0" smtClean="0"/>
              <a:t>Není stanoveno jakým způsobem má oznámit</a:t>
            </a:r>
          </a:p>
          <a:p>
            <a:r>
              <a:rPr lang="pl-PL" dirty="0" smtClean="0"/>
              <a:t>Není stanoveno, jak má KVS evidovat oznámení</a:t>
            </a:r>
          </a:p>
          <a:p>
            <a:r>
              <a:rPr lang="pl-PL" dirty="0" smtClean="0"/>
              <a:t>OIS je na evidenci připraven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Porážka ve mzdě § 23 odst. 1 písm. h)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542" l="13072" r="65850">
                        <a14:foregroundMark x1="41667" y1="83987" x2="41667" y2="83987"/>
                        <a14:foregroundMark x1="50980" y1="78758" x2="50980" y2="78758"/>
                        <a14:foregroundMark x1="49673" y1="74020" x2="50654" y2="81863"/>
                        <a14:foregroundMark x1="24183" y1="73039" x2="24183" y2="80882"/>
                        <a14:foregroundMark x1="32516" y1="77124" x2="33007" y2="78922"/>
                        <a14:foregroundMark x1="45261" y1="71078" x2="45752" y2="76797"/>
                        <a14:backgroundMark x1="59150" y1="46895" x2="55392" y2="62255"/>
                        <a14:backgroundMark x1="55392" y1="57026" x2="56699" y2="50980"/>
                        <a14:backgroundMark x1="54575" y1="53431" x2="52451" y2="59967"/>
                        <a14:backgroundMark x1="53105" y1="66176" x2="55556" y2="75980"/>
                        <a14:backgroundMark x1="57026" y1="46569" x2="57026" y2="46569"/>
                        <a14:backgroundMark x1="41993" y1="74673" x2="43954" y2="73529"/>
                        <a14:backgroundMark x1="47386" y1="73693" x2="48366" y2="73529"/>
                        <a14:backgroundMark x1="51797" y1="73203" x2="51797" y2="7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8000" r="33941" b="10471"/>
          <a:stretch/>
        </p:blipFill>
        <p:spPr>
          <a:xfrm>
            <a:off x="7092280" y="3212976"/>
            <a:ext cx="1932768" cy="28347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670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Bez jakéhokoli omezení</a:t>
            </a:r>
          </a:p>
          <a:p>
            <a:pPr>
              <a:buFontTx/>
              <a:buChar char="-"/>
            </a:pPr>
            <a:r>
              <a:rPr lang="cs-CZ" dirty="0" smtClean="0"/>
              <a:t>Není určeno jen pro vlastní domácnost, ale i pro osoby blízké</a:t>
            </a:r>
          </a:p>
          <a:p>
            <a:pPr>
              <a:buFontTx/>
              <a:buChar char="-"/>
            </a:pPr>
            <a:r>
              <a:rPr lang="cs-CZ" dirty="0" smtClean="0"/>
              <a:t>Registrace prasat podle plemenářského zákona není nutná </a:t>
            </a:r>
            <a:r>
              <a:rPr lang="cs-CZ" dirty="0" smtClean="0"/>
              <a:t>v případě </a:t>
            </a:r>
            <a:r>
              <a:rPr lang="cs-CZ" dirty="0" smtClean="0"/>
              <a:t>jednoho chovaného prasete</a:t>
            </a:r>
          </a:p>
          <a:p>
            <a:pPr>
              <a:buFontTx/>
              <a:buChar char="-"/>
            </a:pPr>
            <a:r>
              <a:rPr lang="cs-CZ" dirty="0" smtClean="0"/>
              <a:t>Novela </a:t>
            </a:r>
            <a:r>
              <a:rPr lang="cs-CZ" smtClean="0"/>
              <a:t>PZ </a:t>
            </a:r>
            <a:r>
              <a:rPr lang="cs-CZ" smtClean="0"/>
              <a:t>– bude povinnost </a:t>
            </a:r>
            <a:r>
              <a:rPr lang="cs-CZ" dirty="0" smtClean="0"/>
              <a:t>registrovat vše</a:t>
            </a:r>
          </a:p>
          <a:p>
            <a:pPr>
              <a:buFontTx/>
              <a:buChar char="-"/>
            </a:pPr>
            <a:r>
              <a:rPr lang="cs-CZ" dirty="0" smtClean="0"/>
              <a:t>Důvodem je nákazová situace AMP v EVROPĚ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Domácí porážka prasat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9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rgbClr val="C00000"/>
                </a:solidFill>
              </a:rPr>
              <a:t>Africký mor </a:t>
            </a:r>
            <a:r>
              <a:rPr lang="cs-CZ" sz="6600" b="1" dirty="0" smtClean="0">
                <a:solidFill>
                  <a:srgbClr val="C00000"/>
                </a:solidFill>
              </a:rPr>
              <a:t>prasat</a:t>
            </a:r>
            <a:br>
              <a:rPr lang="cs-CZ" sz="6600" b="1" dirty="0" smtClean="0">
                <a:solidFill>
                  <a:srgbClr val="C00000"/>
                </a:solidFill>
              </a:rPr>
            </a:br>
            <a:r>
              <a:rPr lang="cs-CZ" sz="6600" dirty="0" smtClean="0">
                <a:solidFill>
                  <a:srgbClr val="C00000"/>
                </a:solidFill>
              </a:rPr>
              <a:t/>
            </a:r>
            <a:br>
              <a:rPr lang="cs-CZ" sz="6600" dirty="0" smtClean="0">
                <a:solidFill>
                  <a:srgbClr val="C00000"/>
                </a:solidFill>
              </a:rPr>
            </a:br>
            <a:r>
              <a:rPr lang="cs-CZ" sz="1800" dirty="0" smtClean="0"/>
              <a:t>DNA </a:t>
            </a:r>
            <a:r>
              <a:rPr lang="cs-CZ" sz="1800" dirty="0"/>
              <a:t>virus z čeledi </a:t>
            </a:r>
            <a:r>
              <a:rPr lang="cs-CZ" sz="1800" dirty="0" err="1"/>
              <a:t>Asfariviridae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96752"/>
            <a:ext cx="7632849" cy="5544616"/>
          </a:xfrm>
        </p:spPr>
      </p:pic>
    </p:spTree>
    <p:extLst>
      <p:ext uri="{BB962C8B-B14F-4D97-AF65-F5344CB8AC3E}">
        <p14:creationId xmlns:p14="http://schemas.microsoft.com/office/powerpoint/2010/main" val="259167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C00000"/>
                </a:solidFill>
              </a:rPr>
              <a:t>Výskyt AMP v r.1981</a:t>
            </a:r>
            <a:endParaRPr lang="cs-CZ" sz="5400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5" t="18133" r="22340" b="19070"/>
          <a:stretch/>
        </p:blipFill>
        <p:spPr>
          <a:xfrm>
            <a:off x="0" y="1052736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37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"/>
          </a:xfrm>
        </p:spPr>
        <p:txBody>
          <a:bodyPr/>
          <a:lstStyle/>
          <a:p>
            <a:r>
              <a:rPr lang="cs-CZ" sz="3600" dirty="0" smtClean="0"/>
              <a:t>EVROPA AMP k 11.5.2018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160" y="1052736"/>
            <a:ext cx="10729192" cy="5661248"/>
          </a:xfrm>
        </p:spPr>
      </p:pic>
    </p:spTree>
    <p:extLst>
      <p:ext uri="{BB962C8B-B14F-4D97-AF65-F5344CB8AC3E}">
        <p14:creationId xmlns:p14="http://schemas.microsoft.com/office/powerpoint/2010/main" val="35402686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j ze dvora v ČR.potx" id="{357759CD-0B8A-4A9B-8A85-1AE92B2C312B}" vid="{49B06972-2EE4-421A-BEAC-FE76E6242233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Prodej ze dvora v ČR</Template>
  <TotalTime>8782</TotalTime>
  <Words>830</Words>
  <Application>Microsoft Office PowerPoint</Application>
  <PresentationFormat>Předvádění na obrazovce (4:3)</PresentationFormat>
  <Paragraphs>85</Paragraphs>
  <Slides>19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SVS_sablona_PPT</vt:lpstr>
      <vt:lpstr>Acrobat Document</vt:lpstr>
      <vt:lpstr>FARMÁŘSKÁ BURZA  6. ročník – 30. května 2018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Africký mor prasat  DNA virus z čeledi Asfariviridae</vt:lpstr>
      <vt:lpstr>Výskyt AMP v r.1981</vt:lpstr>
      <vt:lpstr>EVROPA AMP k 11.5.2018</vt:lpstr>
      <vt:lpstr>Parkoviště podél dálnic a silnic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MVDr. Jan Váňa</dc:creator>
  <cp:lastModifiedBy>Nezbeda</cp:lastModifiedBy>
  <cp:revision>145</cp:revision>
  <dcterms:created xsi:type="dcterms:W3CDTF">2015-10-29T07:56:40Z</dcterms:created>
  <dcterms:modified xsi:type="dcterms:W3CDTF">2018-05-29T19:48:06Z</dcterms:modified>
</cp:coreProperties>
</file>