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7"/>
  </p:notesMasterIdLst>
  <p:handoutMasterIdLst>
    <p:handoutMasterId r:id="rId18"/>
  </p:handoutMasterIdLst>
  <p:sldIdLst>
    <p:sldId id="266" r:id="rId2"/>
    <p:sldId id="384" r:id="rId3"/>
    <p:sldId id="387" r:id="rId4"/>
    <p:sldId id="392" r:id="rId5"/>
    <p:sldId id="393" r:id="rId6"/>
    <p:sldId id="394" r:id="rId7"/>
    <p:sldId id="395" r:id="rId8"/>
    <p:sldId id="396" r:id="rId9"/>
    <p:sldId id="397" r:id="rId10"/>
    <p:sldId id="398" r:id="rId11"/>
    <p:sldId id="399" r:id="rId12"/>
    <p:sldId id="400" r:id="rId13"/>
    <p:sldId id="402" r:id="rId14"/>
    <p:sldId id="401" r:id="rId15"/>
    <p:sldId id="354" r:id="rId16"/>
  </p:sldIdLst>
  <p:sldSz cx="9144000" cy="6858000" type="screen4x3"/>
  <p:notesSz cx="6858000" cy="9144000"/>
  <p:defaultTextStyle>
    <a:defPPr>
      <a:defRPr lang="cs-CZ"/>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007E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279" autoAdjust="0"/>
    <p:restoredTop sz="94533" autoAdjust="0"/>
  </p:normalViewPr>
  <p:slideViewPr>
    <p:cSldViewPr>
      <p:cViewPr varScale="1">
        <p:scale>
          <a:sx n="70" d="100"/>
          <a:sy n="70" d="100"/>
        </p:scale>
        <p:origin x="1272" y="72"/>
      </p:cViewPr>
      <p:guideLst>
        <p:guide orient="horz" pos="2160"/>
        <p:guide pos="2880"/>
      </p:guideLst>
    </p:cSldViewPr>
  </p:slideViewPr>
  <p:notesTextViewPr>
    <p:cViewPr>
      <p:scale>
        <a:sx n="3" d="2"/>
        <a:sy n="3" d="2"/>
      </p:scale>
      <p:origin x="0" y="0"/>
    </p:cViewPr>
  </p:notesTextViewPr>
  <p:sorterViewPr>
    <p:cViewPr>
      <p:scale>
        <a:sx n="100" d="100"/>
        <a:sy n="100" d="100"/>
      </p:scale>
      <p:origin x="0" y="-2268"/>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endParaRPr lang="cs-CZ"/>
          </a:p>
        </p:txBody>
      </p:sp>
      <p:sp>
        <p:nvSpPr>
          <p:cNvPr id="4" name="Zástupný symbol pro zápatí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84BCC9C3-9803-460F-965B-3A5B3D6FF664}" type="slidenum">
              <a:rPr lang="cs-CZ" smtClean="0"/>
              <a:t>‹#›</a:t>
            </a:fld>
            <a:endParaRPr lang="cs-CZ"/>
          </a:p>
        </p:txBody>
      </p:sp>
    </p:spTree>
    <p:extLst>
      <p:ext uri="{BB962C8B-B14F-4D97-AF65-F5344CB8AC3E}">
        <p14:creationId xmlns:p14="http://schemas.microsoft.com/office/powerpoint/2010/main" val="4242846666"/>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cs-CZ" noProof="0" smtClean="0"/>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noProof="0" smtClean="0"/>
              <a:t>Klepnutím lze upravit styly předlohy textu.</a:t>
            </a:r>
          </a:p>
          <a:p>
            <a:pPr lvl="1"/>
            <a:r>
              <a:rPr lang="cs-CZ" noProof="0" smtClean="0"/>
              <a:t>Druhá úroveň</a:t>
            </a:r>
          </a:p>
          <a:p>
            <a:pPr lvl="2"/>
            <a:r>
              <a:rPr lang="cs-CZ" noProof="0" smtClean="0"/>
              <a:t>Třetí úroveň</a:t>
            </a:r>
          </a:p>
          <a:p>
            <a:pPr lvl="3"/>
            <a:r>
              <a:rPr lang="cs-CZ" noProof="0" smtClean="0"/>
              <a:t>Čtvrtá úroveň</a:t>
            </a:r>
          </a:p>
          <a:p>
            <a:pPr lvl="4"/>
            <a:r>
              <a:rPr lang="cs-CZ" noProof="0" smtClean="0"/>
              <a:t>Pátá úroveň</a:t>
            </a:r>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E1DF3F96-3515-4547-AF6B-DB98CFCBFFEF}" type="slidenum">
              <a:rPr lang="cs-CZ"/>
              <a:pPr>
                <a:defRPr/>
              </a:pPr>
              <a:t>‹#›</a:t>
            </a:fld>
            <a:endParaRPr lang="cs-CZ"/>
          </a:p>
        </p:txBody>
      </p:sp>
    </p:spTree>
    <p:extLst>
      <p:ext uri="{BB962C8B-B14F-4D97-AF65-F5344CB8AC3E}">
        <p14:creationId xmlns:p14="http://schemas.microsoft.com/office/powerpoint/2010/main" val="54155204"/>
      </p:ext>
    </p:extLst>
  </p:cSld>
  <p:clrMap bg1="lt1" tx1="dk1" bg2="lt2" tx2="dk2" accent1="accent1" accent2="accent2" accent3="accent3" accent4="accent4" accent5="accent5" accent6="accent6" hlink="hlink" folHlink="folHlink"/>
  <p:hf hdr="0" ftr="0"/>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datum 3"/>
          <p:cNvSpPr>
            <a:spLocks noGrp="1"/>
          </p:cNvSpPr>
          <p:nvPr>
            <p:ph type="dt" idx="10"/>
          </p:nvPr>
        </p:nvSpPr>
        <p:spPr/>
        <p:txBody>
          <a:bodyPr/>
          <a:lstStyle/>
          <a:p>
            <a:pPr>
              <a:defRPr/>
            </a:pPr>
            <a:endParaRPr lang="cs-CZ"/>
          </a:p>
        </p:txBody>
      </p:sp>
      <p:sp>
        <p:nvSpPr>
          <p:cNvPr id="5" name="Zástupný symbol pro číslo snímku 4"/>
          <p:cNvSpPr>
            <a:spLocks noGrp="1"/>
          </p:cNvSpPr>
          <p:nvPr>
            <p:ph type="sldNum" sz="quarter" idx="11"/>
          </p:nvPr>
        </p:nvSpPr>
        <p:spPr/>
        <p:txBody>
          <a:bodyPr/>
          <a:lstStyle/>
          <a:p>
            <a:pPr>
              <a:defRPr/>
            </a:pPr>
            <a:fld id="{E1DF3F96-3515-4547-AF6B-DB98CFCBFFEF}" type="slidenum">
              <a:rPr lang="cs-CZ" smtClean="0"/>
              <a:pPr>
                <a:defRPr/>
              </a:pPr>
              <a:t>2</a:t>
            </a:fld>
            <a:endParaRPr lang="cs-CZ"/>
          </a:p>
        </p:txBody>
      </p:sp>
    </p:spTree>
    <p:extLst>
      <p:ext uri="{BB962C8B-B14F-4D97-AF65-F5344CB8AC3E}">
        <p14:creationId xmlns:p14="http://schemas.microsoft.com/office/powerpoint/2010/main" val="12446221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datum 3"/>
          <p:cNvSpPr>
            <a:spLocks noGrp="1"/>
          </p:cNvSpPr>
          <p:nvPr>
            <p:ph type="dt" idx="10"/>
          </p:nvPr>
        </p:nvSpPr>
        <p:spPr/>
        <p:txBody>
          <a:bodyPr/>
          <a:lstStyle/>
          <a:p>
            <a:pPr>
              <a:defRPr/>
            </a:pPr>
            <a:endParaRPr lang="cs-CZ"/>
          </a:p>
        </p:txBody>
      </p:sp>
      <p:sp>
        <p:nvSpPr>
          <p:cNvPr id="5" name="Zástupný symbol pro číslo snímku 4"/>
          <p:cNvSpPr>
            <a:spLocks noGrp="1"/>
          </p:cNvSpPr>
          <p:nvPr>
            <p:ph type="sldNum" sz="quarter" idx="11"/>
          </p:nvPr>
        </p:nvSpPr>
        <p:spPr/>
        <p:txBody>
          <a:bodyPr/>
          <a:lstStyle/>
          <a:p>
            <a:pPr>
              <a:defRPr/>
            </a:pPr>
            <a:fld id="{E1DF3F96-3515-4547-AF6B-DB98CFCBFFEF}" type="slidenum">
              <a:rPr lang="cs-CZ" smtClean="0"/>
              <a:pPr>
                <a:defRPr/>
              </a:pPr>
              <a:t>4</a:t>
            </a:fld>
            <a:endParaRPr lang="cs-CZ"/>
          </a:p>
        </p:txBody>
      </p:sp>
    </p:spTree>
    <p:extLst>
      <p:ext uri="{BB962C8B-B14F-4D97-AF65-F5344CB8AC3E}">
        <p14:creationId xmlns:p14="http://schemas.microsoft.com/office/powerpoint/2010/main" val="408437236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a:xfrm>
            <a:off x="467544" y="3212976"/>
            <a:ext cx="8064896" cy="1470025"/>
          </a:xfrm>
        </p:spPr>
        <p:txBody>
          <a:bodyPr anchor="t">
            <a:normAutofit/>
          </a:bodyPr>
          <a:lstStyle>
            <a:lvl1pPr>
              <a:lnSpc>
                <a:spcPts val="4500"/>
              </a:lnSpc>
              <a:defRPr sz="4500" b="1">
                <a:solidFill>
                  <a:schemeClr val="bg1"/>
                </a:solidFill>
              </a:defRPr>
            </a:lvl1pPr>
          </a:lstStyle>
          <a:p>
            <a:r>
              <a:rPr lang="cs-CZ" dirty="0" smtClean="0"/>
              <a:t>Klepnutím lze upravit styl předlohy nadpisů.</a:t>
            </a:r>
            <a:endParaRPr lang="cs-CZ" dirty="0"/>
          </a:p>
        </p:txBody>
      </p:sp>
      <p:sp>
        <p:nvSpPr>
          <p:cNvPr id="3" name="Podnadpis 2"/>
          <p:cNvSpPr>
            <a:spLocks noGrp="1"/>
          </p:cNvSpPr>
          <p:nvPr>
            <p:ph type="subTitle" idx="1"/>
          </p:nvPr>
        </p:nvSpPr>
        <p:spPr>
          <a:xfrm>
            <a:off x="467544" y="4725144"/>
            <a:ext cx="8064896" cy="504056"/>
          </a:xfrm>
        </p:spPr>
        <p:txBody>
          <a:bodyPr/>
          <a:lstStyle>
            <a:lvl1pPr marL="0" indent="0" algn="l">
              <a:lnSpc>
                <a:spcPts val="3500"/>
              </a:lnSpc>
              <a:buNone/>
              <a:defRPr sz="30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Klepnutím lze upravit styl předlohy podnadpisů.</a:t>
            </a:r>
            <a:endParaRPr lang="cs-CZ" dirty="0"/>
          </a:p>
        </p:txBody>
      </p:sp>
      <p:sp>
        <p:nvSpPr>
          <p:cNvPr id="9" name="Zástupný symbol pro text 8"/>
          <p:cNvSpPr>
            <a:spLocks noGrp="1"/>
          </p:cNvSpPr>
          <p:nvPr>
            <p:ph type="body" sz="quarter" idx="10"/>
          </p:nvPr>
        </p:nvSpPr>
        <p:spPr>
          <a:xfrm>
            <a:off x="468313" y="5589588"/>
            <a:ext cx="8135937" cy="503237"/>
          </a:xfrm>
        </p:spPr>
        <p:txBody>
          <a:bodyPr anchor="ctr"/>
          <a:lstStyle>
            <a:lvl1pPr algn="l">
              <a:buNone/>
              <a:defRPr sz="1800" baseline="0"/>
            </a:lvl1pPr>
          </a:lstStyle>
          <a:p>
            <a:pPr lvl="0"/>
            <a:r>
              <a:rPr lang="cs-CZ" smtClean="0"/>
              <a:t>Klepnutím lze upravit styly předlohy textu.</a:t>
            </a:r>
          </a:p>
        </p:txBody>
      </p:sp>
    </p:spTree>
    <p:extLst>
      <p:ext uri="{BB962C8B-B14F-4D97-AF65-F5344CB8AC3E}">
        <p14:creationId xmlns:p14="http://schemas.microsoft.com/office/powerpoint/2010/main" val="2136440195"/>
      </p:ext>
    </p:extLst>
  </p:cSld>
  <p:clrMapOvr>
    <a:masterClrMapping/>
  </p:clrMapOvr>
  <p:transition spd="slow">
    <p:cove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Předělový list">
    <p:bg>
      <p:bgPr>
        <a:solidFill>
          <a:srgbClr val="007EC7"/>
        </a:solidFill>
        <a:effectLst/>
      </p:bgPr>
    </p:bg>
    <p:spTree>
      <p:nvGrpSpPr>
        <p:cNvPr id="1" name=""/>
        <p:cNvGrpSpPr/>
        <p:nvPr/>
      </p:nvGrpSpPr>
      <p:grpSpPr>
        <a:xfrm>
          <a:off x="0" y="0"/>
          <a:ext cx="0" cy="0"/>
          <a:chOff x="0" y="0"/>
          <a:chExt cx="0" cy="0"/>
        </a:xfrm>
      </p:grpSpPr>
      <p:sp>
        <p:nvSpPr>
          <p:cNvPr id="3" name="Zástupný symbol pro text 2"/>
          <p:cNvSpPr>
            <a:spLocks noGrp="1"/>
          </p:cNvSpPr>
          <p:nvPr>
            <p:ph type="body" idx="1"/>
          </p:nvPr>
        </p:nvSpPr>
        <p:spPr>
          <a:xfrm>
            <a:off x="467544" y="3212976"/>
            <a:ext cx="8064896" cy="1500187"/>
          </a:xfrm>
        </p:spPr>
        <p:txBody>
          <a:bodyPr/>
          <a:lstStyle>
            <a:lvl1pPr marL="0" indent="0">
              <a:lnSpc>
                <a:spcPts val="4500"/>
              </a:lnSpc>
              <a:buNone/>
              <a:defRPr sz="4500" b="1"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Tree>
    <p:extLst>
      <p:ext uri="{BB962C8B-B14F-4D97-AF65-F5344CB8AC3E}">
        <p14:creationId xmlns:p14="http://schemas.microsoft.com/office/powerpoint/2010/main" val="3323680720"/>
      </p:ext>
    </p:extLst>
  </p:cSld>
  <p:clrMapOvr>
    <a:masterClrMapping/>
  </p:clrMapOvr>
  <p:transition spd="slow">
    <p:cove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adpis na dva řád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endParaRPr lang="cs-CZ" dirty="0"/>
          </a:p>
        </p:txBody>
      </p:sp>
      <p:sp>
        <p:nvSpPr>
          <p:cNvPr id="3" name="Zástupný symbol pro obsah 2"/>
          <p:cNvSpPr>
            <a:spLocks noGrp="1"/>
          </p:cNvSpPr>
          <p:nvPr>
            <p:ph idx="1"/>
          </p:nvPr>
        </p:nvSpPr>
        <p:spPr>
          <a:xfrm>
            <a:off x="467544" y="2348880"/>
            <a:ext cx="8229600" cy="4247133"/>
          </a:xfrm>
        </p:spPr>
        <p:txBody>
          <a:bodyPr/>
          <a:lstStyle>
            <a:lvl1pPr marL="360000" indent="-360000" algn="just">
              <a:spcBef>
                <a:spcPts val="600"/>
              </a:spcBef>
              <a:spcAft>
                <a:spcPts val="600"/>
              </a:spcAft>
              <a:buFont typeface="Arial" pitchFamily="34" charset="0"/>
              <a:buChar char="―"/>
              <a:defRPr/>
            </a:lvl1pPr>
            <a:lvl2pPr marL="720000" indent="-360000">
              <a:spcBef>
                <a:spcPts val="600"/>
              </a:spcBef>
              <a:defRPr sz="2000"/>
            </a:lvl2pPr>
          </a:lstStyle>
          <a:p>
            <a:pPr lvl="0"/>
            <a:r>
              <a:rPr lang="cs-CZ" dirty="0" smtClean="0"/>
              <a:t>Klepnutím lze upravit styly předlohy textu.</a:t>
            </a:r>
          </a:p>
          <a:p>
            <a:pPr lvl="1"/>
            <a:r>
              <a:rPr lang="cs-CZ" dirty="0" smtClean="0"/>
              <a:t>Druhá úroveň</a:t>
            </a:r>
          </a:p>
        </p:txBody>
      </p:sp>
      <p:sp>
        <p:nvSpPr>
          <p:cNvPr id="7" name="Zástupný symbol pro text 6"/>
          <p:cNvSpPr>
            <a:spLocks noGrp="1"/>
          </p:cNvSpPr>
          <p:nvPr>
            <p:ph type="body" sz="quarter" idx="12"/>
          </p:nvPr>
        </p:nvSpPr>
        <p:spPr>
          <a:xfrm>
            <a:off x="467544" y="1268760"/>
            <a:ext cx="8136903" cy="914400"/>
          </a:xfrm>
        </p:spPr>
        <p:txBody>
          <a:bodyPr/>
          <a:lstStyle>
            <a:lvl1pPr marL="0" indent="0">
              <a:lnSpc>
                <a:spcPts val="3600"/>
              </a:lnSpc>
              <a:spcBef>
                <a:spcPts val="0"/>
              </a:spcBef>
              <a:spcAft>
                <a:spcPts val="0"/>
              </a:spcAft>
              <a:buNone/>
              <a:defRPr sz="3000" b="1" baseline="0">
                <a:solidFill>
                  <a:srgbClr val="007EC7"/>
                </a:solidFill>
              </a:defRPr>
            </a:lvl1pPr>
          </a:lstStyle>
          <a:p>
            <a:pPr lvl="0"/>
            <a:r>
              <a:rPr lang="cs-CZ" smtClean="0"/>
              <a:t>Klepnutím lze upravit styly předlohy textu.</a:t>
            </a:r>
          </a:p>
        </p:txBody>
      </p:sp>
      <p:sp>
        <p:nvSpPr>
          <p:cNvPr id="5" name="Zástupný symbol pro zápatí 4"/>
          <p:cNvSpPr>
            <a:spLocks noGrp="1"/>
          </p:cNvSpPr>
          <p:nvPr>
            <p:ph type="ftr" sz="quarter" idx="13"/>
          </p:nvPr>
        </p:nvSpPr>
        <p:spPr>
          <a:xfrm>
            <a:off x="468313" y="6453188"/>
            <a:ext cx="6911975" cy="288925"/>
          </a:xfrm>
        </p:spPr>
        <p:txBody>
          <a:bodyPr/>
          <a:lstStyle>
            <a:lvl1pPr>
              <a:defRPr>
                <a:solidFill>
                  <a:prstClr val="black"/>
                </a:solidFill>
              </a:defRPr>
            </a:lvl1pPr>
          </a:lstStyle>
          <a:p>
            <a:pPr>
              <a:defRPr/>
            </a:pPr>
            <a:endParaRPr lang="cs-CZ"/>
          </a:p>
        </p:txBody>
      </p:sp>
      <p:sp>
        <p:nvSpPr>
          <p:cNvPr id="6" name="Zástupný symbol pro číslo snímku 5"/>
          <p:cNvSpPr>
            <a:spLocks noGrp="1"/>
          </p:cNvSpPr>
          <p:nvPr>
            <p:ph type="sldNum" sz="quarter" idx="14"/>
          </p:nvPr>
        </p:nvSpPr>
        <p:spPr>
          <a:xfrm>
            <a:off x="7451725" y="6453188"/>
            <a:ext cx="1223963" cy="288925"/>
          </a:xfrm>
        </p:spPr>
        <p:txBody>
          <a:bodyPr/>
          <a:lstStyle>
            <a:lvl1pPr>
              <a:defRPr/>
            </a:lvl1pPr>
          </a:lstStyle>
          <a:p>
            <a:pPr>
              <a:defRPr/>
            </a:pPr>
            <a:fld id="{D209F002-F33A-4E63-8267-67F6925A45F5}" type="slidenum">
              <a:rPr lang="cs-CZ"/>
              <a:pPr>
                <a:defRPr/>
              </a:pPr>
              <a:t>‹#›</a:t>
            </a:fld>
            <a:endParaRPr lang="cs-CZ" dirty="0"/>
          </a:p>
        </p:txBody>
      </p:sp>
    </p:spTree>
    <p:extLst>
      <p:ext uri="{BB962C8B-B14F-4D97-AF65-F5344CB8AC3E}">
        <p14:creationId xmlns:p14="http://schemas.microsoft.com/office/powerpoint/2010/main" val="3030571598"/>
      </p:ext>
    </p:extLst>
  </p:cSld>
  <p:clrMapOvr>
    <a:masterClrMapping/>
  </p:clrMapOvr>
  <p:transition spd="slow">
    <p:cove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539552" y="3068960"/>
            <a:ext cx="8064896" cy="648072"/>
          </a:xfrm>
        </p:spPr>
        <p:txBody>
          <a:bodyPr anchor="ctr"/>
          <a:lstStyle>
            <a:lvl1pPr marL="0" indent="0">
              <a:buNone/>
              <a:defRPr sz="21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dirty="0" smtClean="0"/>
              <a:t>Klepnutím lze upravit styly předlohy textu.</a:t>
            </a:r>
          </a:p>
        </p:txBody>
      </p:sp>
      <p:sp>
        <p:nvSpPr>
          <p:cNvPr id="4" name="Zástupný symbol pro obsah 3"/>
          <p:cNvSpPr>
            <a:spLocks noGrp="1"/>
          </p:cNvSpPr>
          <p:nvPr>
            <p:ph sz="half" idx="2"/>
          </p:nvPr>
        </p:nvSpPr>
        <p:spPr>
          <a:xfrm>
            <a:off x="539552" y="3789039"/>
            <a:ext cx="3957836" cy="2520281"/>
          </a:xfrm>
        </p:spPr>
        <p:txBody>
          <a:bodyPr/>
          <a:lstStyle>
            <a:lvl1pPr>
              <a:defRPr sz="21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dirty="0" smtClean="0"/>
              <a:t>Klepnutím lze upravit styly předlohy textu.</a:t>
            </a:r>
          </a:p>
          <a:p>
            <a:pPr lvl="1"/>
            <a:r>
              <a:rPr lang="cs-CZ" dirty="0" smtClean="0"/>
              <a:t>Druhá úroveň</a:t>
            </a:r>
          </a:p>
          <a:p>
            <a:pPr lvl="2"/>
            <a:endParaRPr lang="cs-CZ" dirty="0"/>
          </a:p>
        </p:txBody>
      </p:sp>
      <p:sp>
        <p:nvSpPr>
          <p:cNvPr id="6" name="Zástupný symbol pro obsah 5"/>
          <p:cNvSpPr>
            <a:spLocks noGrp="1"/>
          </p:cNvSpPr>
          <p:nvPr>
            <p:ph sz="quarter" idx="4"/>
          </p:nvPr>
        </p:nvSpPr>
        <p:spPr>
          <a:xfrm>
            <a:off x="4645025" y="3789039"/>
            <a:ext cx="3959423" cy="2520281"/>
          </a:xfrm>
        </p:spPr>
        <p:txBody>
          <a:bodyPr/>
          <a:lstStyle>
            <a:lvl1pPr>
              <a:defRPr sz="21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dirty="0" smtClean="0"/>
              <a:t>Klepnutím lze upravit styly předlohy textu.</a:t>
            </a:r>
          </a:p>
          <a:p>
            <a:pPr lvl="1"/>
            <a:r>
              <a:rPr lang="cs-CZ" dirty="0" smtClean="0"/>
              <a:t>Druhá úroveň</a:t>
            </a:r>
          </a:p>
        </p:txBody>
      </p:sp>
      <p:sp>
        <p:nvSpPr>
          <p:cNvPr id="11" name="Zástupný symbol pro text 10"/>
          <p:cNvSpPr>
            <a:spLocks noGrp="1"/>
          </p:cNvSpPr>
          <p:nvPr>
            <p:ph type="body" sz="quarter" idx="13"/>
          </p:nvPr>
        </p:nvSpPr>
        <p:spPr>
          <a:xfrm>
            <a:off x="539552" y="1268760"/>
            <a:ext cx="8064896" cy="936104"/>
          </a:xfrm>
        </p:spPr>
        <p:txBody>
          <a:bodyPr anchor="ctr"/>
          <a:lstStyle>
            <a:lvl1pPr marL="0" indent="0">
              <a:lnSpc>
                <a:spcPts val="3600"/>
              </a:lnSpc>
              <a:spcBef>
                <a:spcPts val="0"/>
              </a:spcBef>
              <a:spcAft>
                <a:spcPts val="0"/>
              </a:spcAft>
              <a:buNone/>
              <a:defRPr sz="3000" b="1">
                <a:solidFill>
                  <a:srgbClr val="007EC7"/>
                </a:solidFill>
              </a:defRPr>
            </a:lvl1pPr>
          </a:lstStyle>
          <a:p>
            <a:pPr lvl="0"/>
            <a:r>
              <a:rPr lang="cs-CZ" smtClean="0"/>
              <a:t>Klepnutím lze upravit styly předlohy textu.</a:t>
            </a:r>
          </a:p>
        </p:txBody>
      </p:sp>
      <p:sp>
        <p:nvSpPr>
          <p:cNvPr id="7" name="Zástupný symbol pro zápatí 7"/>
          <p:cNvSpPr>
            <a:spLocks noGrp="1"/>
          </p:cNvSpPr>
          <p:nvPr>
            <p:ph type="ftr" sz="quarter" idx="14"/>
          </p:nvPr>
        </p:nvSpPr>
        <p:spPr>
          <a:xfrm>
            <a:off x="539750" y="6524625"/>
            <a:ext cx="6840538" cy="217488"/>
          </a:xfrm>
        </p:spPr>
        <p:txBody>
          <a:bodyPr/>
          <a:lstStyle>
            <a:lvl1pPr>
              <a:defRPr/>
            </a:lvl1pPr>
          </a:lstStyle>
          <a:p>
            <a:pPr>
              <a:defRPr/>
            </a:pPr>
            <a:endParaRPr lang="cs-CZ"/>
          </a:p>
        </p:txBody>
      </p:sp>
      <p:sp>
        <p:nvSpPr>
          <p:cNvPr id="8" name="Zástupný symbol pro číslo snímku 8"/>
          <p:cNvSpPr>
            <a:spLocks noGrp="1"/>
          </p:cNvSpPr>
          <p:nvPr>
            <p:ph type="sldNum" sz="quarter" idx="15"/>
          </p:nvPr>
        </p:nvSpPr>
        <p:spPr>
          <a:xfrm>
            <a:off x="7451725" y="6524625"/>
            <a:ext cx="1152525" cy="217488"/>
          </a:xfrm>
        </p:spPr>
        <p:txBody>
          <a:bodyPr/>
          <a:lstStyle>
            <a:lvl1pPr>
              <a:defRPr/>
            </a:lvl1pPr>
          </a:lstStyle>
          <a:p>
            <a:pPr>
              <a:defRPr/>
            </a:pPr>
            <a:fld id="{074E3AA5-A389-4662-8A66-C81AF2A1AE75}" type="slidenum">
              <a:rPr lang="cs-CZ"/>
              <a:pPr>
                <a:defRPr/>
              </a:pPr>
              <a:t>‹#›</a:t>
            </a:fld>
            <a:endParaRPr lang="cs-CZ" dirty="0"/>
          </a:p>
        </p:txBody>
      </p:sp>
    </p:spTree>
    <p:extLst>
      <p:ext uri="{BB962C8B-B14F-4D97-AF65-F5344CB8AC3E}">
        <p14:creationId xmlns:p14="http://schemas.microsoft.com/office/powerpoint/2010/main" val="2964751547"/>
      </p:ext>
    </p:extLst>
  </p:cSld>
  <p:clrMapOvr>
    <a:masterClrMapping/>
  </p:clrMapOvr>
  <p:transition spd="slow">
    <p:cove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Klepnutím lze upravit styl předlohy nadpisů.</a:t>
            </a:r>
            <a:endParaRPr lang="cs-CZ"/>
          </a:p>
        </p:txBody>
      </p:sp>
      <p:sp>
        <p:nvSpPr>
          <p:cNvPr id="4" name="Zástupný symbol pro obsah 3"/>
          <p:cNvSpPr>
            <a:spLocks noGrp="1"/>
          </p:cNvSpPr>
          <p:nvPr>
            <p:ph sz="half" idx="2"/>
          </p:nvPr>
        </p:nvSpPr>
        <p:spPr>
          <a:xfrm>
            <a:off x="539552" y="2708921"/>
            <a:ext cx="3957836" cy="3600400"/>
          </a:xfrm>
        </p:spPr>
        <p:txBody>
          <a:bodyPr/>
          <a:lstStyle>
            <a:lvl1pPr>
              <a:defRPr sz="21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dirty="0" smtClean="0"/>
              <a:t>Klepnutím lze upravit styly předlohy textu.</a:t>
            </a:r>
          </a:p>
          <a:p>
            <a:pPr lvl="1"/>
            <a:r>
              <a:rPr lang="cs-CZ" dirty="0" smtClean="0"/>
              <a:t>Druhá úroveň</a:t>
            </a:r>
          </a:p>
          <a:p>
            <a:pPr lvl="2"/>
            <a:endParaRPr lang="cs-CZ" dirty="0"/>
          </a:p>
        </p:txBody>
      </p:sp>
      <p:sp>
        <p:nvSpPr>
          <p:cNvPr id="6" name="Zástupný symbol pro obsah 5"/>
          <p:cNvSpPr>
            <a:spLocks noGrp="1"/>
          </p:cNvSpPr>
          <p:nvPr>
            <p:ph sz="quarter" idx="4"/>
          </p:nvPr>
        </p:nvSpPr>
        <p:spPr>
          <a:xfrm>
            <a:off x="4645025" y="2708921"/>
            <a:ext cx="3959423" cy="3600400"/>
          </a:xfrm>
        </p:spPr>
        <p:txBody>
          <a:bodyPr/>
          <a:lstStyle>
            <a:lvl1pPr>
              <a:defRPr sz="21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dirty="0" smtClean="0"/>
              <a:t>Klepnutím lze upravit styly předlohy textu.</a:t>
            </a:r>
          </a:p>
          <a:p>
            <a:pPr lvl="1"/>
            <a:r>
              <a:rPr lang="cs-CZ" dirty="0" smtClean="0"/>
              <a:t>Druhá úroveň</a:t>
            </a:r>
          </a:p>
        </p:txBody>
      </p:sp>
      <p:sp>
        <p:nvSpPr>
          <p:cNvPr id="11" name="Zástupný symbol pro text 10"/>
          <p:cNvSpPr>
            <a:spLocks noGrp="1"/>
          </p:cNvSpPr>
          <p:nvPr>
            <p:ph type="body" sz="quarter" idx="13"/>
          </p:nvPr>
        </p:nvSpPr>
        <p:spPr>
          <a:xfrm>
            <a:off x="539552" y="1268760"/>
            <a:ext cx="8064896" cy="792088"/>
          </a:xfrm>
        </p:spPr>
        <p:txBody>
          <a:bodyPr anchor="ctr"/>
          <a:lstStyle>
            <a:lvl1pPr marL="0" indent="0">
              <a:lnSpc>
                <a:spcPts val="3600"/>
              </a:lnSpc>
              <a:spcBef>
                <a:spcPts val="0"/>
              </a:spcBef>
              <a:spcAft>
                <a:spcPts val="0"/>
              </a:spcAft>
              <a:buNone/>
              <a:defRPr sz="3000" b="1">
                <a:solidFill>
                  <a:srgbClr val="007EC7"/>
                </a:solidFill>
              </a:defRPr>
            </a:lvl1pPr>
          </a:lstStyle>
          <a:p>
            <a:pPr lvl="0"/>
            <a:r>
              <a:rPr lang="cs-CZ" smtClean="0"/>
              <a:t>Klepnutím lze upravit styly předlohy textu.</a:t>
            </a:r>
          </a:p>
        </p:txBody>
      </p:sp>
      <p:sp>
        <p:nvSpPr>
          <p:cNvPr id="7" name="Zástupný symbol pro zápatí 7"/>
          <p:cNvSpPr>
            <a:spLocks noGrp="1"/>
          </p:cNvSpPr>
          <p:nvPr>
            <p:ph type="ftr" sz="quarter" idx="14"/>
          </p:nvPr>
        </p:nvSpPr>
        <p:spPr>
          <a:xfrm>
            <a:off x="539750" y="6524625"/>
            <a:ext cx="6840538" cy="217488"/>
          </a:xfrm>
        </p:spPr>
        <p:txBody>
          <a:bodyPr/>
          <a:lstStyle>
            <a:lvl1pPr>
              <a:defRPr/>
            </a:lvl1pPr>
          </a:lstStyle>
          <a:p>
            <a:pPr>
              <a:defRPr/>
            </a:pPr>
            <a:endParaRPr lang="cs-CZ"/>
          </a:p>
        </p:txBody>
      </p:sp>
      <p:sp>
        <p:nvSpPr>
          <p:cNvPr id="8" name="Zástupný symbol pro číslo snímku 8"/>
          <p:cNvSpPr>
            <a:spLocks noGrp="1"/>
          </p:cNvSpPr>
          <p:nvPr>
            <p:ph type="sldNum" sz="quarter" idx="15"/>
          </p:nvPr>
        </p:nvSpPr>
        <p:spPr>
          <a:xfrm>
            <a:off x="7451725" y="6524625"/>
            <a:ext cx="1152525" cy="217488"/>
          </a:xfrm>
        </p:spPr>
        <p:txBody>
          <a:bodyPr/>
          <a:lstStyle>
            <a:lvl1pPr>
              <a:defRPr/>
            </a:lvl1pPr>
          </a:lstStyle>
          <a:p>
            <a:pPr>
              <a:defRPr/>
            </a:pPr>
            <a:fld id="{F14A91B2-B293-4830-BB54-4DB706118B57}" type="slidenum">
              <a:rPr lang="cs-CZ"/>
              <a:pPr>
                <a:defRPr/>
              </a:pPr>
              <a:t>‹#›</a:t>
            </a:fld>
            <a:endParaRPr lang="cs-CZ" dirty="0"/>
          </a:p>
        </p:txBody>
      </p:sp>
    </p:spTree>
    <p:extLst>
      <p:ext uri="{BB962C8B-B14F-4D97-AF65-F5344CB8AC3E}">
        <p14:creationId xmlns:p14="http://schemas.microsoft.com/office/powerpoint/2010/main" val="81116242"/>
      </p:ext>
    </p:extLst>
  </p:cSld>
  <p:clrMapOvr>
    <a:masterClrMapping/>
  </p:clrMapOvr>
  <p:transition spd="slow">
    <p:cove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Závěrečný list">
    <p:bg>
      <p:bgPr>
        <a:solidFill>
          <a:srgbClr val="007EC7"/>
        </a:solidFill>
        <a:effectLst/>
      </p:bgPr>
    </p:bg>
    <p:spTree>
      <p:nvGrpSpPr>
        <p:cNvPr id="1" name=""/>
        <p:cNvGrpSpPr/>
        <p:nvPr/>
      </p:nvGrpSpPr>
      <p:grpSpPr>
        <a:xfrm>
          <a:off x="0" y="0"/>
          <a:ext cx="0" cy="0"/>
          <a:chOff x="0" y="0"/>
          <a:chExt cx="0" cy="0"/>
        </a:xfrm>
      </p:grpSpPr>
      <p:sp>
        <p:nvSpPr>
          <p:cNvPr id="3" name="Zástupný symbol pro text 2"/>
          <p:cNvSpPr>
            <a:spLocks noGrp="1"/>
          </p:cNvSpPr>
          <p:nvPr>
            <p:ph type="body" idx="1"/>
          </p:nvPr>
        </p:nvSpPr>
        <p:spPr>
          <a:xfrm>
            <a:off x="467544" y="3212977"/>
            <a:ext cx="8064896" cy="1080119"/>
          </a:xfrm>
        </p:spPr>
        <p:txBody>
          <a:bodyPr/>
          <a:lstStyle>
            <a:lvl1pPr marL="0" indent="0">
              <a:lnSpc>
                <a:spcPts val="4500"/>
              </a:lnSpc>
              <a:buNone/>
              <a:defRPr sz="4500" b="1"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Klepnutím lze upravit styly předlohy textu.</a:t>
            </a:r>
          </a:p>
        </p:txBody>
      </p:sp>
    </p:spTree>
    <p:extLst>
      <p:ext uri="{BB962C8B-B14F-4D97-AF65-F5344CB8AC3E}">
        <p14:creationId xmlns:p14="http://schemas.microsoft.com/office/powerpoint/2010/main" val="798095760"/>
      </p:ext>
    </p:extLst>
  </p:cSld>
  <p:clrMapOvr>
    <a:masterClrMapping/>
  </p:clrMapOvr>
  <p:transition spd="slow">
    <p:cove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userDrawn="1">
  <p:cSld name="Předěl">
    <p:bg>
      <p:bgPr>
        <a:solidFill>
          <a:srgbClr val="007EC7"/>
        </a:solidFill>
        <a:effectLst/>
      </p:bgPr>
    </p:bg>
    <p:spTree>
      <p:nvGrpSpPr>
        <p:cNvPr id="1" name=""/>
        <p:cNvGrpSpPr/>
        <p:nvPr/>
      </p:nvGrpSpPr>
      <p:grpSpPr>
        <a:xfrm>
          <a:off x="0" y="0"/>
          <a:ext cx="0" cy="0"/>
          <a:chOff x="0" y="0"/>
          <a:chExt cx="0" cy="0"/>
        </a:xfrm>
      </p:grpSpPr>
      <p:sp>
        <p:nvSpPr>
          <p:cNvPr id="3" name="Zástupný symbol pro text 2"/>
          <p:cNvSpPr>
            <a:spLocks noGrp="1"/>
          </p:cNvSpPr>
          <p:nvPr>
            <p:ph type="body" idx="1"/>
          </p:nvPr>
        </p:nvSpPr>
        <p:spPr>
          <a:xfrm>
            <a:off x="467544" y="3212976"/>
            <a:ext cx="8064896" cy="1500187"/>
          </a:xfrm>
          <a:prstGeom prst="rect">
            <a:avLst/>
          </a:prstGeom>
        </p:spPr>
        <p:txBody>
          <a:bodyPr/>
          <a:lstStyle>
            <a:lvl1pPr marL="0" indent="0">
              <a:lnSpc>
                <a:spcPts val="4500"/>
              </a:lnSpc>
              <a:buNone/>
              <a:defRPr sz="4500" b="1" baseline="0">
                <a:solidFill>
                  <a:schemeClr val="bg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Tree>
    <p:extLst>
      <p:ext uri="{BB962C8B-B14F-4D97-AF65-F5344CB8AC3E}">
        <p14:creationId xmlns:p14="http://schemas.microsoft.com/office/powerpoint/2010/main" val="1224631026"/>
      </p:ext>
    </p:extLst>
  </p:cSld>
  <p:clrMapOvr>
    <a:masterClrMapping/>
  </p:clrMapOvr>
  <p:transition spd="slow">
    <p:cover/>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9"/>
          <a:srcRect/>
          <a:stretch>
            <a:fillRect/>
          </a:stretch>
        </a:blipFill>
        <a:effectLst/>
      </p:bgPr>
    </p:bg>
    <p:spTree>
      <p:nvGrpSpPr>
        <p:cNvPr id="1" name=""/>
        <p:cNvGrpSpPr/>
        <p:nvPr/>
      </p:nvGrpSpPr>
      <p:grpSpPr>
        <a:xfrm>
          <a:off x="0" y="0"/>
          <a:ext cx="0" cy="0"/>
          <a:chOff x="0" y="0"/>
          <a:chExt cx="0" cy="0"/>
        </a:xfrm>
      </p:grpSpPr>
      <p:sp>
        <p:nvSpPr>
          <p:cNvPr id="2050" name="Zástupný symbol pro nadpis 1"/>
          <p:cNvSpPr>
            <a:spLocks noGrp="1"/>
          </p:cNvSpPr>
          <p:nvPr>
            <p:ph type="title"/>
          </p:nvPr>
        </p:nvSpPr>
        <p:spPr bwMode="auto">
          <a:xfrm>
            <a:off x="1692275" y="274638"/>
            <a:ext cx="6994525" cy="417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smtClean="0"/>
              <a:t>Klepnutím lze upravit styl předlohy nadpisů.</a:t>
            </a:r>
          </a:p>
        </p:txBody>
      </p:sp>
      <p:sp>
        <p:nvSpPr>
          <p:cNvPr id="2051" name="Zástupný symbol pro text 2"/>
          <p:cNvSpPr>
            <a:spLocks noGrp="1"/>
          </p:cNvSpPr>
          <p:nvPr>
            <p:ph type="body" idx="1"/>
          </p:nvPr>
        </p:nvSpPr>
        <p:spPr bwMode="auto">
          <a:xfrm>
            <a:off x="468313" y="2133600"/>
            <a:ext cx="8229600" cy="417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smtClean="0"/>
              <a:t>Klepnutím lze upravit styly předlohy textu </a:t>
            </a:r>
          </a:p>
          <a:p>
            <a:pPr lvl="1"/>
            <a:r>
              <a:rPr lang="cs-CZ" smtClean="0"/>
              <a:t>Druhá úroveň</a:t>
            </a:r>
          </a:p>
          <a:p>
            <a:pPr lvl="2"/>
            <a:endParaRPr lang="cs-CZ" smtClean="0"/>
          </a:p>
        </p:txBody>
      </p:sp>
      <p:sp>
        <p:nvSpPr>
          <p:cNvPr id="5" name="Zástupný symbol pro zápatí 4"/>
          <p:cNvSpPr>
            <a:spLocks noGrp="1"/>
          </p:cNvSpPr>
          <p:nvPr>
            <p:ph type="ftr" sz="quarter" idx="3"/>
          </p:nvPr>
        </p:nvSpPr>
        <p:spPr>
          <a:xfrm>
            <a:off x="468313" y="6524625"/>
            <a:ext cx="6911975" cy="196850"/>
          </a:xfrm>
          <a:prstGeom prst="rect">
            <a:avLst/>
          </a:prstGeom>
        </p:spPr>
        <p:txBody>
          <a:bodyPr vert="horz" lIns="91440" tIns="45720" rIns="91440" bIns="45720" rtlCol="0" anchor="ctr"/>
          <a:lstStyle>
            <a:lvl1pPr algn="l" fontAlgn="auto">
              <a:spcBef>
                <a:spcPts val="0"/>
              </a:spcBef>
              <a:spcAft>
                <a:spcPts val="0"/>
              </a:spcAft>
              <a:defRPr sz="900">
                <a:solidFill>
                  <a:prstClr val="black"/>
                </a:solidFill>
                <a:latin typeface="Arial" pitchFamily="34" charset="0"/>
                <a:cs typeface="Arial" pitchFamily="34" charset="0"/>
              </a:defRPr>
            </a:lvl1pPr>
          </a:lstStyle>
          <a:p>
            <a:pPr>
              <a:defRPr/>
            </a:pPr>
            <a:endParaRPr lang="cs-CZ"/>
          </a:p>
        </p:txBody>
      </p:sp>
      <p:sp>
        <p:nvSpPr>
          <p:cNvPr id="6" name="Zástupný symbol pro číslo snímku 5"/>
          <p:cNvSpPr>
            <a:spLocks noGrp="1"/>
          </p:cNvSpPr>
          <p:nvPr>
            <p:ph type="sldNum" sz="quarter" idx="4"/>
          </p:nvPr>
        </p:nvSpPr>
        <p:spPr>
          <a:xfrm>
            <a:off x="7451725" y="6524625"/>
            <a:ext cx="1223963" cy="196850"/>
          </a:xfrm>
          <a:prstGeom prst="rect">
            <a:avLst/>
          </a:prstGeom>
        </p:spPr>
        <p:txBody>
          <a:bodyPr vert="horz" lIns="91440" tIns="45720" rIns="91440" bIns="45720" rtlCol="0" anchor="ctr"/>
          <a:lstStyle>
            <a:lvl1pPr algn="r" fontAlgn="auto">
              <a:spcBef>
                <a:spcPts val="0"/>
              </a:spcBef>
              <a:spcAft>
                <a:spcPts val="0"/>
              </a:spcAft>
              <a:defRPr sz="900">
                <a:solidFill>
                  <a:prstClr val="black"/>
                </a:solidFill>
                <a:latin typeface="Arial" pitchFamily="34" charset="0"/>
                <a:cs typeface="Arial" pitchFamily="34" charset="0"/>
              </a:defRPr>
            </a:lvl1pPr>
          </a:lstStyle>
          <a:p>
            <a:pPr>
              <a:defRPr/>
            </a:pPr>
            <a:fld id="{86D93141-C805-4F56-8E61-849A5C99B546}" type="slidenum">
              <a:rPr lang="cs-CZ"/>
              <a:pPr>
                <a:defRPr/>
              </a:pPr>
              <a:t>‹#›</a:t>
            </a:fld>
            <a:endParaRPr lang="cs-CZ"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Lst>
  <p:transition spd="slow">
    <p:cover/>
  </p:transition>
  <p:hf sldNum="0" hdr="0" ftr="0" dt="0"/>
  <p:txStyles>
    <p:titleStyle>
      <a:lvl1pPr algn="l" rtl="0" eaLnBrk="0" fontAlgn="base" hangingPunct="0">
        <a:lnSpc>
          <a:spcPts val="1000"/>
        </a:lnSpc>
        <a:spcBef>
          <a:spcPct val="0"/>
        </a:spcBef>
        <a:spcAft>
          <a:spcPct val="0"/>
        </a:spcAft>
        <a:defRPr sz="900" b="1" kern="1200">
          <a:solidFill>
            <a:srgbClr val="007EC7"/>
          </a:solidFill>
          <a:latin typeface="Arial" pitchFamily="34" charset="0"/>
          <a:ea typeface="+mj-ea"/>
          <a:cs typeface="Arial" pitchFamily="34" charset="0"/>
        </a:defRPr>
      </a:lvl1pPr>
      <a:lvl2pPr algn="l" rtl="0" eaLnBrk="0" fontAlgn="base" hangingPunct="0">
        <a:lnSpc>
          <a:spcPts val="1000"/>
        </a:lnSpc>
        <a:spcBef>
          <a:spcPct val="0"/>
        </a:spcBef>
        <a:spcAft>
          <a:spcPct val="0"/>
        </a:spcAft>
        <a:defRPr sz="900" b="1">
          <a:solidFill>
            <a:srgbClr val="007EC7"/>
          </a:solidFill>
          <a:latin typeface="Arial" charset="0"/>
          <a:cs typeface="Arial" charset="0"/>
        </a:defRPr>
      </a:lvl2pPr>
      <a:lvl3pPr algn="l" rtl="0" eaLnBrk="0" fontAlgn="base" hangingPunct="0">
        <a:lnSpc>
          <a:spcPts val="1000"/>
        </a:lnSpc>
        <a:spcBef>
          <a:spcPct val="0"/>
        </a:spcBef>
        <a:spcAft>
          <a:spcPct val="0"/>
        </a:spcAft>
        <a:defRPr sz="900" b="1">
          <a:solidFill>
            <a:srgbClr val="007EC7"/>
          </a:solidFill>
          <a:latin typeface="Arial" charset="0"/>
          <a:cs typeface="Arial" charset="0"/>
        </a:defRPr>
      </a:lvl3pPr>
      <a:lvl4pPr algn="l" rtl="0" eaLnBrk="0" fontAlgn="base" hangingPunct="0">
        <a:lnSpc>
          <a:spcPts val="1000"/>
        </a:lnSpc>
        <a:spcBef>
          <a:spcPct val="0"/>
        </a:spcBef>
        <a:spcAft>
          <a:spcPct val="0"/>
        </a:spcAft>
        <a:defRPr sz="900" b="1">
          <a:solidFill>
            <a:srgbClr val="007EC7"/>
          </a:solidFill>
          <a:latin typeface="Arial" charset="0"/>
          <a:cs typeface="Arial" charset="0"/>
        </a:defRPr>
      </a:lvl4pPr>
      <a:lvl5pPr algn="l" rtl="0" eaLnBrk="0" fontAlgn="base" hangingPunct="0">
        <a:lnSpc>
          <a:spcPts val="1000"/>
        </a:lnSpc>
        <a:spcBef>
          <a:spcPct val="0"/>
        </a:spcBef>
        <a:spcAft>
          <a:spcPct val="0"/>
        </a:spcAft>
        <a:defRPr sz="900" b="1">
          <a:solidFill>
            <a:srgbClr val="007EC7"/>
          </a:solidFill>
          <a:latin typeface="Arial" charset="0"/>
          <a:cs typeface="Arial" charset="0"/>
        </a:defRPr>
      </a:lvl5pPr>
      <a:lvl6pPr marL="457200" algn="l" rtl="0" eaLnBrk="1" fontAlgn="base" hangingPunct="1">
        <a:lnSpc>
          <a:spcPts val="1000"/>
        </a:lnSpc>
        <a:spcBef>
          <a:spcPct val="0"/>
        </a:spcBef>
        <a:spcAft>
          <a:spcPct val="0"/>
        </a:spcAft>
        <a:defRPr sz="900" b="1">
          <a:solidFill>
            <a:srgbClr val="007EC7"/>
          </a:solidFill>
          <a:latin typeface="Arial" charset="0"/>
          <a:cs typeface="Arial" charset="0"/>
        </a:defRPr>
      </a:lvl6pPr>
      <a:lvl7pPr marL="914400" algn="l" rtl="0" eaLnBrk="1" fontAlgn="base" hangingPunct="1">
        <a:lnSpc>
          <a:spcPts val="1000"/>
        </a:lnSpc>
        <a:spcBef>
          <a:spcPct val="0"/>
        </a:spcBef>
        <a:spcAft>
          <a:spcPct val="0"/>
        </a:spcAft>
        <a:defRPr sz="900" b="1">
          <a:solidFill>
            <a:srgbClr val="007EC7"/>
          </a:solidFill>
          <a:latin typeface="Arial" charset="0"/>
          <a:cs typeface="Arial" charset="0"/>
        </a:defRPr>
      </a:lvl7pPr>
      <a:lvl8pPr marL="1371600" algn="l" rtl="0" eaLnBrk="1" fontAlgn="base" hangingPunct="1">
        <a:lnSpc>
          <a:spcPts val="1000"/>
        </a:lnSpc>
        <a:spcBef>
          <a:spcPct val="0"/>
        </a:spcBef>
        <a:spcAft>
          <a:spcPct val="0"/>
        </a:spcAft>
        <a:defRPr sz="900" b="1">
          <a:solidFill>
            <a:srgbClr val="007EC7"/>
          </a:solidFill>
          <a:latin typeface="Arial" charset="0"/>
          <a:cs typeface="Arial" charset="0"/>
        </a:defRPr>
      </a:lvl8pPr>
      <a:lvl9pPr marL="1828800" algn="l" rtl="0" eaLnBrk="1" fontAlgn="base" hangingPunct="1">
        <a:lnSpc>
          <a:spcPts val="1000"/>
        </a:lnSpc>
        <a:spcBef>
          <a:spcPct val="0"/>
        </a:spcBef>
        <a:spcAft>
          <a:spcPct val="0"/>
        </a:spcAft>
        <a:defRPr sz="900" b="1">
          <a:solidFill>
            <a:srgbClr val="007EC7"/>
          </a:solidFill>
          <a:latin typeface="Arial" charset="0"/>
          <a:cs typeface="Arial" charset="0"/>
        </a:defRPr>
      </a:lvl9pPr>
    </p:titleStyle>
    <p:bodyStyle>
      <a:lvl1pPr marL="539750" indent="-457200" algn="l" rtl="0" eaLnBrk="0" fontAlgn="base" hangingPunct="0">
        <a:lnSpc>
          <a:spcPts val="2500"/>
        </a:lnSpc>
        <a:spcBef>
          <a:spcPts val="600"/>
        </a:spcBef>
        <a:spcAft>
          <a:spcPts val="600"/>
        </a:spcAft>
        <a:buClr>
          <a:srgbClr val="007EC7"/>
        </a:buClr>
        <a:buFont typeface="Arial" charset="0"/>
        <a:buChar char="―"/>
        <a:defRPr sz="2100" kern="1200">
          <a:solidFill>
            <a:schemeClr val="tx1"/>
          </a:solidFill>
          <a:latin typeface="Arial" pitchFamily="34" charset="0"/>
          <a:ea typeface="+mn-ea"/>
          <a:cs typeface="Arial" pitchFamily="34" charset="0"/>
        </a:defRPr>
      </a:lvl1pPr>
      <a:lvl2pPr marL="742950" indent="-285750" algn="l" rtl="0" eaLnBrk="0" fontAlgn="base" hangingPunct="0">
        <a:lnSpc>
          <a:spcPts val="2500"/>
        </a:lnSpc>
        <a:spcBef>
          <a:spcPts val="1800"/>
        </a:spcBef>
        <a:spcAft>
          <a:spcPts val="600"/>
        </a:spcAft>
        <a:buClr>
          <a:srgbClr val="007EC7"/>
        </a:buClr>
        <a:buFont typeface="Arial" charset="0"/>
        <a:buChar char="–"/>
        <a:defRPr sz="2000" kern="1200">
          <a:solidFill>
            <a:schemeClr val="tx1"/>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hyperlink" Target="file:///C:\Users\p.horava.kvsc\Documents\Ho&#345;ava\legislativa\n&#225;rodn&#237;\EU'&amp;link='32004R0853#'&amp;ucin-k-dni='30.12.9999" TargetMode="External"/><Relationship Id="rId2" Type="http://schemas.openxmlformats.org/officeDocument/2006/relationships/hyperlink" Target="file:///C:\Users\p.horava.kvsc\Documents\Ho&#345;ava\legislativa\n&#225;rodn&#237;\ASPI'&amp;link='128\2009%20Sb.#10'&amp;ucin-k-dni='30.12.9999" TargetMode="Externa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4" name="Zástupný symbol pro text 3"/>
          <p:cNvSpPr>
            <a:spLocks noGrp="1"/>
          </p:cNvSpPr>
          <p:nvPr>
            <p:ph type="body" sz="quarter" idx="10"/>
          </p:nvPr>
        </p:nvSpPr>
        <p:spPr>
          <a:xfrm>
            <a:off x="179512" y="5301208"/>
            <a:ext cx="8567614" cy="936104"/>
          </a:xfrm>
        </p:spPr>
        <p:txBody>
          <a:bodyPr/>
          <a:lstStyle/>
          <a:p>
            <a:pPr marL="90488" indent="0" eaLnBrk="1" hangingPunct="1">
              <a:lnSpc>
                <a:spcPct val="100000"/>
              </a:lnSpc>
            </a:pPr>
            <a:r>
              <a:rPr lang="cs-CZ" sz="1400" b="1" dirty="0" smtClean="0">
                <a:latin typeface="Arial" charset="0"/>
                <a:cs typeface="Arial" charset="0"/>
              </a:rPr>
              <a:t>Farmářská burza, 6. ročník, 30.6.2018</a:t>
            </a:r>
            <a:endParaRPr lang="cs-CZ" sz="1400" b="1" dirty="0" smtClean="0">
              <a:latin typeface="Arial" charset="0"/>
              <a:cs typeface="Arial" charset="0"/>
            </a:endParaRPr>
          </a:p>
          <a:p>
            <a:pPr marL="90488" indent="0" eaLnBrk="1" hangingPunct="1">
              <a:lnSpc>
                <a:spcPct val="100000"/>
              </a:lnSpc>
            </a:pPr>
            <a:r>
              <a:rPr lang="cs-CZ" sz="1400" b="1" dirty="0" smtClean="0">
                <a:latin typeface="Arial" charset="0"/>
                <a:cs typeface="Arial" charset="0"/>
              </a:rPr>
              <a:t>MVDr. </a:t>
            </a:r>
            <a:r>
              <a:rPr lang="cs-CZ" sz="1400" b="1" dirty="0" smtClean="0">
                <a:latin typeface="Arial" charset="0"/>
                <a:cs typeface="Arial" charset="0"/>
              </a:rPr>
              <a:t>Petr Hořava, </a:t>
            </a:r>
            <a:r>
              <a:rPr lang="cs-CZ" sz="1400" b="1" dirty="0" smtClean="0">
                <a:latin typeface="Arial" charset="0"/>
                <a:cs typeface="Arial" charset="0"/>
              </a:rPr>
              <a:t>ředitel </a:t>
            </a:r>
            <a:r>
              <a:rPr lang="cs-CZ" sz="1400" b="1" dirty="0" smtClean="0">
                <a:latin typeface="Arial" charset="0"/>
                <a:cs typeface="Arial" charset="0"/>
              </a:rPr>
              <a:t>odboru veterinární </a:t>
            </a:r>
            <a:r>
              <a:rPr lang="cs-CZ" sz="1400" b="1" dirty="0" smtClean="0">
                <a:latin typeface="Arial" charset="0"/>
                <a:cs typeface="Arial" charset="0"/>
              </a:rPr>
              <a:t>hygieny a ochrany veřejného zdraví 1 </a:t>
            </a:r>
            <a:r>
              <a:rPr lang="cs-CZ" sz="1400" b="1" dirty="0" smtClean="0">
                <a:latin typeface="Arial" charset="0"/>
                <a:cs typeface="Arial" charset="0"/>
              </a:rPr>
              <a:t>KVS </a:t>
            </a:r>
            <a:r>
              <a:rPr lang="cs-CZ" sz="1400" b="1" dirty="0" smtClean="0">
                <a:latin typeface="Arial" charset="0"/>
                <a:cs typeface="Arial" charset="0"/>
              </a:rPr>
              <a:t>SVS pro Jihočeský kraj</a:t>
            </a:r>
          </a:p>
        </p:txBody>
      </p:sp>
      <p:sp>
        <p:nvSpPr>
          <p:cNvPr id="2" name="Obdélník 1"/>
          <p:cNvSpPr/>
          <p:nvPr/>
        </p:nvSpPr>
        <p:spPr>
          <a:xfrm>
            <a:off x="179512" y="2613975"/>
            <a:ext cx="6407548" cy="954107"/>
          </a:xfrm>
          <a:prstGeom prst="rect">
            <a:avLst/>
          </a:prstGeom>
        </p:spPr>
        <p:txBody>
          <a:bodyPr wrap="square">
            <a:spAutoFit/>
          </a:bodyPr>
          <a:lstStyle/>
          <a:p>
            <a:endParaRPr lang="cs-CZ" sz="2800" b="1" dirty="0">
              <a:solidFill>
                <a:srgbClr val="000000"/>
              </a:solidFill>
              <a:latin typeface="Arial" panose="020B0604020202020204" pitchFamily="34" charset="0"/>
            </a:endParaRPr>
          </a:p>
          <a:p>
            <a:r>
              <a:rPr lang="cs-CZ" sz="2800" b="1" dirty="0">
                <a:solidFill>
                  <a:srgbClr val="000000"/>
                </a:solidFill>
                <a:latin typeface="Arial" panose="020B0604020202020204" pitchFamily="34" charset="0"/>
              </a:rPr>
              <a:t> </a:t>
            </a:r>
            <a:endParaRPr lang="cs-CZ" sz="2800" b="1" dirty="0"/>
          </a:p>
        </p:txBody>
      </p:sp>
      <p:sp>
        <p:nvSpPr>
          <p:cNvPr id="4" name="Nadpis 3"/>
          <p:cNvSpPr>
            <a:spLocks noGrp="1"/>
          </p:cNvSpPr>
          <p:nvPr>
            <p:ph type="ctrTitle"/>
          </p:nvPr>
        </p:nvSpPr>
        <p:spPr>
          <a:xfrm>
            <a:off x="467544" y="3212977"/>
            <a:ext cx="8064896" cy="1296144"/>
          </a:xfrm>
        </p:spPr>
        <p:txBody>
          <a:bodyPr>
            <a:normAutofit/>
          </a:bodyPr>
          <a:lstStyle/>
          <a:p>
            <a:pPr>
              <a:lnSpc>
                <a:spcPct val="100000"/>
              </a:lnSpc>
            </a:pPr>
            <a:r>
              <a:rPr lang="cs-CZ" sz="2400" dirty="0" smtClean="0"/>
              <a:t>Mimořádná kontrolní akce SVS Vzorky mléka v Jihočeském kraji</a:t>
            </a:r>
            <a:br>
              <a:rPr lang="cs-CZ" sz="2400" dirty="0" smtClean="0"/>
            </a:br>
            <a:r>
              <a:rPr lang="cs-CZ" sz="2400" dirty="0" smtClean="0"/>
              <a:t>Mlékárenství v kontextu změn legislativy</a:t>
            </a:r>
            <a:endParaRPr lang="cs-CZ" sz="2400" dirty="0"/>
          </a:p>
        </p:txBody>
      </p:sp>
    </p:spTree>
  </p:cSld>
  <p:clrMapOvr>
    <a:masterClrMapping/>
  </p:clrMapOvr>
  <p:transition spd="slow" advTm="5000">
    <p:cove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endParaRPr lang="cs-CZ" sz="1800" b="1" dirty="0" smtClean="0"/>
          </a:p>
          <a:p>
            <a:pPr marL="0" indent="0">
              <a:buNone/>
            </a:pPr>
            <a:r>
              <a:rPr lang="cs-CZ" sz="1800" b="1" dirty="0" smtClean="0"/>
              <a:t>Podstatné </a:t>
            </a:r>
            <a:r>
              <a:rPr lang="cs-CZ" sz="1800" b="1" dirty="0"/>
              <a:t>bylo, že provozovatelé </a:t>
            </a:r>
            <a:r>
              <a:rPr lang="cs-CZ" sz="1800" b="1" dirty="0" err="1"/>
              <a:t>minimlékáren</a:t>
            </a:r>
            <a:r>
              <a:rPr lang="cs-CZ" sz="1800" b="1" dirty="0"/>
              <a:t> museli obdobně jako chovatelé prodávající mléko ze dvora nechávat syrové mléko 2 x měsíčně vyšetřit na kritéria CPM (všechny druhy) a PSB (pouze kravské mléko).</a:t>
            </a:r>
            <a:r>
              <a:rPr lang="cs-CZ" sz="1800" dirty="0"/>
              <a:t> Pakliže kromě vlastní výrobní činnosti nedodávali syrové mléko do mlékárny, která jej pravidelně vyšetřovala</a:t>
            </a:r>
            <a:r>
              <a:rPr lang="cs-CZ" sz="1800" dirty="0" smtClean="0"/>
              <a:t>.</a:t>
            </a:r>
            <a:endParaRPr lang="cs-CZ" sz="1800" dirty="0"/>
          </a:p>
        </p:txBody>
      </p:sp>
      <p:sp>
        <p:nvSpPr>
          <p:cNvPr id="4" name="Zástupný symbol pro text 3"/>
          <p:cNvSpPr>
            <a:spLocks noGrp="1"/>
          </p:cNvSpPr>
          <p:nvPr>
            <p:ph type="body" sz="quarter" idx="12"/>
          </p:nvPr>
        </p:nvSpPr>
        <p:spPr>
          <a:xfrm>
            <a:off x="467544" y="908720"/>
            <a:ext cx="8136903" cy="1440160"/>
          </a:xfrm>
        </p:spPr>
        <p:txBody>
          <a:bodyPr/>
          <a:lstStyle/>
          <a:p>
            <a:pPr marL="0" lvl="1" indent="0" algn="ctr">
              <a:lnSpc>
                <a:spcPts val="3600"/>
              </a:lnSpc>
              <a:spcBef>
                <a:spcPts val="0"/>
              </a:spcBef>
              <a:spcAft>
                <a:spcPts val="0"/>
              </a:spcAft>
              <a:buNone/>
            </a:pPr>
            <a:r>
              <a:rPr lang="cs-CZ" sz="1800" b="1" dirty="0">
                <a:solidFill>
                  <a:schemeClr val="tx2">
                    <a:lumMod val="60000"/>
                    <a:lumOff val="40000"/>
                  </a:schemeClr>
                </a:solidFill>
              </a:rPr>
              <a:t>2.2 Novela vyhlášky č. 128/2009 o přizpůsobení veterinárních a hygienických požadavků pro některé potravinářské podniky, v nichž se zachází se živočišnými produkty</a:t>
            </a:r>
          </a:p>
          <a:p>
            <a:pPr algn="ctr"/>
            <a:endParaRPr lang="cs-CZ" sz="1800" dirty="0"/>
          </a:p>
        </p:txBody>
      </p:sp>
    </p:spTree>
    <p:extLst>
      <p:ext uri="{BB962C8B-B14F-4D97-AF65-F5344CB8AC3E}">
        <p14:creationId xmlns:p14="http://schemas.microsoft.com/office/powerpoint/2010/main" val="118541114"/>
      </p:ext>
    </p:extLst>
  </p:cSld>
  <p:clrMapOvr>
    <a:masterClrMapping/>
  </p:clrMapOvr>
  <p:transition spd="slow">
    <p:cove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a:xfrm>
            <a:off x="467544" y="2276872"/>
            <a:ext cx="8229600" cy="4319141"/>
          </a:xfrm>
        </p:spPr>
        <p:txBody>
          <a:bodyPr/>
          <a:lstStyle/>
          <a:p>
            <a:pPr marL="0" indent="0">
              <a:buNone/>
            </a:pPr>
            <a:r>
              <a:rPr lang="cs-CZ" sz="1400" b="1" dirty="0"/>
              <a:t>S novelou vyhlášky 128/2009, platnou od 1.1.2018</a:t>
            </a:r>
          </a:p>
          <a:p>
            <a:pPr lvl="0">
              <a:lnSpc>
                <a:spcPct val="100000"/>
              </a:lnSpc>
            </a:pPr>
            <a:r>
              <a:rPr lang="cs-CZ" sz="1400" dirty="0"/>
              <a:t>velikost podniků, definovaná objemem zpracovávaného mléka, se de facto nezměnila</a:t>
            </a:r>
          </a:p>
          <a:p>
            <a:pPr lvl="0">
              <a:lnSpc>
                <a:spcPct val="100000"/>
              </a:lnSpc>
            </a:pPr>
            <a:r>
              <a:rPr lang="cs-CZ" sz="1400" dirty="0" smtClean="0"/>
              <a:t>vyhláška se už nevztahuje na „mléko a výrobky“, ale pouze na výrobky</a:t>
            </a:r>
          </a:p>
          <a:p>
            <a:pPr lvl="0">
              <a:lnSpc>
                <a:spcPct val="100000"/>
              </a:lnSpc>
            </a:pPr>
            <a:r>
              <a:rPr lang="cs-CZ" sz="1400" dirty="0" smtClean="0"/>
              <a:t>z</a:t>
            </a:r>
            <a:r>
              <a:rPr lang="cs-CZ" sz="1400" dirty="0"/>
              <a:t> hlediska výrobků z tepelně ošetřeného nebo tepelně neošetřeného mléka se na jednu stranu přestalo požadovat, aby zařízení poskytující stravovací služby výrobky z tepelně neošetřeného mléka použila pouze k přípravě tepelně opracovaných pokrmů nebo aby se tyto označily „Syrové mléko, před použitím převařit“, na druhou stranu se </a:t>
            </a:r>
          </a:p>
          <a:p>
            <a:pPr lvl="1">
              <a:lnSpc>
                <a:spcPct val="100000"/>
              </a:lnSpc>
            </a:pPr>
            <a:r>
              <a:rPr lang="cs-CZ" sz="1400" dirty="0"/>
              <a:t>rozšířil seznam </a:t>
            </a:r>
            <a:r>
              <a:rPr lang="cs-CZ" sz="1400" dirty="0" smtClean="0"/>
              <a:t>zařízení</a:t>
            </a:r>
            <a:r>
              <a:rPr lang="cs-CZ" sz="1400" dirty="0"/>
              <a:t>, kam takto mléko a mléčné výrobky </a:t>
            </a:r>
            <a:r>
              <a:rPr lang="cs-CZ" sz="1400" dirty="0" err="1"/>
              <a:t>minimlékáren</a:t>
            </a:r>
            <a:r>
              <a:rPr lang="cs-CZ" sz="1400" dirty="0"/>
              <a:t> dodávat </a:t>
            </a:r>
            <a:r>
              <a:rPr lang="cs-CZ" sz="1400" u="sng" dirty="0"/>
              <a:t>nelze</a:t>
            </a:r>
            <a:endParaRPr lang="cs-CZ" sz="1400" dirty="0"/>
          </a:p>
          <a:p>
            <a:pPr lvl="1">
              <a:lnSpc>
                <a:spcPct val="100000"/>
              </a:lnSpc>
            </a:pPr>
            <a:r>
              <a:rPr lang="cs-CZ" sz="1400" dirty="0"/>
              <a:t>přibyly požadavky na splnění kritérií syrového mléka určeného pro výrobu výrobků bez tepelné úpravy</a:t>
            </a:r>
          </a:p>
          <a:p>
            <a:pPr lvl="2"/>
            <a:r>
              <a:rPr lang="cs-CZ" sz="1400" dirty="0"/>
              <a:t>vyšetření na </a:t>
            </a:r>
            <a:r>
              <a:rPr lang="cs-CZ" sz="1400" dirty="0" err="1"/>
              <a:t>Staphylococcus</a:t>
            </a:r>
            <a:r>
              <a:rPr lang="cs-CZ" sz="1400" dirty="0"/>
              <a:t> aureus</a:t>
            </a:r>
          </a:p>
          <a:p>
            <a:pPr lvl="2"/>
            <a:r>
              <a:rPr lang="cs-CZ" sz="1400" dirty="0"/>
              <a:t>CPM a PSB (kravské)</a:t>
            </a:r>
          </a:p>
          <a:p>
            <a:pPr lvl="2"/>
            <a:r>
              <a:rPr lang="cs-CZ" sz="1400" dirty="0"/>
              <a:t>CPM pro syrové mléko jiných druhů, zvlášť limit pro výrobu z tepelně ošetřeného a limit pro výrobu z tepelně neošetřeného</a:t>
            </a:r>
          </a:p>
          <a:p>
            <a:pPr marL="0" indent="0">
              <a:buNone/>
            </a:pPr>
            <a:endParaRPr lang="cs-CZ" dirty="0"/>
          </a:p>
        </p:txBody>
      </p:sp>
      <p:sp>
        <p:nvSpPr>
          <p:cNvPr id="4" name="Zástupný symbol pro text 3"/>
          <p:cNvSpPr>
            <a:spLocks noGrp="1"/>
          </p:cNvSpPr>
          <p:nvPr>
            <p:ph type="body" sz="quarter" idx="12"/>
          </p:nvPr>
        </p:nvSpPr>
        <p:spPr>
          <a:xfrm>
            <a:off x="467544" y="836712"/>
            <a:ext cx="8136903" cy="1368152"/>
          </a:xfrm>
        </p:spPr>
        <p:txBody>
          <a:bodyPr/>
          <a:lstStyle/>
          <a:p>
            <a:pPr marL="0" lvl="1" indent="0" algn="ctr">
              <a:lnSpc>
                <a:spcPts val="3600"/>
              </a:lnSpc>
              <a:spcBef>
                <a:spcPts val="0"/>
              </a:spcBef>
              <a:spcAft>
                <a:spcPts val="0"/>
              </a:spcAft>
              <a:buNone/>
            </a:pPr>
            <a:r>
              <a:rPr lang="cs-CZ" sz="1800" b="1" dirty="0">
                <a:solidFill>
                  <a:schemeClr val="tx2">
                    <a:lumMod val="60000"/>
                    <a:lumOff val="40000"/>
                  </a:schemeClr>
                </a:solidFill>
              </a:rPr>
              <a:t>2.2 Novela vyhlášky č. 128/2009 o přizpůsobení veterinárních a hygienických požadavků pro některé potravinářské podniky, v nichž se zachází se živočišnými produkty</a:t>
            </a:r>
          </a:p>
          <a:p>
            <a:endParaRPr lang="cs-CZ" dirty="0"/>
          </a:p>
        </p:txBody>
      </p:sp>
    </p:spTree>
    <p:extLst>
      <p:ext uri="{BB962C8B-B14F-4D97-AF65-F5344CB8AC3E}">
        <p14:creationId xmlns:p14="http://schemas.microsoft.com/office/powerpoint/2010/main" val="3349936868"/>
      </p:ext>
    </p:extLst>
  </p:cSld>
  <p:clrMapOvr>
    <a:masterClrMapping/>
  </p:clrMapOvr>
  <p:transition spd="slow">
    <p:cove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sz="1400" dirty="0"/>
              <a:t>A opět, obdobně jako pro prodej syrového mléka ze dvora v souvislosti s novelou veterinárního zákona, tak i pro prodej mléka a mléčných výrobků </a:t>
            </a:r>
            <a:r>
              <a:rPr lang="cs-CZ" sz="1400" dirty="0" err="1"/>
              <a:t>minimlékáren</a:t>
            </a:r>
            <a:r>
              <a:rPr lang="cs-CZ" sz="1400" dirty="0"/>
              <a:t> </a:t>
            </a:r>
            <a:r>
              <a:rPr lang="cs-CZ" sz="1400" b="1" dirty="0"/>
              <a:t>přestala platit povinnost vyšetřovat 2 x měsíčně</a:t>
            </a:r>
            <a:r>
              <a:rPr lang="cs-CZ" sz="1400" dirty="0"/>
              <a:t>, ale </a:t>
            </a:r>
          </a:p>
          <a:p>
            <a:pPr lvl="0"/>
            <a:r>
              <a:rPr lang="cs-CZ" sz="1400" dirty="0"/>
              <a:t>Syrové mléko musí požadavky vyhlášky (výše uvedené) splňovat</a:t>
            </a:r>
          </a:p>
          <a:p>
            <a:pPr lvl="0"/>
            <a:r>
              <a:rPr lang="cs-CZ" sz="1400" dirty="0"/>
              <a:t>Provozovatel musí vzorek syrového mléka vyšetřovat na základě analýzy rizika</a:t>
            </a:r>
          </a:p>
          <a:p>
            <a:pPr lvl="1"/>
            <a:r>
              <a:rPr lang="cs-CZ" sz="1400" dirty="0"/>
              <a:t>nejméně 2 x ročně</a:t>
            </a:r>
          </a:p>
          <a:p>
            <a:pPr lvl="1"/>
            <a:r>
              <a:rPr lang="cs-CZ" sz="1400" dirty="0"/>
              <a:t>s odstupem mezi jednotlivými vyšetřeními nejméně 2 měsíce</a:t>
            </a:r>
          </a:p>
          <a:p>
            <a:pPr lvl="0"/>
            <a:r>
              <a:rPr lang="cs-CZ" sz="1400" dirty="0"/>
              <a:t>Přibyla mikrobiologická kritéria na mléko pro výrobu výrobků, která ve vyhlášce předtím nebyla, ale požaduje je nařízení 853/2004.</a:t>
            </a:r>
          </a:p>
          <a:p>
            <a:pPr marL="0" indent="0">
              <a:buNone/>
            </a:pPr>
            <a:endParaRPr lang="cs-CZ" dirty="0"/>
          </a:p>
        </p:txBody>
      </p:sp>
      <p:sp>
        <p:nvSpPr>
          <p:cNvPr id="4" name="Zástupný symbol pro text 3"/>
          <p:cNvSpPr>
            <a:spLocks noGrp="1"/>
          </p:cNvSpPr>
          <p:nvPr>
            <p:ph type="body" sz="quarter" idx="12"/>
          </p:nvPr>
        </p:nvSpPr>
        <p:spPr>
          <a:xfrm>
            <a:off x="467544" y="908720"/>
            <a:ext cx="8136903" cy="1368152"/>
          </a:xfrm>
        </p:spPr>
        <p:txBody>
          <a:bodyPr/>
          <a:lstStyle/>
          <a:p>
            <a:pPr marL="0" lvl="1" indent="0" algn="ctr">
              <a:lnSpc>
                <a:spcPts val="3600"/>
              </a:lnSpc>
              <a:spcBef>
                <a:spcPts val="0"/>
              </a:spcBef>
              <a:spcAft>
                <a:spcPts val="0"/>
              </a:spcAft>
              <a:buNone/>
            </a:pPr>
            <a:r>
              <a:rPr lang="cs-CZ" sz="1800" b="1" dirty="0">
                <a:solidFill>
                  <a:schemeClr val="tx2">
                    <a:lumMod val="60000"/>
                    <a:lumOff val="40000"/>
                  </a:schemeClr>
                </a:solidFill>
              </a:rPr>
              <a:t>2.2 Novela vyhlášky č. 128/2009 o přizpůsobení veterinárních a hygienických požadavků pro některé potravinářské podniky, v nichž se zachází se živočišnými produkty</a:t>
            </a:r>
          </a:p>
          <a:p>
            <a:pPr algn="ctr"/>
            <a:endParaRPr lang="cs-CZ" sz="1800" dirty="0"/>
          </a:p>
        </p:txBody>
      </p:sp>
    </p:spTree>
    <p:extLst>
      <p:ext uri="{BB962C8B-B14F-4D97-AF65-F5344CB8AC3E}">
        <p14:creationId xmlns:p14="http://schemas.microsoft.com/office/powerpoint/2010/main" val="32985163"/>
      </p:ext>
    </p:extLst>
  </p:cSld>
  <p:clrMapOvr>
    <a:masterClrMapping/>
  </p:clrMapOvr>
  <p:transition spd="slow">
    <p:cov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lnSpc>
                <a:spcPct val="100000"/>
              </a:lnSpc>
              <a:buNone/>
            </a:pPr>
            <a:r>
              <a:rPr lang="cs-CZ" sz="1400" dirty="0"/>
              <a:t>Pro výrobu výrobků uvedených v </a:t>
            </a:r>
            <a:r>
              <a:rPr lang="cs-CZ" sz="1400" u="sng" dirty="0">
                <a:hlinkClick r:id="rId2" action="ppaction://hlinkfile"/>
              </a:rPr>
              <a:t>odstavci 1</a:t>
            </a:r>
            <a:r>
              <a:rPr lang="cs-CZ" sz="1400" dirty="0"/>
              <a:t> musí být použito syrové </a:t>
            </a:r>
            <a:r>
              <a:rPr lang="cs-CZ" sz="1400" dirty="0" smtClean="0"/>
              <a:t>mléko, ve kterém po nadojení:</a:t>
            </a:r>
          </a:p>
          <a:p>
            <a:pPr marL="0" indent="0">
              <a:lnSpc>
                <a:spcPct val="100000"/>
              </a:lnSpc>
              <a:buNone/>
            </a:pPr>
            <a:r>
              <a:rPr lang="cs-CZ" sz="1400" dirty="0" smtClean="0"/>
              <a:t>a</a:t>
            </a:r>
            <a:r>
              <a:rPr lang="cs-CZ" sz="1400" dirty="0"/>
              <a:t>) obsah reziduí inhibičních látek nepřesahuje limity stanovené v příloze III oddílu IX kapitole I části III odst. 4 nařízení Evropského parlamentu a Rady (ES) č. </a:t>
            </a:r>
            <a:r>
              <a:rPr lang="cs-CZ" sz="1400" u="sng" dirty="0">
                <a:hlinkClick r:id="rId3" action="ppaction://hlinkfile"/>
              </a:rPr>
              <a:t>853/2004</a:t>
            </a:r>
            <a:r>
              <a:rPr lang="cs-CZ" sz="1400" dirty="0"/>
              <a:t>, </a:t>
            </a:r>
          </a:p>
          <a:p>
            <a:pPr marL="0" indent="0">
              <a:lnSpc>
                <a:spcPct val="100000"/>
              </a:lnSpc>
              <a:buNone/>
            </a:pPr>
            <a:r>
              <a:rPr lang="cs-CZ" sz="1400" dirty="0" smtClean="0"/>
              <a:t>b</a:t>
            </a:r>
            <a:r>
              <a:rPr lang="cs-CZ" sz="1400" dirty="0"/>
              <a:t>) </a:t>
            </a:r>
            <a:r>
              <a:rPr lang="cs-CZ" sz="1400" dirty="0" err="1"/>
              <a:t>Staphylococcus</a:t>
            </a:r>
            <a:r>
              <a:rPr lang="cs-CZ" sz="1400" dirty="0"/>
              <a:t> aureus nepřesahuje 500 KTJ v 1 ml, jde-li o výrobu výrobků ze syrového, </a:t>
            </a:r>
            <a:r>
              <a:rPr lang="cs-CZ" sz="1400" dirty="0" err="1"/>
              <a:t>mlékárensky</a:t>
            </a:r>
            <a:r>
              <a:rPr lang="cs-CZ" sz="1400" dirty="0"/>
              <a:t> neošetřeného (nepasterovaného) mléka, </a:t>
            </a:r>
          </a:p>
          <a:p>
            <a:pPr marL="0" indent="0">
              <a:lnSpc>
                <a:spcPct val="100000"/>
              </a:lnSpc>
              <a:buNone/>
            </a:pPr>
            <a:r>
              <a:rPr lang="cs-CZ" sz="1400" dirty="0"/>
              <a:t> </a:t>
            </a:r>
            <a:r>
              <a:rPr lang="cs-CZ" sz="1400" dirty="0" smtClean="0"/>
              <a:t>c</a:t>
            </a:r>
            <a:r>
              <a:rPr lang="cs-CZ" sz="1400" dirty="0"/>
              <a:t>) celkový počet mikroorganismů nepřesahuje 100 000 v 1 ml a celkový počet somatických buněk nepřesahuje 400 000 v 1 ml, jde-li o kravské mléko, a </a:t>
            </a:r>
          </a:p>
          <a:p>
            <a:pPr marL="0" indent="0">
              <a:lnSpc>
                <a:spcPct val="100000"/>
              </a:lnSpc>
              <a:buNone/>
            </a:pPr>
            <a:r>
              <a:rPr lang="cs-CZ" sz="1400" dirty="0" smtClean="0"/>
              <a:t>d</a:t>
            </a:r>
            <a:r>
              <a:rPr lang="cs-CZ" sz="1400" dirty="0"/>
              <a:t>) celkový počet mikroorganismů nepřesahuje v případě </a:t>
            </a:r>
            <a:endParaRPr lang="cs-CZ" sz="1400" dirty="0" smtClean="0"/>
          </a:p>
          <a:p>
            <a:pPr marL="0" indent="0">
              <a:lnSpc>
                <a:spcPct val="100000"/>
              </a:lnSpc>
              <a:buNone/>
            </a:pPr>
            <a:r>
              <a:rPr lang="cs-CZ" sz="1400" dirty="0" smtClean="0"/>
              <a:t>1. mléka pro výrobu výrobků ze syrového, </a:t>
            </a:r>
            <a:r>
              <a:rPr lang="cs-CZ" sz="1400" dirty="0" err="1" smtClean="0"/>
              <a:t>mlékárensky</a:t>
            </a:r>
            <a:r>
              <a:rPr lang="cs-CZ" sz="1400" dirty="0" smtClean="0"/>
              <a:t> neošetřeného (nepasterovaného) mléka, 500 000 v 1 ml, jde-li o mléko jiného druhu než kravské, nebo </a:t>
            </a:r>
          </a:p>
          <a:p>
            <a:pPr marL="0" indent="0">
              <a:lnSpc>
                <a:spcPct val="100000"/>
              </a:lnSpc>
              <a:buNone/>
            </a:pPr>
            <a:r>
              <a:rPr lang="cs-CZ" sz="1400" dirty="0" smtClean="0"/>
              <a:t>2</a:t>
            </a:r>
            <a:r>
              <a:rPr lang="cs-CZ" sz="1400" dirty="0"/>
              <a:t>. mléka pro výrobu výrobků z tepelně ošetřeného (pasterovaného) mléka 1 500 000 v 1 ml, jde-li o mléko jiného druhu než kravské. </a:t>
            </a:r>
          </a:p>
        </p:txBody>
      </p:sp>
      <p:sp>
        <p:nvSpPr>
          <p:cNvPr id="4" name="Zástupný symbol pro text 3"/>
          <p:cNvSpPr>
            <a:spLocks noGrp="1"/>
          </p:cNvSpPr>
          <p:nvPr>
            <p:ph type="body" sz="quarter" idx="12"/>
          </p:nvPr>
        </p:nvSpPr>
        <p:spPr>
          <a:xfrm>
            <a:off x="467544" y="836712"/>
            <a:ext cx="8136903" cy="1368152"/>
          </a:xfrm>
        </p:spPr>
        <p:txBody>
          <a:bodyPr/>
          <a:lstStyle/>
          <a:p>
            <a:pPr marL="0" lvl="1" indent="0" algn="ctr">
              <a:lnSpc>
                <a:spcPts val="3600"/>
              </a:lnSpc>
              <a:spcBef>
                <a:spcPts val="0"/>
              </a:spcBef>
              <a:spcAft>
                <a:spcPts val="0"/>
              </a:spcAft>
              <a:buNone/>
            </a:pPr>
            <a:r>
              <a:rPr lang="cs-CZ" sz="1800" b="1" dirty="0">
                <a:solidFill>
                  <a:schemeClr val="tx2">
                    <a:lumMod val="60000"/>
                    <a:lumOff val="40000"/>
                  </a:schemeClr>
                </a:solidFill>
              </a:rPr>
              <a:t>2.2 Novela vyhlášky č. 128/2009 o přizpůsobení veterinárních a hygienických požadavků pro některé potravinářské podniky, v nichž se zachází se živočišnými produkty</a:t>
            </a:r>
          </a:p>
        </p:txBody>
      </p:sp>
    </p:spTree>
    <p:extLst>
      <p:ext uri="{BB962C8B-B14F-4D97-AF65-F5344CB8AC3E}">
        <p14:creationId xmlns:p14="http://schemas.microsoft.com/office/powerpoint/2010/main" val="1454718106"/>
      </p:ext>
    </p:extLst>
  </p:cSld>
  <p:clrMapOvr>
    <a:masterClrMapping/>
  </p:clrMapOvr>
  <p:transition spd="slow">
    <p:cove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r>
              <a:rPr lang="cs-CZ" dirty="0"/>
              <a:t>Vyšetření výrobků si stanovuje provozovatel ve svém systému, založeném na principech HACCP, schváleném KVS, to se nezměnilo</a:t>
            </a:r>
            <a:r>
              <a:rPr lang="cs-CZ" dirty="0" smtClean="0"/>
              <a:t>.</a:t>
            </a:r>
            <a:endParaRPr lang="cs-CZ" dirty="0"/>
          </a:p>
        </p:txBody>
      </p:sp>
      <p:sp>
        <p:nvSpPr>
          <p:cNvPr id="4" name="Zástupný symbol pro text 3"/>
          <p:cNvSpPr>
            <a:spLocks noGrp="1"/>
          </p:cNvSpPr>
          <p:nvPr>
            <p:ph type="body" sz="quarter" idx="12"/>
          </p:nvPr>
        </p:nvSpPr>
        <p:spPr>
          <a:xfrm>
            <a:off x="467544" y="836712"/>
            <a:ext cx="8136903" cy="1368152"/>
          </a:xfrm>
        </p:spPr>
        <p:txBody>
          <a:bodyPr/>
          <a:lstStyle/>
          <a:p>
            <a:pPr marL="0" lvl="1" indent="0" algn="ctr">
              <a:lnSpc>
                <a:spcPts val="3600"/>
              </a:lnSpc>
              <a:spcBef>
                <a:spcPts val="0"/>
              </a:spcBef>
              <a:spcAft>
                <a:spcPts val="0"/>
              </a:spcAft>
              <a:buNone/>
            </a:pPr>
            <a:r>
              <a:rPr lang="cs-CZ" sz="1800" b="1" dirty="0">
                <a:solidFill>
                  <a:schemeClr val="tx2">
                    <a:lumMod val="60000"/>
                    <a:lumOff val="40000"/>
                  </a:schemeClr>
                </a:solidFill>
              </a:rPr>
              <a:t>2.2 Novela vyhlášky č. 128/2009 o přizpůsobení veterinárních a hygienických požadavků pro některé potravinářské podniky, v nichž se zachází se živočišnými </a:t>
            </a:r>
            <a:r>
              <a:rPr lang="cs-CZ" sz="1800" b="1" dirty="0" smtClean="0">
                <a:solidFill>
                  <a:schemeClr val="tx2">
                    <a:lumMod val="60000"/>
                    <a:lumOff val="40000"/>
                  </a:schemeClr>
                </a:solidFill>
              </a:rPr>
              <a:t>produkty</a:t>
            </a:r>
            <a:endParaRPr lang="cs-CZ" sz="1800" dirty="0"/>
          </a:p>
        </p:txBody>
      </p:sp>
    </p:spTree>
    <p:extLst>
      <p:ext uri="{BB962C8B-B14F-4D97-AF65-F5344CB8AC3E}">
        <p14:creationId xmlns:p14="http://schemas.microsoft.com/office/powerpoint/2010/main" val="2176811454"/>
      </p:ext>
    </p:extLst>
  </p:cSld>
  <p:clrMapOvr>
    <a:masterClrMapping/>
  </p:clrMapOvr>
  <p:transition spd="slow">
    <p:cove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text 2"/>
          <p:cNvSpPr>
            <a:spLocks noGrp="1"/>
          </p:cNvSpPr>
          <p:nvPr>
            <p:ph type="body" idx="1"/>
          </p:nvPr>
        </p:nvSpPr>
        <p:spPr>
          <a:xfrm>
            <a:off x="899592" y="4809133"/>
            <a:ext cx="6264696" cy="1500187"/>
          </a:xfrm>
        </p:spPr>
        <p:txBody>
          <a:bodyPr/>
          <a:lstStyle/>
          <a:p>
            <a:r>
              <a:rPr lang="cs-CZ" sz="4000" dirty="0"/>
              <a:t>Děkujeme </a:t>
            </a:r>
          </a:p>
          <a:p>
            <a:r>
              <a:rPr lang="cs-CZ" sz="4000" dirty="0"/>
              <a:t>za pozornost</a:t>
            </a:r>
            <a:endParaRPr lang="cs-CZ" sz="4000" dirty="0">
              <a:latin typeface="Arial" charset="0"/>
              <a:cs typeface="Arial" charset="0"/>
            </a:endParaRPr>
          </a:p>
          <a:p>
            <a:endParaRPr lang="cs-CZ" dirty="0"/>
          </a:p>
        </p:txBody>
      </p:sp>
      <p:pic>
        <p:nvPicPr>
          <p:cNvPr id="5" name="Obrázek 4"/>
          <p:cNvPicPr>
            <a:picLocks noChangeAspect="1"/>
          </p:cNvPicPr>
          <p:nvPr/>
        </p:nvPicPr>
        <p:blipFill rotWithShape="1">
          <a:blip r:embed="rId2">
            <a:extLst>
              <a:ext uri="{28A0092B-C50C-407E-A947-70E740481C1C}">
                <a14:useLocalDpi xmlns:a14="http://schemas.microsoft.com/office/drawing/2010/main" val="0"/>
              </a:ext>
            </a:extLst>
          </a:blip>
          <a:srcRect l="28788"/>
          <a:stretch/>
        </p:blipFill>
        <p:spPr>
          <a:xfrm>
            <a:off x="1835696" y="1412776"/>
            <a:ext cx="5076564" cy="2098446"/>
          </a:xfrm>
          <a:prstGeom prst="rect">
            <a:avLst/>
          </a:prstGeom>
        </p:spPr>
      </p:pic>
    </p:spTree>
    <p:extLst>
      <p:ext uri="{BB962C8B-B14F-4D97-AF65-F5344CB8AC3E}">
        <p14:creationId xmlns:p14="http://schemas.microsoft.com/office/powerpoint/2010/main" val="1219615143"/>
      </p:ext>
    </p:extLst>
  </p:cSld>
  <p:clrMapOvr>
    <a:masterClrMapping/>
  </p:clrMapOvr>
  <p:transition spd="slow">
    <p:cove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619672" y="208294"/>
            <a:ext cx="6994525" cy="417512"/>
          </a:xfrm>
        </p:spPr>
        <p:txBody>
          <a:bodyPr/>
          <a:lstStyle/>
          <a:p>
            <a:endParaRPr lang="cs-CZ" sz="1200" dirty="0"/>
          </a:p>
        </p:txBody>
      </p:sp>
      <p:sp>
        <p:nvSpPr>
          <p:cNvPr id="3" name="Zástupný symbol pro obsah 2"/>
          <p:cNvSpPr>
            <a:spLocks noGrp="1"/>
          </p:cNvSpPr>
          <p:nvPr>
            <p:ph idx="1"/>
          </p:nvPr>
        </p:nvSpPr>
        <p:spPr>
          <a:xfrm>
            <a:off x="115871" y="1484784"/>
            <a:ext cx="8784976" cy="5040560"/>
          </a:xfrm>
        </p:spPr>
        <p:txBody>
          <a:bodyPr/>
          <a:lstStyle/>
          <a:p>
            <a:pPr marL="0" indent="0">
              <a:lnSpc>
                <a:spcPct val="100000"/>
              </a:lnSpc>
              <a:buNone/>
            </a:pPr>
            <a:r>
              <a:rPr lang="cs-CZ" sz="1800" dirty="0"/>
              <a:t>Důvody:</a:t>
            </a:r>
          </a:p>
          <a:p>
            <a:pPr marL="0" indent="0">
              <a:lnSpc>
                <a:spcPct val="100000"/>
              </a:lnSpc>
              <a:buNone/>
            </a:pPr>
            <a:r>
              <a:rPr lang="cs-CZ" sz="1800" dirty="0"/>
              <a:t>Shromáždit výsledky vyšetření kritérií syrového mléka drobných </a:t>
            </a:r>
            <a:r>
              <a:rPr lang="cs-CZ" sz="1800" dirty="0" smtClean="0"/>
              <a:t>zpracovatelů</a:t>
            </a:r>
            <a:endParaRPr lang="cs-CZ" sz="1800" dirty="0"/>
          </a:p>
          <a:p>
            <a:pPr lvl="0">
              <a:lnSpc>
                <a:spcPct val="100000"/>
              </a:lnSpc>
            </a:pPr>
            <a:r>
              <a:rPr lang="cs-CZ" sz="1800" dirty="0"/>
              <a:t>kozího</a:t>
            </a:r>
          </a:p>
          <a:p>
            <a:pPr lvl="0">
              <a:lnSpc>
                <a:spcPct val="100000"/>
              </a:lnSpc>
            </a:pPr>
            <a:r>
              <a:rPr lang="cs-CZ" sz="1800" dirty="0"/>
              <a:t>kravského</a:t>
            </a:r>
          </a:p>
          <a:p>
            <a:pPr lvl="0">
              <a:lnSpc>
                <a:spcPct val="100000"/>
              </a:lnSpc>
            </a:pPr>
            <a:r>
              <a:rPr lang="cs-CZ" sz="1800" dirty="0" smtClean="0"/>
              <a:t>ovčího mléka</a:t>
            </a:r>
            <a:endParaRPr lang="cs-CZ" sz="1800" dirty="0"/>
          </a:p>
          <a:p>
            <a:pPr marL="0" indent="0">
              <a:lnSpc>
                <a:spcPct val="100000"/>
              </a:lnSpc>
              <a:buNone/>
            </a:pPr>
            <a:r>
              <a:rPr lang="cs-CZ" sz="1800" dirty="0"/>
              <a:t>požadované legislativou (nařízení 853/2004, 2 x měsíčně CPM, 1 x měsíčně PSB v případě kravského mléka) a připravit podklady pro event. změny národní legislativy ve smyslu zmírnění požadavků pro malé výrobce – </a:t>
            </a:r>
            <a:r>
              <a:rPr lang="cs-CZ" sz="1800" dirty="0" err="1"/>
              <a:t>minimlékárny</a:t>
            </a:r>
            <a:endParaRPr lang="cs-CZ" sz="1800" dirty="0"/>
          </a:p>
          <a:p>
            <a:pPr marL="0" lvl="0" indent="0">
              <a:lnSpc>
                <a:spcPct val="100000"/>
              </a:lnSpc>
              <a:buNone/>
            </a:pPr>
            <a:r>
              <a:rPr lang="cs-CZ" sz="1800" dirty="0" smtClean="0"/>
              <a:t>Prvovýrobci </a:t>
            </a:r>
            <a:r>
              <a:rPr lang="cs-CZ" sz="1800" dirty="0"/>
              <a:t>– zpracovatelé, kteří</a:t>
            </a:r>
          </a:p>
          <a:p>
            <a:pPr lvl="1">
              <a:lnSpc>
                <a:spcPct val="100000"/>
              </a:lnSpc>
            </a:pPr>
            <a:r>
              <a:rPr lang="cs-CZ" sz="1800" dirty="0"/>
              <a:t>nedodávají mléko do velké mlékárny a</a:t>
            </a:r>
          </a:p>
          <a:p>
            <a:pPr lvl="1">
              <a:lnSpc>
                <a:spcPct val="100000"/>
              </a:lnSpc>
            </a:pPr>
            <a:r>
              <a:rPr lang="cs-CZ" sz="1800" dirty="0" smtClean="0"/>
              <a:t>mají povinnost syrové </a:t>
            </a:r>
            <a:r>
              <a:rPr lang="cs-CZ" sz="1800" dirty="0"/>
              <a:t>mléko vyšetřovat sami</a:t>
            </a:r>
          </a:p>
          <a:p>
            <a:pPr marL="715963" lvl="2" indent="0">
              <a:buClr>
                <a:srgbClr val="007EC7"/>
              </a:buClr>
              <a:buNone/>
            </a:pPr>
            <a:endParaRPr lang="cs-CZ" sz="2000" dirty="0" smtClean="0"/>
          </a:p>
          <a:p>
            <a:pPr>
              <a:buFont typeface="Wingdings" panose="05000000000000000000" pitchFamily="2" charset="2"/>
              <a:buChar char="Ø"/>
            </a:pPr>
            <a:endParaRPr lang="cs-CZ" dirty="0"/>
          </a:p>
        </p:txBody>
      </p:sp>
      <p:sp>
        <p:nvSpPr>
          <p:cNvPr id="4" name="Zástupný symbol pro text 3"/>
          <p:cNvSpPr>
            <a:spLocks noGrp="1"/>
          </p:cNvSpPr>
          <p:nvPr>
            <p:ph type="body" sz="quarter" idx="12"/>
          </p:nvPr>
        </p:nvSpPr>
        <p:spPr>
          <a:xfrm>
            <a:off x="755576" y="524394"/>
            <a:ext cx="8136903" cy="672358"/>
          </a:xfrm>
          <a:solidFill>
            <a:schemeClr val="bg2">
              <a:lumMod val="75000"/>
            </a:schemeClr>
          </a:solidFill>
        </p:spPr>
        <p:txBody>
          <a:bodyPr/>
          <a:lstStyle/>
          <a:p>
            <a:r>
              <a:rPr lang="cs-CZ" sz="1800" dirty="0" smtClean="0"/>
              <a:t>1. Mimořádná kontrolní akce SVS Vzorky mléka v Jihočeském kraji</a:t>
            </a:r>
            <a:endParaRPr lang="cs-CZ" sz="1800" dirty="0"/>
          </a:p>
        </p:txBody>
      </p:sp>
    </p:spTree>
    <p:extLst>
      <p:ext uri="{BB962C8B-B14F-4D97-AF65-F5344CB8AC3E}">
        <p14:creationId xmlns:p14="http://schemas.microsoft.com/office/powerpoint/2010/main" val="3391724493"/>
      </p:ext>
    </p:extLst>
  </p:cSld>
  <p:clrMapOvr>
    <a:masterClrMapping/>
  </p:clrMapOvr>
  <p:transition spd="slow">
    <p:cove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632622" y="116632"/>
            <a:ext cx="6994525" cy="417512"/>
          </a:xfrm>
        </p:spPr>
        <p:txBody>
          <a:bodyPr/>
          <a:lstStyle/>
          <a:p>
            <a:r>
              <a:rPr lang="cs-CZ" sz="1200" dirty="0" smtClean="0"/>
              <a:t/>
            </a:r>
            <a:br>
              <a:rPr lang="cs-CZ" sz="1200" dirty="0" smtClean="0"/>
            </a:br>
            <a:endParaRPr lang="cs-CZ" sz="1200" dirty="0"/>
          </a:p>
        </p:txBody>
      </p:sp>
      <p:sp>
        <p:nvSpPr>
          <p:cNvPr id="7" name="Zástupný symbol pro obsah 6"/>
          <p:cNvSpPr>
            <a:spLocks noGrp="1"/>
          </p:cNvSpPr>
          <p:nvPr>
            <p:ph idx="1"/>
          </p:nvPr>
        </p:nvSpPr>
        <p:spPr>
          <a:xfrm>
            <a:off x="437324" y="1340768"/>
            <a:ext cx="8229600" cy="5255245"/>
          </a:xfrm>
        </p:spPr>
        <p:txBody>
          <a:bodyPr/>
          <a:lstStyle/>
          <a:p>
            <a:pPr marL="0" indent="0">
              <a:lnSpc>
                <a:spcPct val="100000"/>
              </a:lnSpc>
              <a:buNone/>
            </a:pPr>
            <a:r>
              <a:rPr lang="cs-CZ" sz="1400" dirty="0"/>
              <a:t>Vyšetřované parametry:</a:t>
            </a:r>
          </a:p>
          <a:p>
            <a:pPr lvl="0">
              <a:lnSpc>
                <a:spcPct val="100000"/>
              </a:lnSpc>
            </a:pPr>
            <a:r>
              <a:rPr lang="cs-CZ" sz="1400" dirty="0"/>
              <a:t>CPM, PSB</a:t>
            </a:r>
          </a:p>
          <a:p>
            <a:pPr lvl="0">
              <a:lnSpc>
                <a:spcPct val="100000"/>
              </a:lnSpc>
            </a:pPr>
            <a:r>
              <a:rPr lang="cs-CZ" sz="1400" dirty="0"/>
              <a:t>RIL, tuk, volné mastné kyseliny, bílkoviny (kasein), laktóza, BTM (bod tuhnutí mléka)</a:t>
            </a:r>
          </a:p>
          <a:p>
            <a:pPr marL="0" indent="0">
              <a:lnSpc>
                <a:spcPct val="100000"/>
              </a:lnSpc>
              <a:buNone/>
            </a:pPr>
            <a:r>
              <a:rPr lang="cs-CZ" sz="1400" dirty="0"/>
              <a:t>Odběr a svoz vzorků zajišťovali pracovníci KVS, vyšetřování Centrální laboratoř mléka MADETA, České </a:t>
            </a:r>
            <a:r>
              <a:rPr lang="cs-CZ" sz="1400" dirty="0" smtClean="0"/>
              <a:t>Budějovice</a:t>
            </a:r>
          </a:p>
          <a:p>
            <a:pPr marL="0" indent="0">
              <a:lnSpc>
                <a:spcPct val="100000"/>
              </a:lnSpc>
              <a:buNone/>
            </a:pPr>
            <a:r>
              <a:rPr lang="cs-CZ" sz="1400" b="1" dirty="0" smtClean="0"/>
              <a:t>Výsledky, překročení:</a:t>
            </a:r>
          </a:p>
          <a:p>
            <a:pPr marL="0" indent="0">
              <a:buNone/>
            </a:pPr>
            <a:endParaRPr lang="cs-CZ" sz="1800" dirty="0" smtClean="0"/>
          </a:p>
          <a:p>
            <a:pPr marL="0" indent="0">
              <a:buNone/>
            </a:pPr>
            <a:endParaRPr lang="cs-CZ" sz="1800" dirty="0"/>
          </a:p>
          <a:p>
            <a:pPr marL="0" indent="0">
              <a:buNone/>
            </a:pPr>
            <a:endParaRPr lang="cs-CZ" sz="1800" dirty="0" smtClean="0"/>
          </a:p>
          <a:p>
            <a:pPr marL="0" indent="0">
              <a:buNone/>
            </a:pPr>
            <a:endParaRPr lang="cs-CZ" sz="1800" dirty="0"/>
          </a:p>
          <a:p>
            <a:pPr marL="0" indent="0">
              <a:buNone/>
            </a:pPr>
            <a:r>
              <a:rPr lang="cs-CZ" sz="1400" dirty="0"/>
              <a:t>Tzv. klouzavý geometrický průměr, matematická veličina, zohledňující míru překročení za delší dobu jak ve smyslu počtu překročení, tak ve smyslu velikosti překročení, byla překročena v parametru PSB pouze jednou u jednoho chovatele krav (legislativa neklade požadavky na limity PSB syrového mléka jiných druhů).</a:t>
            </a:r>
          </a:p>
          <a:p>
            <a:pPr marL="0" indent="0">
              <a:buNone/>
            </a:pPr>
            <a:endParaRPr lang="cs-CZ" sz="1800" dirty="0"/>
          </a:p>
        </p:txBody>
      </p:sp>
      <p:sp>
        <p:nvSpPr>
          <p:cNvPr id="8" name="Zástupný symbol pro text 7"/>
          <p:cNvSpPr>
            <a:spLocks noGrp="1"/>
          </p:cNvSpPr>
          <p:nvPr>
            <p:ph type="body" sz="quarter" idx="12"/>
          </p:nvPr>
        </p:nvSpPr>
        <p:spPr>
          <a:xfrm>
            <a:off x="483672" y="563896"/>
            <a:ext cx="8136903" cy="416952"/>
          </a:xfrm>
        </p:spPr>
        <p:txBody>
          <a:bodyPr/>
          <a:lstStyle/>
          <a:p>
            <a:r>
              <a:rPr lang="cs-CZ" sz="1800" dirty="0"/>
              <a:t>1. Mimořádná kontrolní akce SVS Vzorky mléka v Jihočeském kraji</a:t>
            </a:r>
          </a:p>
          <a:p>
            <a:pPr algn="ctr"/>
            <a:endParaRPr lang="cs-CZ" sz="2400" dirty="0"/>
          </a:p>
        </p:txBody>
      </p:sp>
      <p:graphicFrame>
        <p:nvGraphicFramePr>
          <p:cNvPr id="5" name="Tabulka 4"/>
          <p:cNvGraphicFramePr>
            <a:graphicFrameLocks noGrp="1"/>
          </p:cNvGraphicFramePr>
          <p:nvPr>
            <p:extLst>
              <p:ext uri="{D42A27DB-BD31-4B8C-83A1-F6EECF244321}">
                <p14:modId xmlns:p14="http://schemas.microsoft.com/office/powerpoint/2010/main" val="1342206152"/>
              </p:ext>
            </p:extLst>
          </p:nvPr>
        </p:nvGraphicFramePr>
        <p:xfrm>
          <a:off x="1043608" y="3501008"/>
          <a:ext cx="6096000" cy="1854200"/>
        </p:xfrm>
        <a:graphic>
          <a:graphicData uri="http://schemas.openxmlformats.org/drawingml/2006/table">
            <a:tbl>
              <a:tblPr firstRow="1" bandRow="1">
                <a:tableStyleId>{5C22544A-7EE6-4342-B048-85BDC9FD1C3A}</a:tableStyleId>
              </a:tblPr>
              <a:tblGrid>
                <a:gridCol w="1524000"/>
                <a:gridCol w="1524000"/>
                <a:gridCol w="1524000"/>
                <a:gridCol w="1524000"/>
              </a:tblGrid>
              <a:tr h="370840">
                <a:tc>
                  <a:txBody>
                    <a:bodyPr/>
                    <a:lstStyle/>
                    <a:p>
                      <a:endParaRPr lang="cs-CZ" dirty="0"/>
                    </a:p>
                  </a:txBody>
                  <a:tcPr/>
                </a:tc>
                <a:tc>
                  <a:txBody>
                    <a:bodyPr/>
                    <a:lstStyle/>
                    <a:p>
                      <a:r>
                        <a:rPr lang="cs-CZ" dirty="0" smtClean="0"/>
                        <a:t>kravské</a:t>
                      </a:r>
                      <a:endParaRPr lang="cs-CZ" dirty="0"/>
                    </a:p>
                  </a:txBody>
                  <a:tcPr/>
                </a:tc>
                <a:tc>
                  <a:txBody>
                    <a:bodyPr/>
                    <a:lstStyle/>
                    <a:p>
                      <a:r>
                        <a:rPr lang="cs-CZ" dirty="0" smtClean="0"/>
                        <a:t>kozí</a:t>
                      </a:r>
                      <a:endParaRPr lang="cs-CZ" dirty="0"/>
                    </a:p>
                  </a:txBody>
                  <a:tcPr/>
                </a:tc>
                <a:tc>
                  <a:txBody>
                    <a:bodyPr/>
                    <a:lstStyle/>
                    <a:p>
                      <a:r>
                        <a:rPr lang="cs-CZ" dirty="0" smtClean="0"/>
                        <a:t>ovčí</a:t>
                      </a:r>
                      <a:endParaRPr lang="cs-CZ" dirty="0"/>
                    </a:p>
                  </a:txBody>
                  <a:tcPr/>
                </a:tc>
              </a:tr>
              <a:tr h="370840">
                <a:tc>
                  <a:txBody>
                    <a:bodyPr/>
                    <a:lstStyle/>
                    <a:p>
                      <a:r>
                        <a:rPr lang="cs-CZ" dirty="0" smtClean="0"/>
                        <a:t>Vzorků celkem</a:t>
                      </a:r>
                      <a:endParaRPr lang="cs-CZ" dirty="0"/>
                    </a:p>
                  </a:txBody>
                  <a:tcPr/>
                </a:tc>
                <a:tc>
                  <a:txBody>
                    <a:bodyPr/>
                    <a:lstStyle/>
                    <a:p>
                      <a:r>
                        <a:rPr lang="cs-CZ" dirty="0" smtClean="0"/>
                        <a:t>90</a:t>
                      </a:r>
                      <a:endParaRPr lang="cs-CZ" dirty="0"/>
                    </a:p>
                  </a:txBody>
                  <a:tcPr/>
                </a:tc>
                <a:tc>
                  <a:txBody>
                    <a:bodyPr/>
                    <a:lstStyle/>
                    <a:p>
                      <a:r>
                        <a:rPr lang="cs-CZ" dirty="0" smtClean="0"/>
                        <a:t>140</a:t>
                      </a:r>
                      <a:endParaRPr lang="cs-CZ" dirty="0"/>
                    </a:p>
                  </a:txBody>
                  <a:tcPr/>
                </a:tc>
                <a:tc>
                  <a:txBody>
                    <a:bodyPr/>
                    <a:lstStyle/>
                    <a:p>
                      <a:r>
                        <a:rPr lang="cs-CZ" dirty="0" smtClean="0"/>
                        <a:t>41</a:t>
                      </a:r>
                      <a:endParaRPr lang="cs-CZ" dirty="0"/>
                    </a:p>
                  </a:txBody>
                  <a:tcPr/>
                </a:tc>
              </a:tr>
              <a:tr h="370840">
                <a:tc gridSpan="4">
                  <a:txBody>
                    <a:bodyPr/>
                    <a:lstStyle/>
                    <a:p>
                      <a:r>
                        <a:rPr lang="cs-CZ" dirty="0" smtClean="0"/>
                        <a:t>Překročení nominální hodnoty:</a:t>
                      </a:r>
                      <a:endParaRPr lang="cs-CZ" dirty="0"/>
                    </a:p>
                  </a:txBody>
                  <a:tcPr/>
                </a:tc>
                <a:tc hMerge="1">
                  <a:txBody>
                    <a:bodyPr/>
                    <a:lstStyle/>
                    <a:p>
                      <a:endParaRPr lang="cs-CZ" dirty="0"/>
                    </a:p>
                  </a:txBody>
                  <a:tcPr/>
                </a:tc>
                <a:tc hMerge="1">
                  <a:txBody>
                    <a:bodyPr/>
                    <a:lstStyle/>
                    <a:p>
                      <a:endParaRPr lang="cs-CZ" dirty="0"/>
                    </a:p>
                  </a:txBody>
                  <a:tcPr/>
                </a:tc>
                <a:tc hMerge="1">
                  <a:txBody>
                    <a:bodyPr/>
                    <a:lstStyle/>
                    <a:p>
                      <a:endParaRPr lang="cs-CZ" dirty="0"/>
                    </a:p>
                  </a:txBody>
                  <a:tcPr/>
                </a:tc>
              </a:tr>
              <a:tr h="370840">
                <a:tc>
                  <a:txBody>
                    <a:bodyPr/>
                    <a:lstStyle/>
                    <a:p>
                      <a:r>
                        <a:rPr lang="cs-CZ" dirty="0" smtClean="0"/>
                        <a:t>CPM</a:t>
                      </a:r>
                      <a:endParaRPr lang="cs-CZ" dirty="0"/>
                    </a:p>
                  </a:txBody>
                  <a:tcPr/>
                </a:tc>
                <a:tc>
                  <a:txBody>
                    <a:bodyPr/>
                    <a:lstStyle/>
                    <a:p>
                      <a:r>
                        <a:rPr lang="cs-CZ" dirty="0" smtClean="0"/>
                        <a:t>1</a:t>
                      </a:r>
                      <a:endParaRPr lang="cs-CZ" dirty="0"/>
                    </a:p>
                  </a:txBody>
                  <a:tcPr/>
                </a:tc>
                <a:tc>
                  <a:txBody>
                    <a:bodyPr/>
                    <a:lstStyle/>
                    <a:p>
                      <a:r>
                        <a:rPr lang="cs-CZ" dirty="0" smtClean="0"/>
                        <a:t>0</a:t>
                      </a:r>
                      <a:endParaRPr lang="cs-CZ" dirty="0"/>
                    </a:p>
                  </a:txBody>
                  <a:tcPr/>
                </a:tc>
                <a:tc>
                  <a:txBody>
                    <a:bodyPr/>
                    <a:lstStyle/>
                    <a:p>
                      <a:r>
                        <a:rPr lang="cs-CZ" dirty="0" smtClean="0"/>
                        <a:t>0</a:t>
                      </a:r>
                      <a:endParaRPr lang="cs-CZ" dirty="0"/>
                    </a:p>
                  </a:txBody>
                  <a:tcPr/>
                </a:tc>
              </a:tr>
              <a:tr h="370840">
                <a:tc>
                  <a:txBody>
                    <a:bodyPr/>
                    <a:lstStyle/>
                    <a:p>
                      <a:r>
                        <a:rPr lang="cs-CZ" dirty="0" smtClean="0"/>
                        <a:t>PSB</a:t>
                      </a:r>
                      <a:endParaRPr lang="cs-CZ" dirty="0"/>
                    </a:p>
                  </a:txBody>
                  <a:tcPr/>
                </a:tc>
                <a:tc>
                  <a:txBody>
                    <a:bodyPr/>
                    <a:lstStyle/>
                    <a:p>
                      <a:r>
                        <a:rPr lang="cs-CZ" dirty="0" smtClean="0"/>
                        <a:t>13</a:t>
                      </a:r>
                      <a:endParaRPr lang="cs-CZ" dirty="0"/>
                    </a:p>
                  </a:txBody>
                  <a:tcPr/>
                </a:tc>
                <a:tc>
                  <a:txBody>
                    <a:bodyPr/>
                    <a:lstStyle/>
                    <a:p>
                      <a:pPr algn="ctr"/>
                      <a:r>
                        <a:rPr lang="cs-CZ" dirty="0" smtClean="0"/>
                        <a:t>-</a:t>
                      </a:r>
                      <a:endParaRPr lang="cs-CZ" dirty="0"/>
                    </a:p>
                  </a:txBody>
                  <a:tcPr/>
                </a:tc>
                <a:tc>
                  <a:txBody>
                    <a:bodyPr/>
                    <a:lstStyle/>
                    <a:p>
                      <a:pPr algn="ctr"/>
                      <a:r>
                        <a:rPr lang="cs-CZ" dirty="0" smtClean="0"/>
                        <a:t>-</a:t>
                      </a:r>
                      <a:endParaRPr lang="cs-CZ" dirty="0"/>
                    </a:p>
                  </a:txBody>
                  <a:tcPr/>
                </a:tc>
              </a:tr>
            </a:tbl>
          </a:graphicData>
        </a:graphic>
      </p:graphicFrame>
    </p:spTree>
    <p:extLst>
      <p:ext uri="{BB962C8B-B14F-4D97-AF65-F5344CB8AC3E}">
        <p14:creationId xmlns:p14="http://schemas.microsoft.com/office/powerpoint/2010/main" val="338313008"/>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619672" y="208294"/>
            <a:ext cx="6994525" cy="417512"/>
          </a:xfrm>
        </p:spPr>
        <p:txBody>
          <a:bodyPr/>
          <a:lstStyle/>
          <a:p>
            <a:endParaRPr lang="cs-CZ" sz="1200" dirty="0"/>
          </a:p>
        </p:txBody>
      </p:sp>
      <p:sp>
        <p:nvSpPr>
          <p:cNvPr id="3" name="Zástupný symbol pro obsah 2"/>
          <p:cNvSpPr>
            <a:spLocks noGrp="1"/>
          </p:cNvSpPr>
          <p:nvPr>
            <p:ph idx="1"/>
          </p:nvPr>
        </p:nvSpPr>
        <p:spPr>
          <a:xfrm>
            <a:off x="115871" y="2132856"/>
            <a:ext cx="8784976" cy="4464496"/>
          </a:xfrm>
        </p:spPr>
        <p:txBody>
          <a:bodyPr/>
          <a:lstStyle/>
          <a:p>
            <a:pPr marL="0" indent="0">
              <a:buNone/>
            </a:pPr>
            <a:endParaRPr lang="cs-CZ" sz="1800" dirty="0" smtClean="0"/>
          </a:p>
          <a:p>
            <a:pPr marL="0" indent="0">
              <a:buNone/>
            </a:pPr>
            <a:r>
              <a:rPr lang="cs-CZ" sz="1800" dirty="0" smtClean="0"/>
              <a:t>Od 1.11.2017 </a:t>
            </a:r>
            <a:r>
              <a:rPr lang="cs-CZ" sz="1800" dirty="0"/>
              <a:t>platí novela veterinárního zákona.</a:t>
            </a:r>
          </a:p>
          <a:p>
            <a:pPr marL="0" indent="0">
              <a:buNone/>
            </a:pPr>
            <a:r>
              <a:rPr lang="cs-CZ" sz="1800" dirty="0"/>
              <a:t>Kromě jiných změn, důležitých zejména pro chovatelskou veřejnost, jako je uvolnění podmínek pro provádění domácí porážky skotu, přinesla novela i změny, týkající se prodeje syrového mléka tzv. ze dvora, a to změny ve smyslu zmírnění požadavků:</a:t>
            </a:r>
          </a:p>
          <a:p>
            <a:pPr marL="715963" lvl="2" indent="0">
              <a:buClr>
                <a:srgbClr val="007EC7"/>
              </a:buClr>
              <a:buNone/>
            </a:pPr>
            <a:endParaRPr lang="cs-CZ" sz="2000" dirty="0" smtClean="0"/>
          </a:p>
          <a:p>
            <a:pPr>
              <a:buFont typeface="Wingdings" panose="05000000000000000000" pitchFamily="2" charset="2"/>
              <a:buChar char="Ø"/>
            </a:pPr>
            <a:endParaRPr lang="cs-CZ" dirty="0"/>
          </a:p>
        </p:txBody>
      </p:sp>
      <p:sp>
        <p:nvSpPr>
          <p:cNvPr id="4" name="Zástupný symbol pro text 3"/>
          <p:cNvSpPr>
            <a:spLocks noGrp="1"/>
          </p:cNvSpPr>
          <p:nvPr>
            <p:ph type="body" sz="quarter" idx="12"/>
          </p:nvPr>
        </p:nvSpPr>
        <p:spPr>
          <a:xfrm>
            <a:off x="755576" y="524394"/>
            <a:ext cx="8136903" cy="1392438"/>
          </a:xfrm>
          <a:solidFill>
            <a:schemeClr val="bg2">
              <a:lumMod val="75000"/>
            </a:schemeClr>
          </a:solidFill>
        </p:spPr>
        <p:txBody>
          <a:bodyPr/>
          <a:lstStyle/>
          <a:p>
            <a:pPr algn="ctr"/>
            <a:r>
              <a:rPr lang="cs-CZ" sz="1800" dirty="0" smtClean="0"/>
              <a:t>2. Změna legislativy</a:t>
            </a:r>
          </a:p>
          <a:p>
            <a:pPr marL="0" lvl="1" indent="0" algn="ctr">
              <a:lnSpc>
                <a:spcPts val="3600"/>
              </a:lnSpc>
              <a:spcBef>
                <a:spcPts val="0"/>
              </a:spcBef>
              <a:spcAft>
                <a:spcPts val="0"/>
              </a:spcAft>
              <a:buNone/>
            </a:pPr>
            <a:r>
              <a:rPr lang="cs-CZ" sz="1800" b="1" dirty="0" smtClean="0">
                <a:solidFill>
                  <a:schemeClr val="tx2">
                    <a:lumMod val="60000"/>
                    <a:lumOff val="40000"/>
                  </a:schemeClr>
                </a:solidFill>
              </a:rPr>
              <a:t>2.1 Novela </a:t>
            </a:r>
            <a:r>
              <a:rPr lang="cs-CZ" sz="1800" b="1" dirty="0">
                <a:solidFill>
                  <a:schemeClr val="tx2">
                    <a:lumMod val="60000"/>
                    <a:lumOff val="40000"/>
                  </a:schemeClr>
                </a:solidFill>
              </a:rPr>
              <a:t>veterinárního zákona – zmírnění podmínek pro prodej syrového mléka tzv. „ze dvora“</a:t>
            </a:r>
          </a:p>
          <a:p>
            <a:pPr algn="ctr"/>
            <a:endParaRPr lang="cs-CZ" sz="1800" dirty="0"/>
          </a:p>
        </p:txBody>
      </p:sp>
    </p:spTree>
    <p:extLst>
      <p:ext uri="{BB962C8B-B14F-4D97-AF65-F5344CB8AC3E}">
        <p14:creationId xmlns:p14="http://schemas.microsoft.com/office/powerpoint/2010/main" val="2299632379"/>
      </p:ext>
    </p:extLst>
  </p:cSld>
  <p:clrMapOvr>
    <a:masterClrMapping/>
  </p:clrMapOvr>
  <p:transition spd="slow">
    <p:cove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547664" y="195908"/>
            <a:ext cx="6994525" cy="417512"/>
          </a:xfrm>
        </p:spPr>
        <p:txBody>
          <a:bodyPr/>
          <a:lstStyle/>
          <a:p>
            <a:endParaRPr lang="cs-CZ" sz="1200" dirty="0"/>
          </a:p>
        </p:txBody>
      </p:sp>
      <p:sp>
        <p:nvSpPr>
          <p:cNvPr id="3" name="Zástupný symbol pro obsah 2"/>
          <p:cNvSpPr>
            <a:spLocks noGrp="1"/>
          </p:cNvSpPr>
          <p:nvPr>
            <p:ph idx="1"/>
          </p:nvPr>
        </p:nvSpPr>
        <p:spPr>
          <a:xfrm>
            <a:off x="312589" y="2060848"/>
            <a:ext cx="8229600" cy="4679181"/>
          </a:xfrm>
        </p:spPr>
        <p:txBody>
          <a:bodyPr/>
          <a:lstStyle/>
          <a:p>
            <a:pPr marL="0" lvl="0" indent="0">
              <a:buNone/>
            </a:pPr>
            <a:r>
              <a:rPr lang="cs-CZ" sz="1800" dirty="0"/>
              <a:t>Limity pro kritéria syrového </a:t>
            </a:r>
            <a:r>
              <a:rPr lang="cs-CZ" sz="1800" u="sng" dirty="0"/>
              <a:t>kravského</a:t>
            </a:r>
            <a:r>
              <a:rPr lang="cs-CZ" sz="1800" dirty="0"/>
              <a:t> mléka (a smetany) se oproti doposud platným požadavkům nařízení 853/2004 nezměnily:</a:t>
            </a:r>
          </a:p>
          <a:p>
            <a:pPr lvl="1"/>
            <a:r>
              <a:rPr lang="cs-CZ" sz="1800" dirty="0"/>
              <a:t>CPM 100 000 v 1 ml</a:t>
            </a:r>
          </a:p>
          <a:p>
            <a:pPr lvl="1"/>
            <a:r>
              <a:rPr lang="cs-CZ" sz="1800" dirty="0"/>
              <a:t>PSB 400 000 v 1 ml</a:t>
            </a:r>
          </a:p>
          <a:p>
            <a:pPr marL="0" indent="0">
              <a:buNone/>
            </a:pPr>
            <a:r>
              <a:rPr lang="cs-CZ" sz="1800" dirty="0"/>
              <a:t>Oproti nařízení 853/2004 je ve veterinárním zákoně nově stanoven požadavek na limit </a:t>
            </a:r>
            <a:r>
              <a:rPr lang="cs-CZ" sz="1800" u="sng" dirty="0"/>
              <a:t>CPM u mléka jiného druhu</a:t>
            </a:r>
            <a:r>
              <a:rPr lang="cs-CZ" sz="1800" dirty="0"/>
              <a:t>: 500 000 v 1 ml. V nařízení 853/2004 se limit používá pro syrové mléko jiných druhů než </a:t>
            </a:r>
            <a:r>
              <a:rPr lang="cs-CZ" sz="1800" dirty="0" smtClean="0"/>
              <a:t>krav s hodnotou 1 500 000 mikroorganismů v 1 ml.</a:t>
            </a:r>
          </a:p>
          <a:p>
            <a:pPr marL="0" lvl="0" indent="0">
              <a:buNone/>
            </a:pPr>
            <a:r>
              <a:rPr lang="cs-CZ" sz="1800" dirty="0"/>
              <a:t>Co je ovšem podstatné, je skutečnost, že provozovatelé nejsou povinni nechávat vyšetřovat syrové mléko alespoň 2 x za měsíc pro kontrolu splnění klouzavého geometrického </a:t>
            </a:r>
            <a:r>
              <a:rPr lang="cs-CZ" sz="1800" dirty="0" smtClean="0"/>
              <a:t>průměru CPM / PSB, </a:t>
            </a:r>
            <a:r>
              <a:rPr lang="cs-CZ" sz="1800" dirty="0"/>
              <a:t>tak jak to platilo doposud, ale – ve většině případů, viz dále – pouze 2 x ročně:</a:t>
            </a:r>
          </a:p>
          <a:p>
            <a:pPr marL="0" indent="0">
              <a:buNone/>
            </a:pPr>
            <a:endParaRPr lang="cs-CZ" sz="1800" dirty="0" smtClean="0"/>
          </a:p>
          <a:p>
            <a:pPr>
              <a:buFont typeface="Wingdings" panose="05000000000000000000" pitchFamily="2" charset="2"/>
              <a:buChar char="Ø"/>
            </a:pPr>
            <a:endParaRPr lang="cs-CZ" sz="1600" dirty="0"/>
          </a:p>
        </p:txBody>
      </p:sp>
      <p:sp>
        <p:nvSpPr>
          <p:cNvPr id="4" name="Zástupný symbol pro text 3"/>
          <p:cNvSpPr>
            <a:spLocks noGrp="1"/>
          </p:cNvSpPr>
          <p:nvPr>
            <p:ph type="body" sz="quarter" idx="12"/>
          </p:nvPr>
        </p:nvSpPr>
        <p:spPr>
          <a:xfrm>
            <a:off x="563179" y="764704"/>
            <a:ext cx="8136903" cy="936104"/>
          </a:xfrm>
        </p:spPr>
        <p:txBody>
          <a:bodyPr/>
          <a:lstStyle/>
          <a:p>
            <a:pPr marL="0" lvl="1" indent="0" algn="ctr">
              <a:lnSpc>
                <a:spcPts val="3600"/>
              </a:lnSpc>
              <a:spcBef>
                <a:spcPts val="0"/>
              </a:spcBef>
              <a:spcAft>
                <a:spcPts val="0"/>
              </a:spcAft>
              <a:buNone/>
            </a:pPr>
            <a:r>
              <a:rPr lang="cs-CZ" sz="1800" b="1" dirty="0" smtClean="0">
                <a:solidFill>
                  <a:schemeClr val="tx2">
                    <a:lumMod val="60000"/>
                    <a:lumOff val="40000"/>
                  </a:schemeClr>
                </a:solidFill>
              </a:rPr>
              <a:t>2.1 Novela </a:t>
            </a:r>
            <a:r>
              <a:rPr lang="cs-CZ" sz="1800" b="1" dirty="0">
                <a:solidFill>
                  <a:schemeClr val="tx2">
                    <a:lumMod val="60000"/>
                    <a:lumOff val="40000"/>
                  </a:schemeClr>
                </a:solidFill>
              </a:rPr>
              <a:t>veterinárního zákona – zmírnění podmínek pro prodej syrového mléka tzv. „ze dvora“</a:t>
            </a:r>
          </a:p>
        </p:txBody>
      </p:sp>
    </p:spTree>
    <p:extLst>
      <p:ext uri="{BB962C8B-B14F-4D97-AF65-F5344CB8AC3E}">
        <p14:creationId xmlns:p14="http://schemas.microsoft.com/office/powerpoint/2010/main" val="1662406585"/>
      </p:ext>
    </p:extLst>
  </p:cSld>
  <p:clrMapOvr>
    <a:masterClrMapping/>
  </p:clrMapOvr>
  <p:transition spd="slow">
    <p:cove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sz="1200" dirty="0"/>
          </a:p>
        </p:txBody>
      </p:sp>
      <p:sp>
        <p:nvSpPr>
          <p:cNvPr id="3" name="Zástupný symbol pro obsah 2"/>
          <p:cNvSpPr>
            <a:spLocks noGrp="1"/>
          </p:cNvSpPr>
          <p:nvPr>
            <p:ph idx="1"/>
          </p:nvPr>
        </p:nvSpPr>
        <p:spPr>
          <a:xfrm>
            <a:off x="467544" y="2132856"/>
            <a:ext cx="8229600" cy="4463157"/>
          </a:xfrm>
        </p:spPr>
        <p:txBody>
          <a:bodyPr/>
          <a:lstStyle/>
          <a:p>
            <a:pPr marL="0" indent="0">
              <a:buNone/>
            </a:pPr>
            <a:r>
              <a:rPr lang="cs-CZ" sz="1800" dirty="0" smtClean="0"/>
              <a:t>„ </a:t>
            </a:r>
            <a:r>
              <a:rPr lang="cs-CZ" sz="1800" dirty="0"/>
              <a:t>… syrové mléko bylo vyšetřeno na základě analýzy nebezpečí a s přihlédnutím k předchozím výsledkům a jejich trendům, zejména při podání žádosti o souhlas krajské veterinární správy k prodeji syrového mléka a při každé změně v chovu zvířat nebo ve způsobu získávání, ošetřování a zpracovávání syrového mléka, jež by mohla ovlivnit jeho zdravotní nezávadnost, </a:t>
            </a:r>
            <a:r>
              <a:rPr lang="cs-CZ" sz="1800" b="1" dirty="0"/>
              <a:t>nejméně však dvakrát ročně</a:t>
            </a:r>
            <a:r>
              <a:rPr lang="cs-CZ" sz="1800" dirty="0"/>
              <a:t>, a to z hlediska dodržování limitů </a:t>
            </a:r>
            <a:r>
              <a:rPr lang="cs-CZ" sz="1800" b="1" dirty="0"/>
              <a:t>uvedených v bodě 2 a patogenních mikroorganizmů</a:t>
            </a:r>
            <a:r>
              <a:rPr lang="cs-CZ" sz="1800" dirty="0"/>
              <a:t>, stanovených prováděcím právním předpisem</a:t>
            </a:r>
            <a:r>
              <a:rPr lang="cs-CZ" sz="1800" dirty="0" smtClean="0"/>
              <a:t>“</a:t>
            </a:r>
          </a:p>
          <a:p>
            <a:pPr marL="0" indent="0">
              <a:buNone/>
            </a:pPr>
            <a:r>
              <a:rPr lang="cs-CZ" sz="1800" dirty="0"/>
              <a:t>„Patogenními mikroorganizmy“ je míněn </a:t>
            </a:r>
            <a:r>
              <a:rPr lang="cs-CZ" sz="1800" i="1" dirty="0" err="1"/>
              <a:t>Staphylococcus</a:t>
            </a:r>
            <a:r>
              <a:rPr lang="cs-CZ" sz="1800" i="1" dirty="0"/>
              <a:t> aureus</a:t>
            </a:r>
            <a:r>
              <a:rPr lang="cs-CZ" sz="1800" dirty="0"/>
              <a:t>, tato povinnost platila již v předchozí právní úpravě, s tím rozdílem, že frekvence pro toto mikrobiologické vyšetření provozovatelem byla do novely veterinárního zákona, tj. do 31.10.2017, 1 x ročně. Jeho novelou se v tomto případě tato četnost zvyšuje na „nejméně dvakrát ročně“.</a:t>
            </a:r>
          </a:p>
          <a:p>
            <a:pPr marL="0" indent="0">
              <a:buNone/>
            </a:pPr>
            <a:endParaRPr lang="cs-CZ" sz="1800" dirty="0"/>
          </a:p>
        </p:txBody>
      </p:sp>
      <p:sp>
        <p:nvSpPr>
          <p:cNvPr id="4" name="Zástupný symbol pro text 3"/>
          <p:cNvSpPr>
            <a:spLocks noGrp="1"/>
          </p:cNvSpPr>
          <p:nvPr>
            <p:ph type="body" sz="quarter" idx="12"/>
          </p:nvPr>
        </p:nvSpPr>
        <p:spPr>
          <a:xfrm>
            <a:off x="395536" y="764704"/>
            <a:ext cx="8136903" cy="936104"/>
          </a:xfrm>
        </p:spPr>
        <p:txBody>
          <a:bodyPr/>
          <a:lstStyle/>
          <a:p>
            <a:pPr marL="0" lvl="1" indent="0" algn="ctr">
              <a:lnSpc>
                <a:spcPts val="3600"/>
              </a:lnSpc>
              <a:spcBef>
                <a:spcPts val="0"/>
              </a:spcBef>
              <a:spcAft>
                <a:spcPts val="0"/>
              </a:spcAft>
              <a:buNone/>
            </a:pPr>
            <a:r>
              <a:rPr lang="cs-CZ" sz="1800" b="1" dirty="0" smtClean="0">
                <a:solidFill>
                  <a:schemeClr val="tx2">
                    <a:lumMod val="60000"/>
                    <a:lumOff val="40000"/>
                  </a:schemeClr>
                </a:solidFill>
              </a:rPr>
              <a:t>2.1 Novela </a:t>
            </a:r>
            <a:r>
              <a:rPr lang="cs-CZ" sz="1800" b="1" dirty="0">
                <a:solidFill>
                  <a:schemeClr val="tx2">
                    <a:lumMod val="60000"/>
                    <a:lumOff val="40000"/>
                  </a:schemeClr>
                </a:solidFill>
              </a:rPr>
              <a:t>veterinárního zákona – zmírnění podmínek pro prodej syrového mléka tzv. „ze dvora“</a:t>
            </a:r>
          </a:p>
        </p:txBody>
      </p:sp>
    </p:spTree>
    <p:extLst>
      <p:ext uri="{BB962C8B-B14F-4D97-AF65-F5344CB8AC3E}">
        <p14:creationId xmlns:p14="http://schemas.microsoft.com/office/powerpoint/2010/main" val="4194146786"/>
      </p:ext>
    </p:extLst>
  </p:cSld>
  <p:clrMapOvr>
    <a:masterClrMapping/>
  </p:clrMapOvr>
  <p:transition spd="slow">
    <p:cov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sz="1200" dirty="0"/>
          </a:p>
        </p:txBody>
      </p:sp>
      <p:sp>
        <p:nvSpPr>
          <p:cNvPr id="3" name="Zástupný symbol pro obsah 2"/>
          <p:cNvSpPr>
            <a:spLocks noGrp="1"/>
          </p:cNvSpPr>
          <p:nvPr>
            <p:ph idx="1"/>
          </p:nvPr>
        </p:nvSpPr>
        <p:spPr>
          <a:xfrm>
            <a:off x="467544" y="1988840"/>
            <a:ext cx="8229600" cy="4607173"/>
          </a:xfrm>
        </p:spPr>
        <p:txBody>
          <a:bodyPr/>
          <a:lstStyle/>
          <a:p>
            <a:pPr marL="0" indent="0">
              <a:buNone/>
            </a:pPr>
            <a:r>
              <a:rPr lang="cs-CZ" sz="1800" dirty="0"/>
              <a:t>Dalším uvolněním podmínek pro nakládání se syrovým mlékem je možnost je po tepelném ošetření uvádět na trh při poskytování stravovacích služeb. Myslí se tím poskytováním stravovacích služeb chovatelem, který je zároveň provozovatelem těchto stravovacích služeb. Nemyslí se tím dodávat syrové </a:t>
            </a:r>
            <a:r>
              <a:rPr lang="cs-CZ" sz="1800" dirty="0" smtClean="0"/>
              <a:t>mléko po tepelném ošetření do </a:t>
            </a:r>
            <a:r>
              <a:rPr lang="cs-CZ" sz="1800" dirty="0"/>
              <a:t>provozoven stravovacích služeb, jako jsou např. restaurace a jídelny, jiných než vlastních, tj. chovatelem provozovaných</a:t>
            </a:r>
            <a:r>
              <a:rPr lang="cs-CZ" sz="1800" dirty="0" smtClean="0"/>
              <a:t>.</a:t>
            </a:r>
            <a:endParaRPr lang="cs-CZ" sz="1800" dirty="0"/>
          </a:p>
          <a:p>
            <a:pPr marL="0" indent="0">
              <a:buNone/>
            </a:pPr>
            <a:r>
              <a:rPr lang="cs-CZ" sz="1800" dirty="0"/>
              <a:t>Pro úplnost: „Prodejem ze dvora“ je míněn prodej syrového, </a:t>
            </a:r>
            <a:r>
              <a:rPr lang="cs-CZ" sz="1800" dirty="0" err="1"/>
              <a:t>mlékárensky</a:t>
            </a:r>
            <a:r>
              <a:rPr lang="cs-CZ" sz="1800" dirty="0"/>
              <a:t> neošetřeného mléka a syrové smetany, pocházejících od zvířat z vlastního chovu ve svém hospodářství v místě výroby nebo prostřednictvím prodejního automatu přímo spotřebiteli pro spotřebu v jeho domácnosti, anebo po tepelném ošetření jejich uvádění na trh  při poskytování stravovacích služeb, jak již bylo řečeno.</a:t>
            </a:r>
          </a:p>
          <a:p>
            <a:pPr marL="0" indent="0">
              <a:buNone/>
            </a:pPr>
            <a:endParaRPr lang="cs-CZ" dirty="0"/>
          </a:p>
        </p:txBody>
      </p:sp>
      <p:sp>
        <p:nvSpPr>
          <p:cNvPr id="4" name="Zástupný symbol pro text 3"/>
          <p:cNvSpPr>
            <a:spLocks noGrp="1"/>
          </p:cNvSpPr>
          <p:nvPr>
            <p:ph type="body" sz="quarter" idx="12"/>
          </p:nvPr>
        </p:nvSpPr>
        <p:spPr>
          <a:xfrm>
            <a:off x="467544" y="836712"/>
            <a:ext cx="8136903" cy="936104"/>
          </a:xfrm>
        </p:spPr>
        <p:txBody>
          <a:bodyPr/>
          <a:lstStyle/>
          <a:p>
            <a:pPr marL="0" lvl="1" indent="0" algn="ctr">
              <a:lnSpc>
                <a:spcPts val="3600"/>
              </a:lnSpc>
              <a:spcBef>
                <a:spcPts val="0"/>
              </a:spcBef>
              <a:spcAft>
                <a:spcPts val="0"/>
              </a:spcAft>
              <a:buNone/>
            </a:pPr>
            <a:r>
              <a:rPr lang="cs-CZ" sz="1800" b="1" dirty="0" smtClean="0">
                <a:solidFill>
                  <a:schemeClr val="tx2">
                    <a:lumMod val="60000"/>
                    <a:lumOff val="40000"/>
                  </a:schemeClr>
                </a:solidFill>
              </a:rPr>
              <a:t>2.1 Novela </a:t>
            </a:r>
            <a:r>
              <a:rPr lang="cs-CZ" sz="1800" b="1" dirty="0">
                <a:solidFill>
                  <a:schemeClr val="tx2">
                    <a:lumMod val="60000"/>
                    <a:lumOff val="40000"/>
                  </a:schemeClr>
                </a:solidFill>
              </a:rPr>
              <a:t>veterinárního zákona – zmírnění podmínek pro prodej syrového mléka tzv. „ze dvora“</a:t>
            </a:r>
          </a:p>
        </p:txBody>
      </p:sp>
    </p:spTree>
    <p:extLst>
      <p:ext uri="{BB962C8B-B14F-4D97-AF65-F5344CB8AC3E}">
        <p14:creationId xmlns:p14="http://schemas.microsoft.com/office/powerpoint/2010/main" val="3571154824"/>
      </p:ext>
    </p:extLst>
  </p:cSld>
  <p:clrMapOvr>
    <a:masterClrMapping/>
  </p:clrMapOvr>
  <p:transition spd="slow">
    <p:cove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1632622" y="116632"/>
            <a:ext cx="6994525" cy="417512"/>
          </a:xfrm>
        </p:spPr>
        <p:txBody>
          <a:bodyPr/>
          <a:lstStyle/>
          <a:p>
            <a:r>
              <a:rPr lang="cs-CZ" sz="1200" dirty="0" smtClean="0"/>
              <a:t/>
            </a:r>
            <a:br>
              <a:rPr lang="cs-CZ" sz="1200" dirty="0" smtClean="0"/>
            </a:br>
            <a:endParaRPr lang="cs-CZ" sz="1200" dirty="0"/>
          </a:p>
        </p:txBody>
      </p:sp>
      <p:sp>
        <p:nvSpPr>
          <p:cNvPr id="7" name="Zástupný symbol pro obsah 6"/>
          <p:cNvSpPr>
            <a:spLocks noGrp="1"/>
          </p:cNvSpPr>
          <p:nvPr>
            <p:ph idx="1"/>
          </p:nvPr>
        </p:nvSpPr>
        <p:spPr>
          <a:xfrm>
            <a:off x="437324" y="1988840"/>
            <a:ext cx="8229600" cy="4607173"/>
          </a:xfrm>
        </p:spPr>
        <p:txBody>
          <a:bodyPr/>
          <a:lstStyle/>
          <a:p>
            <a:pPr marL="0" indent="0">
              <a:lnSpc>
                <a:spcPct val="100000"/>
              </a:lnSpc>
              <a:buNone/>
            </a:pPr>
            <a:r>
              <a:rPr lang="cs-CZ" sz="1800" dirty="0"/>
              <a:t>Novela vyhlášky platí od 1.1.2018.</a:t>
            </a:r>
          </a:p>
          <a:p>
            <a:pPr marL="0" indent="0">
              <a:lnSpc>
                <a:spcPct val="100000"/>
              </a:lnSpc>
              <a:buNone/>
            </a:pPr>
            <a:r>
              <a:rPr lang="cs-CZ" sz="1800" dirty="0"/>
              <a:t>Ve znění platném do konce roku 2017:</a:t>
            </a:r>
          </a:p>
          <a:p>
            <a:pPr marL="0" indent="0">
              <a:lnSpc>
                <a:spcPct val="100000"/>
              </a:lnSpc>
              <a:buNone/>
            </a:pPr>
            <a:r>
              <a:rPr lang="cs-CZ" sz="1800" dirty="0"/>
              <a:t>Maloobchodní potravinářský podnik – </a:t>
            </a:r>
            <a:r>
              <a:rPr lang="cs-CZ" sz="1800" dirty="0" err="1"/>
              <a:t>minimlékárna</a:t>
            </a:r>
            <a:r>
              <a:rPr lang="cs-CZ" sz="1800" dirty="0"/>
              <a:t> – mohl dodávat</a:t>
            </a:r>
          </a:p>
          <a:p>
            <a:pPr lvl="0">
              <a:buFont typeface="Wingdings" panose="05000000000000000000" pitchFamily="2" charset="2"/>
              <a:buChar char="q"/>
            </a:pPr>
            <a:r>
              <a:rPr lang="cs-CZ" sz="1400" b="1" u="sng" dirty="0" smtClean="0"/>
              <a:t>syrové</a:t>
            </a:r>
            <a:r>
              <a:rPr lang="cs-CZ" sz="1400" u="sng" dirty="0" smtClean="0"/>
              <a:t> mléko a výrobky z něho</a:t>
            </a:r>
            <a:r>
              <a:rPr lang="cs-CZ" sz="1400" dirty="0" smtClean="0"/>
              <a:t> jinému </a:t>
            </a:r>
            <a:r>
              <a:rPr lang="cs-CZ" sz="1400" dirty="0"/>
              <a:t>maloobchodnímu zařízení, které tyto dodalo</a:t>
            </a:r>
          </a:p>
          <a:p>
            <a:pPr lvl="2"/>
            <a:r>
              <a:rPr lang="cs-CZ" sz="1400" dirty="0"/>
              <a:t>konečnému spotřebiteli, na viditelném místě upozornění „</a:t>
            </a:r>
            <a:r>
              <a:rPr lang="cs-CZ" sz="1400" u="sng" dirty="0"/>
              <a:t>Syrové mléko, před použitím převařit</a:t>
            </a:r>
            <a:r>
              <a:rPr lang="cs-CZ" sz="1400" dirty="0"/>
              <a:t>“, nebo</a:t>
            </a:r>
          </a:p>
          <a:p>
            <a:pPr lvl="2"/>
            <a:r>
              <a:rPr lang="cs-CZ" sz="1400" dirty="0"/>
              <a:t>zařízení poskytujícímu stravovací služby, vyjma školských zařízení, nemocnic a ústavů sociálních a zdravotních služeb, které dodané syrové mléko použije k přípravě </a:t>
            </a:r>
            <a:r>
              <a:rPr lang="cs-CZ" sz="1400" u="sng" dirty="0"/>
              <a:t>tepelně opracovaných pokrmů</a:t>
            </a:r>
            <a:r>
              <a:rPr lang="cs-CZ" sz="1400" dirty="0"/>
              <a:t>, určených k přímému podání konečným spotřebitelům</a:t>
            </a:r>
            <a:r>
              <a:rPr lang="cs-CZ" sz="1400" dirty="0" smtClean="0"/>
              <a:t>.</a:t>
            </a:r>
            <a:endParaRPr lang="cs-CZ" sz="1100" dirty="0"/>
          </a:p>
          <a:p>
            <a:pPr lvl="0">
              <a:buFont typeface="Wingdings" panose="05000000000000000000" pitchFamily="2" charset="2"/>
              <a:buChar char="q"/>
            </a:pPr>
            <a:r>
              <a:rPr lang="cs-CZ" sz="1400" b="1" u="sng" dirty="0" smtClean="0"/>
              <a:t>tepelně </a:t>
            </a:r>
            <a:r>
              <a:rPr lang="cs-CZ" sz="1400" b="1" u="sng" dirty="0"/>
              <a:t>ošetřené</a:t>
            </a:r>
            <a:r>
              <a:rPr lang="cs-CZ" sz="1400" u="sng" dirty="0"/>
              <a:t> mléko nebo výrobky z něho za stejných podmínek, ale </a:t>
            </a:r>
            <a:endParaRPr lang="cs-CZ" sz="1400" dirty="0"/>
          </a:p>
          <a:p>
            <a:pPr lvl="2"/>
            <a:r>
              <a:rPr lang="cs-CZ" sz="1400" dirty="0"/>
              <a:t>bez označení „Syrové mléko, před použitím převařit“</a:t>
            </a:r>
          </a:p>
          <a:p>
            <a:pPr lvl="2"/>
            <a:r>
              <a:rPr lang="cs-CZ" sz="1400" dirty="0"/>
              <a:t>takové produkty mohly být dodány všem zařízením poskytujícím stravovací služby bez výjimek, ta je mohla použít i k přípravě pokrmů, které nebyly tepelně opracované</a:t>
            </a:r>
          </a:p>
          <a:p>
            <a:pPr marL="131400" indent="0">
              <a:buNone/>
            </a:pPr>
            <a:endParaRPr lang="cs-CZ" sz="1100" dirty="0"/>
          </a:p>
        </p:txBody>
      </p:sp>
      <p:sp>
        <p:nvSpPr>
          <p:cNvPr id="8" name="Zástupný symbol pro text 7"/>
          <p:cNvSpPr>
            <a:spLocks noGrp="1"/>
          </p:cNvSpPr>
          <p:nvPr>
            <p:ph type="body" sz="quarter" idx="12"/>
          </p:nvPr>
        </p:nvSpPr>
        <p:spPr>
          <a:xfrm>
            <a:off x="437324" y="816084"/>
            <a:ext cx="8136903" cy="956732"/>
          </a:xfrm>
          <a:solidFill>
            <a:schemeClr val="bg2">
              <a:lumMod val="75000"/>
            </a:schemeClr>
          </a:solidFill>
        </p:spPr>
        <p:txBody>
          <a:bodyPr/>
          <a:lstStyle/>
          <a:p>
            <a:pPr marL="457200" lvl="1" indent="0" algn="ctr">
              <a:buNone/>
            </a:pPr>
            <a:r>
              <a:rPr lang="cs-CZ" sz="1800" b="1" dirty="0" smtClean="0">
                <a:solidFill>
                  <a:schemeClr val="tx2">
                    <a:lumMod val="60000"/>
                    <a:lumOff val="40000"/>
                  </a:schemeClr>
                </a:solidFill>
              </a:rPr>
              <a:t>2.2 Novela </a:t>
            </a:r>
            <a:r>
              <a:rPr lang="cs-CZ" sz="1800" b="1" dirty="0">
                <a:solidFill>
                  <a:schemeClr val="tx2">
                    <a:lumMod val="60000"/>
                    <a:lumOff val="40000"/>
                  </a:schemeClr>
                </a:solidFill>
              </a:rPr>
              <a:t>vyhlášky č. 128/2009 o přizpůsobení veterinárních a hygienických požadavků pro některé potravinářské podniky, v nichž se zachází se živočišnými produkty</a:t>
            </a:r>
          </a:p>
        </p:txBody>
      </p:sp>
    </p:spTree>
    <p:extLst>
      <p:ext uri="{BB962C8B-B14F-4D97-AF65-F5344CB8AC3E}">
        <p14:creationId xmlns:p14="http://schemas.microsoft.com/office/powerpoint/2010/main" val="388375286"/>
      </p:ext>
    </p:extLst>
  </p:cSld>
  <p:clrMapOvr>
    <a:masterClrMapping/>
  </p:clrMapOvr>
  <p:transition spd="slow">
    <p:cove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idx="1"/>
          </p:nvPr>
        </p:nvSpPr>
        <p:spPr/>
        <p:txBody>
          <a:bodyPr/>
          <a:lstStyle/>
          <a:p>
            <a:pPr marL="0" indent="0">
              <a:buNone/>
            </a:pPr>
            <a:endParaRPr lang="cs-CZ" sz="1800" dirty="0" smtClean="0"/>
          </a:p>
          <a:p>
            <a:pPr marL="0" indent="0">
              <a:buNone/>
            </a:pPr>
            <a:r>
              <a:rPr lang="cs-CZ" sz="1800" dirty="0" smtClean="0"/>
              <a:t>Pro obě skupiny platily společné podmínky:</a:t>
            </a:r>
          </a:p>
          <a:p>
            <a:pPr lvl="0"/>
            <a:r>
              <a:rPr lang="cs-CZ" sz="1800" dirty="0" smtClean="0"/>
              <a:t>zpracování nejvýše 500 l kravského, 100 l kozího nebo 50 l ovčího mléka denně</a:t>
            </a:r>
          </a:p>
          <a:p>
            <a:pPr lvl="0"/>
            <a:r>
              <a:rPr lang="cs-CZ" sz="1800" dirty="0" smtClean="0"/>
              <a:t>množství dodávaného mléka a mléčných výrobků nepřekračuje týdně 35 % zpracovaného mléka a 35 % vyrobených výrobků.</a:t>
            </a:r>
          </a:p>
          <a:p>
            <a:r>
              <a:rPr lang="cs-CZ" sz="1800" dirty="0" err="1" smtClean="0"/>
              <a:t>Minimlékárny</a:t>
            </a:r>
            <a:r>
              <a:rPr lang="cs-CZ" sz="1800" dirty="0" smtClean="0"/>
              <a:t> zpracovávající syrové mléko i od jiných chovatelů musely být a musí i nadále být schváleny.</a:t>
            </a:r>
            <a:endParaRPr lang="cs-CZ" sz="1800" dirty="0"/>
          </a:p>
          <a:p>
            <a:pPr marL="0" indent="0">
              <a:buNone/>
            </a:pPr>
            <a:endParaRPr lang="cs-CZ" dirty="0"/>
          </a:p>
        </p:txBody>
      </p:sp>
      <p:sp>
        <p:nvSpPr>
          <p:cNvPr id="4" name="Zástupný symbol pro text 3"/>
          <p:cNvSpPr>
            <a:spLocks noGrp="1"/>
          </p:cNvSpPr>
          <p:nvPr>
            <p:ph type="body" sz="quarter" idx="12"/>
          </p:nvPr>
        </p:nvSpPr>
        <p:spPr>
          <a:xfrm>
            <a:off x="539552" y="836712"/>
            <a:ext cx="8136903" cy="1368152"/>
          </a:xfrm>
        </p:spPr>
        <p:txBody>
          <a:bodyPr/>
          <a:lstStyle/>
          <a:p>
            <a:pPr marL="0" lvl="1" indent="0" algn="ctr">
              <a:lnSpc>
                <a:spcPts val="3600"/>
              </a:lnSpc>
              <a:spcBef>
                <a:spcPts val="0"/>
              </a:spcBef>
              <a:spcAft>
                <a:spcPts val="0"/>
              </a:spcAft>
              <a:buNone/>
            </a:pPr>
            <a:r>
              <a:rPr lang="cs-CZ" sz="1800" b="1" dirty="0">
                <a:solidFill>
                  <a:schemeClr val="tx2">
                    <a:lumMod val="60000"/>
                    <a:lumOff val="40000"/>
                  </a:schemeClr>
                </a:solidFill>
              </a:rPr>
              <a:t>2.2 Novela vyhlášky č. 128/2009 o přizpůsobení veterinárních a hygienických požadavků pro některé potravinářské podniky, v nichž se zachází se živočišnými </a:t>
            </a:r>
            <a:r>
              <a:rPr lang="cs-CZ" sz="1800" b="1" dirty="0" smtClean="0">
                <a:solidFill>
                  <a:schemeClr val="tx2">
                    <a:lumMod val="60000"/>
                    <a:lumOff val="40000"/>
                  </a:schemeClr>
                </a:solidFill>
              </a:rPr>
              <a:t>produkty</a:t>
            </a:r>
            <a:endParaRPr lang="cs-CZ" sz="1800" b="1" dirty="0">
              <a:solidFill>
                <a:schemeClr val="tx2">
                  <a:lumMod val="60000"/>
                  <a:lumOff val="40000"/>
                </a:schemeClr>
              </a:solidFill>
            </a:endParaRPr>
          </a:p>
        </p:txBody>
      </p:sp>
    </p:spTree>
    <p:extLst>
      <p:ext uri="{BB962C8B-B14F-4D97-AF65-F5344CB8AC3E}">
        <p14:creationId xmlns:p14="http://schemas.microsoft.com/office/powerpoint/2010/main" val="3171242869"/>
      </p:ext>
    </p:extLst>
  </p:cSld>
  <p:clrMapOvr>
    <a:masterClrMapping/>
  </p:clrMapOvr>
  <p:transition spd="slow">
    <p:cover/>
  </p:transition>
  <p:timing>
    <p:tnLst>
      <p:par>
        <p:cTn id="1" dur="indefinite" restart="never" nodeType="tmRoot"/>
      </p:par>
    </p:tnLst>
  </p:timing>
</p:sld>
</file>

<file path=ppt/theme/theme1.xml><?xml version="1.0" encoding="utf-8"?>
<a:theme xmlns:a="http://schemas.openxmlformats.org/drawingml/2006/main" name="1_SVS_sablona_PPT">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SVS - prezentace pro poslance 2014-03-05</Template>
  <TotalTime>5188</TotalTime>
  <Words>1029</Words>
  <Application>Microsoft Office PowerPoint</Application>
  <PresentationFormat>Předvádění na obrazovce (4:3)</PresentationFormat>
  <Paragraphs>111</Paragraphs>
  <Slides>15</Slides>
  <Notes>2</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15</vt:i4>
      </vt:variant>
    </vt:vector>
  </HeadingPairs>
  <TitlesOfParts>
    <vt:vector size="19" baseType="lpstr">
      <vt:lpstr>Arial</vt:lpstr>
      <vt:lpstr>Calibri</vt:lpstr>
      <vt:lpstr>Wingdings</vt:lpstr>
      <vt:lpstr>1_SVS_sablona_PPT</vt:lpstr>
      <vt:lpstr>Mimořádná kontrolní akce SVS Vzorky mléka v Jihočeském kraji Mlékárenství v kontextu změn legislativy</vt:lpstr>
      <vt:lpstr>Prezentace aplikace PowerPoint</vt:lpstr>
      <vt:lpstr> </vt:lpstr>
      <vt:lpstr>Prezentace aplikace PowerPoint</vt:lpstr>
      <vt:lpstr>Prezentace aplikace PowerPoint</vt:lpstr>
      <vt:lpstr>Prezentace aplikace PowerPoint</vt:lpstr>
      <vt:lpstr>Prezentace aplikace PowerPoint</vt:lpstr>
      <vt:lpstr> </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Státní veterinární správa</dc:title>
  <dc:creator>Olda</dc:creator>
  <cp:lastModifiedBy>MVDr. Petr Hořava</cp:lastModifiedBy>
  <cp:revision>610</cp:revision>
  <dcterms:created xsi:type="dcterms:W3CDTF">2014-03-03T17:14:03Z</dcterms:created>
  <dcterms:modified xsi:type="dcterms:W3CDTF">2018-05-29T22:06:36Z</dcterms:modified>
</cp:coreProperties>
</file>