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1" r:id="rId4"/>
    <p:sldId id="260" r:id="rId5"/>
    <p:sldId id="266" r:id="rId6"/>
    <p:sldId id="290" r:id="rId7"/>
    <p:sldId id="291" r:id="rId8"/>
    <p:sldId id="267" r:id="rId9"/>
    <p:sldId id="262" r:id="rId10"/>
    <p:sldId id="263" r:id="rId11"/>
    <p:sldId id="292" r:id="rId12"/>
    <p:sldId id="293" r:id="rId13"/>
    <p:sldId id="294" r:id="rId14"/>
    <p:sldId id="295" r:id="rId15"/>
    <p:sldId id="271" r:id="rId16"/>
    <p:sldId id="275" r:id="rId17"/>
    <p:sldId id="276" r:id="rId18"/>
    <p:sldId id="284" r:id="rId19"/>
    <p:sldId id="285" r:id="rId20"/>
    <p:sldId id="287" r:id="rId21"/>
    <p:sldId id="278" r:id="rId22"/>
    <p:sldId id="296" r:id="rId23"/>
    <p:sldId id="25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846"/>
    <a:srgbClr val="F3F5C2"/>
    <a:srgbClr val="DDE170"/>
    <a:srgbClr val="84A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4CDE-3665-4310-AC30-E69267A12D66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D5BE-1619-4CFF-9338-E865DFB33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768752" cy="1584176"/>
          </a:xfrm>
          <a:solidFill>
            <a:schemeClr val="tx1">
              <a:alpha val="54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760840" cy="672480"/>
          </a:xfrm>
          <a:solidFill>
            <a:schemeClr val="tx1">
              <a:alpha val="54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84AA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683568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D0C03B-4797-46CF-A8D8-7C3A30CED629}" type="datetime4">
              <a:rPr lang="cs-CZ" b="1" smtClean="0">
                <a:solidFill>
                  <a:schemeClr val="bg1"/>
                </a:solidFill>
              </a:rPr>
              <a:t>29. května 2018</a:t>
            </a:fld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12360" y="6525344"/>
            <a:ext cx="8640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/>
          <a:lstStyle>
            <a:lvl1pPr algn="r">
              <a:defRPr b="1" i="1">
                <a:solidFill>
                  <a:srgbClr val="1E684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884368" y="6525344"/>
            <a:ext cx="79208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cs-CZ" b="1" i="1">
                <a:solidFill>
                  <a:srgbClr val="1E6846"/>
                </a:solidFill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264696" cy="1362075"/>
          </a:xfrm>
          <a:solidFill>
            <a:schemeClr val="tx1">
              <a:alpha val="54000"/>
            </a:schemeClr>
          </a:solidFill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C6AD-72DF-4B4C-9171-13EF2DA27054}" type="datetime1">
              <a:rPr lang="cs-CZ" smtClean="0"/>
              <a:t>29.05.2018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8D0A-DD0C-48AE-8C6A-0F37DCC0C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pi.gov.cz/clanek/voditka-k-problematice-zdravotnich-a-vyzivovych-tvrzeni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tridatabaze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Poznatky z kontrol </a:t>
            </a:r>
            <a:br>
              <a:rPr lang="cs-CZ" sz="2400" dirty="0" smtClean="0"/>
            </a:br>
            <a:r>
              <a:rPr lang="cs-CZ" sz="2400" dirty="0" smtClean="0"/>
              <a:t>Státní zemědělské a potravinářské inspekce 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6760840" cy="816496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Ing. Roman Knop</a:t>
            </a:r>
          </a:p>
          <a:p>
            <a:r>
              <a:rPr lang="cs-CZ" dirty="0"/>
              <a:t>v</a:t>
            </a:r>
            <a:r>
              <a:rPr lang="cs-CZ" dirty="0" smtClean="0"/>
              <a:t>edoucí odboru kontroly</a:t>
            </a:r>
            <a:endParaRPr lang="cs-CZ" dirty="0"/>
          </a:p>
          <a:p>
            <a:r>
              <a:rPr lang="cs-CZ" dirty="0"/>
              <a:t>Státní </a:t>
            </a:r>
            <a:r>
              <a:rPr lang="cs-CZ" dirty="0" smtClean="0"/>
              <a:t>zemědělská </a:t>
            </a:r>
            <a:r>
              <a:rPr lang="cs-CZ" dirty="0"/>
              <a:t>a </a:t>
            </a:r>
            <a:r>
              <a:rPr lang="cs-CZ" dirty="0" smtClean="0"/>
              <a:t>potravinářská inspekce, Inspektorát v Táboře</a:t>
            </a:r>
            <a:endParaRPr lang="cs-CZ" dirty="0"/>
          </a:p>
          <a:p>
            <a:r>
              <a:rPr lang="cs-CZ" dirty="0"/>
              <a:t>r</a:t>
            </a:r>
            <a:r>
              <a:rPr lang="cs-CZ" dirty="0" smtClean="0"/>
              <a:t>oman.knop@szpi.gov.cz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712968" cy="466997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cs-CZ" u="sng" dirty="0" smtClean="0"/>
              <a:t>Povinné údaje čl. 9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 smtClean="0"/>
              <a:t>název </a:t>
            </a:r>
            <a:r>
              <a:rPr lang="cs-CZ" dirty="0"/>
              <a:t>potraviny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seznam složek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b="1" u="sng" dirty="0"/>
              <a:t>alergenní látky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množství složky nebo skupiny </a:t>
            </a:r>
            <a:r>
              <a:rPr lang="cs-CZ" dirty="0" smtClean="0"/>
              <a:t>složek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(podle 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podmínek)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množství potraviny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DMT nebo DP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podmínky uchování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(podle podmínek)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jméno nebo obch. název PPP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země původu nebo místo </a:t>
            </a:r>
            <a:r>
              <a:rPr lang="cs-CZ" dirty="0" smtClean="0"/>
              <a:t>provenience 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(podle podmínek)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návod k použití 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(podle podmínek)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nápoje nad 1,2 % alkoholu - obsah alkoholu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výživové údaje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274637"/>
            <a:ext cx="8507288" cy="13541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/>
              <a:t>Nařízení (EU) č. 1169/2011</a:t>
            </a:r>
            <a:br>
              <a:rPr lang="cs-CZ" sz="4000" dirty="0" smtClean="0"/>
            </a:br>
            <a:r>
              <a:rPr lang="cs-CZ" sz="1600" dirty="0" smtClean="0"/>
              <a:t>o </a:t>
            </a:r>
            <a:r>
              <a:rPr lang="cs-CZ" sz="1600" dirty="0"/>
              <a:t>poskytování informací o potravinách spotřebitelům</a:t>
            </a:r>
            <a:endParaRPr lang="cs-CZ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2132856"/>
            <a:ext cx="8712968" cy="4176464"/>
          </a:xfrm>
        </p:spPr>
        <p:txBody>
          <a:bodyPr anchor="ctr">
            <a:noAutofit/>
          </a:bodyPr>
          <a:lstStyle/>
          <a:p>
            <a:pPr>
              <a:buSzPct val="70000"/>
            </a:pPr>
            <a:r>
              <a:rPr lang="cs-CZ" sz="2200" b="1" dirty="0" smtClean="0">
                <a:solidFill>
                  <a:srgbClr val="1E6846"/>
                </a:solidFill>
              </a:rPr>
              <a:t>neúplné či chybné označování </a:t>
            </a:r>
            <a:r>
              <a:rPr lang="cs-CZ" sz="2200" b="1" u="sng" dirty="0" smtClean="0">
                <a:solidFill>
                  <a:srgbClr val="1E6846"/>
                </a:solidFill>
              </a:rPr>
              <a:t>nebalených</a:t>
            </a:r>
            <a:r>
              <a:rPr lang="cs-CZ" sz="2200" b="1" dirty="0" smtClean="0">
                <a:solidFill>
                  <a:srgbClr val="1E6846"/>
                </a:solidFill>
              </a:rPr>
              <a:t> potravin:</a:t>
            </a:r>
          </a:p>
          <a:p>
            <a:pPr marL="720000" lvl="2" indent="0">
              <a:buSzPct val="70000"/>
              <a:buNone/>
            </a:pPr>
            <a:r>
              <a:rPr lang="cs-CZ" sz="2200" b="1" dirty="0" smtClean="0"/>
              <a:t>dle § 8 zákona č. 110/1997 Sb., o potravinách a tabákových výrobcích, uvede PPP, který uvádí nebalenou potravinu na trh, v těsné blízkosti:</a:t>
            </a:r>
          </a:p>
          <a:p>
            <a:pPr marL="720000" lvl="2" indent="-457200"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cs-CZ" sz="2200" dirty="0" smtClean="0"/>
              <a:t>název potraviny</a:t>
            </a:r>
          </a:p>
          <a:p>
            <a:pPr marL="720000" lvl="2" indent="-457200"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cs-CZ" sz="2200" dirty="0" smtClean="0"/>
              <a:t>zemi nebo místo původu včetně označení původu potraviny stanovené přímo použitelným předpisem EU</a:t>
            </a:r>
          </a:p>
          <a:p>
            <a:pPr marL="720000" lvl="2" indent="-457200"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cs-CZ" sz="2200" dirty="0" smtClean="0"/>
              <a:t>údaje podle čl. 10 odst. 1 nařízení 1169/2011 (např. se sladidly)</a:t>
            </a:r>
          </a:p>
          <a:p>
            <a:pPr marL="720000" lvl="2" indent="-457200"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cs-CZ" sz="2200" dirty="0" smtClean="0"/>
              <a:t>údaj o čistém množství u pekařských a cukrářských výrobků</a:t>
            </a:r>
          </a:p>
          <a:p>
            <a:pPr marL="720000" lvl="1" indent="0">
              <a:spcBef>
                <a:spcPts val="0"/>
              </a:spcBef>
              <a:buSzPct val="70000"/>
              <a:buNone/>
            </a:pPr>
            <a:r>
              <a:rPr lang="cs-CZ" sz="2200" dirty="0" smtClean="0"/>
              <a:t>A dále jméno nebo obchodní název a adresa sídla PPP, který potravinu vyrobil</a:t>
            </a:r>
          </a:p>
          <a:p>
            <a:pPr marL="400050" lvl="1" indent="0">
              <a:spcBef>
                <a:spcPts val="0"/>
              </a:spcBef>
              <a:buSzPct val="70000"/>
              <a:buNone/>
            </a:pPr>
            <a:endParaRPr lang="cs-CZ" sz="2200" dirty="0" smtClean="0"/>
          </a:p>
          <a:p>
            <a:pPr marL="400050" lvl="1" indent="0">
              <a:spcBef>
                <a:spcPts val="0"/>
              </a:spcBef>
              <a:buSzPct val="70000"/>
              <a:buNone/>
            </a:pPr>
            <a:r>
              <a:rPr lang="cs-CZ" sz="2200" dirty="0" smtClean="0">
                <a:solidFill>
                  <a:srgbClr val="1E6846"/>
                </a:solidFill>
              </a:rPr>
              <a:t>TĚSNÁ BLÍZKOST: cenovka/ regálová etiketa</a:t>
            </a:r>
          </a:p>
          <a:p>
            <a:pPr marL="400050" lvl="1" indent="0" algn="ctr">
              <a:spcBef>
                <a:spcPts val="0"/>
              </a:spcBef>
              <a:buSzPct val="70000"/>
              <a:buNone/>
            </a:pPr>
            <a:endParaRPr lang="cs-CZ" sz="2000" dirty="0"/>
          </a:p>
          <a:p>
            <a:pPr marL="400050" lvl="1" indent="0">
              <a:spcBef>
                <a:spcPts val="0"/>
              </a:spcBef>
              <a:buSzPct val="70000"/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Označování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5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040560"/>
          </a:xfrm>
        </p:spPr>
        <p:txBody>
          <a:bodyPr anchor="t">
            <a:noAutofit/>
          </a:bodyPr>
          <a:lstStyle/>
          <a:p>
            <a:pPr marL="389700" lvl="2" indent="-342900">
              <a:spcBef>
                <a:spcPts val="0"/>
              </a:spcBef>
              <a:buSzPct val="70000"/>
            </a:pPr>
            <a:r>
              <a:rPr lang="cs-CZ" b="1" dirty="0" smtClean="0">
                <a:solidFill>
                  <a:srgbClr val="1E6846"/>
                </a:solidFill>
              </a:rPr>
              <a:t>dále je </a:t>
            </a:r>
            <a:r>
              <a:rPr lang="cs-CZ" b="1" dirty="0">
                <a:solidFill>
                  <a:srgbClr val="1E6846"/>
                </a:solidFill>
              </a:rPr>
              <a:t>povinen v </a:t>
            </a:r>
            <a:r>
              <a:rPr lang="cs-CZ" b="1" u="sng" dirty="0">
                <a:solidFill>
                  <a:srgbClr val="1E6846"/>
                </a:solidFill>
              </a:rPr>
              <a:t>blízkosti místa </a:t>
            </a:r>
            <a:r>
              <a:rPr lang="cs-CZ" b="1" dirty="0" smtClean="0">
                <a:solidFill>
                  <a:srgbClr val="1E6846"/>
                </a:solidFill>
              </a:rPr>
              <a:t>nabízení </a:t>
            </a:r>
            <a:r>
              <a:rPr lang="cs-CZ" b="1" u="sng" dirty="0">
                <a:solidFill>
                  <a:srgbClr val="1E6846"/>
                </a:solidFill>
              </a:rPr>
              <a:t>nebalené</a:t>
            </a:r>
            <a:r>
              <a:rPr lang="cs-CZ" b="1" dirty="0">
                <a:solidFill>
                  <a:srgbClr val="1E6846"/>
                </a:solidFill>
              </a:rPr>
              <a:t> potraviny </a:t>
            </a:r>
            <a:r>
              <a:rPr lang="cs-CZ" b="1" dirty="0" smtClean="0">
                <a:solidFill>
                  <a:srgbClr val="1E6846"/>
                </a:solidFill>
              </a:rPr>
              <a:t>k prodeji </a:t>
            </a:r>
            <a:r>
              <a:rPr lang="cs-CZ" b="1" dirty="0">
                <a:solidFill>
                  <a:srgbClr val="1E6846"/>
                </a:solidFill>
              </a:rPr>
              <a:t>viditelně zpřístupnit </a:t>
            </a:r>
            <a:r>
              <a:rPr lang="cs-CZ" b="1" dirty="0" smtClean="0">
                <a:solidFill>
                  <a:srgbClr val="1E6846"/>
                </a:solidFill>
              </a:rPr>
              <a:t>další snadno </a:t>
            </a:r>
            <a:r>
              <a:rPr lang="cs-CZ" b="1" dirty="0">
                <a:solidFill>
                  <a:srgbClr val="1E6846"/>
                </a:solidFill>
              </a:rPr>
              <a:t>čitelné údaje</a:t>
            </a:r>
            <a:r>
              <a:rPr lang="cs-CZ" b="1" dirty="0" smtClean="0">
                <a:solidFill>
                  <a:srgbClr val="1E6846"/>
                </a:solidFill>
              </a:rPr>
              <a:t>:</a:t>
            </a:r>
            <a:endParaRPr lang="cs-CZ" b="1" dirty="0">
              <a:solidFill>
                <a:srgbClr val="1E6846"/>
              </a:solidFill>
            </a:endParaRPr>
          </a:p>
          <a:p>
            <a:pPr marL="0" lvl="3" indent="0">
              <a:spcBef>
                <a:spcPts val="0"/>
              </a:spcBef>
              <a:buSzPct val="70000"/>
              <a:buNone/>
            </a:pPr>
            <a:r>
              <a:rPr lang="cs-CZ" b="1" dirty="0"/>
              <a:t> </a:t>
            </a:r>
            <a:r>
              <a:rPr lang="cs-CZ" b="1" dirty="0" smtClean="0"/>
              <a:t>           a</a:t>
            </a:r>
            <a:r>
              <a:rPr lang="cs-CZ" b="1" dirty="0"/>
              <a:t>) </a:t>
            </a:r>
            <a:r>
              <a:rPr lang="cs-CZ" dirty="0"/>
              <a:t>datum použitelnosti nebo datum minimální trvanlivosti</a:t>
            </a:r>
            <a:r>
              <a:rPr lang="cs-CZ" dirty="0" smtClean="0"/>
              <a:t>, </a:t>
            </a:r>
          </a:p>
          <a:p>
            <a:pPr marL="0" lvl="3" indent="0">
              <a:spcBef>
                <a:spcPts val="0"/>
              </a:spcBef>
              <a:buSzPct val="70000"/>
              <a:buNone/>
            </a:pPr>
            <a:r>
              <a:rPr lang="cs-CZ" dirty="0"/>
              <a:t>	</a:t>
            </a:r>
            <a:r>
              <a:rPr lang="cs-CZ" dirty="0" smtClean="0"/>
              <a:t>(datum, ne počet dnů)</a:t>
            </a:r>
            <a:endParaRPr lang="cs-CZ" dirty="0"/>
          </a:p>
          <a:p>
            <a:pPr marL="0" lvl="3" indent="0">
              <a:spcBef>
                <a:spcPts val="0"/>
              </a:spcBef>
              <a:buSzPct val="70000"/>
              <a:buNone/>
            </a:pPr>
            <a:r>
              <a:rPr lang="cs-CZ" dirty="0"/>
              <a:t> </a:t>
            </a:r>
            <a:r>
              <a:rPr lang="cs-CZ" dirty="0" smtClean="0"/>
              <a:t>           </a:t>
            </a:r>
            <a:r>
              <a:rPr lang="cs-CZ" b="1" dirty="0" smtClean="0"/>
              <a:t>b</a:t>
            </a:r>
            <a:r>
              <a:rPr lang="cs-CZ" b="1" dirty="0"/>
              <a:t>)</a:t>
            </a:r>
            <a:r>
              <a:rPr lang="cs-CZ" dirty="0"/>
              <a:t> údaje podle čl. 44 odst. 1 písm. a) nařízení </a:t>
            </a:r>
            <a:r>
              <a:rPr lang="cs-CZ" dirty="0" smtClean="0"/>
              <a:t>1169/2011 (látky způsobující  </a:t>
            </a:r>
          </a:p>
          <a:p>
            <a:pPr marL="0" lvl="3" indent="0">
              <a:spcBef>
                <a:spcPts val="0"/>
              </a:spcBef>
              <a:buSzPct val="70000"/>
              <a:buNone/>
            </a:pPr>
            <a:r>
              <a:rPr lang="cs-CZ" dirty="0"/>
              <a:t> </a:t>
            </a:r>
            <a:r>
              <a:rPr lang="cs-CZ" dirty="0" smtClean="0"/>
              <a:t>           	alergii nebo nesnášenlivost)</a:t>
            </a:r>
            <a:endParaRPr lang="cs-CZ" dirty="0"/>
          </a:p>
          <a:p>
            <a:pPr marL="0" lvl="3" indent="0">
              <a:spcBef>
                <a:spcPts val="0"/>
              </a:spcBef>
              <a:buSzPct val="70000"/>
              <a:buNone/>
            </a:pPr>
            <a:r>
              <a:rPr lang="cs-CZ" dirty="0"/>
              <a:t> </a:t>
            </a:r>
            <a:r>
              <a:rPr lang="cs-CZ" dirty="0" smtClean="0"/>
              <a:t>           </a:t>
            </a:r>
            <a:r>
              <a:rPr lang="cs-CZ" b="1" dirty="0" smtClean="0"/>
              <a:t>c</a:t>
            </a:r>
            <a:r>
              <a:rPr lang="cs-CZ" b="1" dirty="0"/>
              <a:t>)</a:t>
            </a:r>
            <a:r>
              <a:rPr lang="cs-CZ" dirty="0"/>
              <a:t> další údaje, stanoví-li tak prováděcí právní předpis nebo přímo </a:t>
            </a:r>
            <a:endParaRPr lang="cs-CZ" dirty="0" smtClean="0"/>
          </a:p>
          <a:p>
            <a:pPr marL="0" lvl="3" indent="0">
              <a:spcBef>
                <a:spcPts val="0"/>
              </a:spcBef>
              <a:buSzPct val="70000"/>
              <a:buNone/>
            </a:pPr>
            <a:r>
              <a:rPr lang="cs-CZ" dirty="0"/>
              <a:t> </a:t>
            </a:r>
            <a:r>
              <a:rPr lang="cs-CZ" dirty="0" smtClean="0"/>
              <a:t>          	použitelný </a:t>
            </a:r>
            <a:r>
              <a:rPr lang="cs-CZ" dirty="0"/>
              <a:t>předpis </a:t>
            </a:r>
            <a:r>
              <a:rPr lang="cs-CZ" dirty="0" smtClean="0"/>
              <a:t>Evropské unie</a:t>
            </a:r>
          </a:p>
          <a:p>
            <a:pPr marL="0" lvl="3" indent="0">
              <a:spcBef>
                <a:spcPts val="0"/>
              </a:spcBef>
              <a:buSzPct val="70000"/>
              <a:buNone/>
            </a:pPr>
            <a:endParaRPr lang="cs-CZ" dirty="0" smtClean="0"/>
          </a:p>
          <a:p>
            <a:pPr marL="360000" lvl="6" indent="0">
              <a:spcBef>
                <a:spcPts val="0"/>
              </a:spcBef>
              <a:buSzPct val="70000"/>
              <a:buNone/>
            </a:pPr>
            <a:r>
              <a:rPr lang="cs-CZ" b="1" u="sng" dirty="0" smtClean="0"/>
              <a:t>Například:</a:t>
            </a:r>
          </a:p>
          <a:p>
            <a:pPr marL="360000" lvl="6" indent="0" algn="just">
              <a:spcBef>
                <a:spcPts val="0"/>
              </a:spcBef>
              <a:buSzPct val="70000"/>
              <a:buNone/>
            </a:pPr>
            <a:r>
              <a:rPr lang="cs-CZ" dirty="0" smtClean="0"/>
              <a:t>Dle vyhlášky č. 333/1997 Sb. u </a:t>
            </a:r>
            <a:r>
              <a:rPr lang="cs-CZ" dirty="0"/>
              <a:t>nebaleného pekařského výrobku, který byl v hotovém stavu zmrazen a spotřebiteli je nabízen v rozmrazeném stavu, se tam, kde je výrobek přímo nabízen k prodeji spotřebiteli, viditelně umístí v blízkosti názvu výrobku údaj „</a:t>
            </a:r>
            <a:r>
              <a:rPr lang="cs-CZ" b="1" u="sng" dirty="0"/>
              <a:t>rozmrazeno</a:t>
            </a:r>
            <a:r>
              <a:rPr lang="cs-CZ" dirty="0" smtClean="0"/>
              <a:t>“.</a:t>
            </a:r>
          </a:p>
          <a:p>
            <a:pPr marL="360000" lvl="6" indent="0" algn="just">
              <a:spcBef>
                <a:spcPts val="0"/>
              </a:spcBef>
              <a:buSzPct val="70000"/>
              <a:buNone/>
            </a:pPr>
            <a:endParaRPr lang="cs-CZ" sz="2200" dirty="0"/>
          </a:p>
          <a:p>
            <a:pPr marL="360000" lvl="6" indent="0" algn="just">
              <a:spcBef>
                <a:spcPts val="0"/>
              </a:spcBef>
              <a:buSzPct val="70000"/>
              <a:buNone/>
            </a:pPr>
            <a:r>
              <a:rPr lang="cs-CZ" sz="2200" dirty="0" smtClean="0">
                <a:solidFill>
                  <a:srgbClr val="1E6846"/>
                </a:solidFill>
              </a:rPr>
              <a:t>Blízkost MÍSTA NABÍZENÍ potraviny: vitrína pultu</a:t>
            </a:r>
          </a:p>
          <a:p>
            <a:pPr marL="1257300" lvl="3" indent="0">
              <a:spcBef>
                <a:spcPts val="0"/>
              </a:spcBef>
              <a:buSzPct val="70000"/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Označování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6789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896544"/>
          </a:xfrm>
        </p:spPr>
        <p:txBody>
          <a:bodyPr anchor="t">
            <a:noAutofit/>
          </a:bodyPr>
          <a:lstStyle/>
          <a:p>
            <a:pPr marL="432000" lvl="2" indent="-457200">
              <a:spcBef>
                <a:spcPts val="0"/>
              </a:spcBef>
              <a:buSzPct val="70000"/>
            </a:pPr>
            <a:r>
              <a:rPr lang="cs-CZ" b="1" dirty="0" smtClean="0">
                <a:solidFill>
                  <a:srgbClr val="1E6846"/>
                </a:solidFill>
              </a:rPr>
              <a:t>Na vyžádání spotřebitele sdělit nebo v blízkosti místa nabízení nebalené potraviny viditelně a snadno zpřístupnit údaje podle </a:t>
            </a:r>
          </a:p>
          <a:p>
            <a:pPr marL="432000" lvl="2" indent="-457200">
              <a:spcBef>
                <a:spcPts val="0"/>
              </a:spcBef>
              <a:buSzPct val="70000"/>
            </a:pPr>
            <a:endParaRPr lang="cs-CZ" b="1" dirty="0" smtClean="0">
              <a:solidFill>
                <a:srgbClr val="1E6846"/>
              </a:solidFill>
            </a:endParaRPr>
          </a:p>
          <a:p>
            <a:pPr marL="540000" lvl="5" indent="-457200">
              <a:spcBef>
                <a:spcPts val="0"/>
              </a:spcBef>
              <a:buSzPct val="70000"/>
            </a:pPr>
            <a:r>
              <a:rPr lang="cs-CZ" dirty="0" smtClean="0"/>
              <a:t>čl. 9 odst. 1 písm. b) nařízení (EU) č. 1169/2011 – seznam složek</a:t>
            </a:r>
          </a:p>
          <a:p>
            <a:pPr marL="540000" lvl="5" indent="-457200">
              <a:spcBef>
                <a:spcPts val="0"/>
              </a:spcBef>
              <a:buSzPct val="70000"/>
            </a:pPr>
            <a:r>
              <a:rPr lang="cs-CZ" dirty="0" smtClean="0"/>
              <a:t>čl. 22 </a:t>
            </a:r>
            <a:r>
              <a:rPr lang="cs-CZ" dirty="0"/>
              <a:t>nařízení (EU) č. </a:t>
            </a:r>
            <a:r>
              <a:rPr lang="cs-CZ" dirty="0" smtClean="0"/>
              <a:t>1169/2011 – údaje o množství zvýrazněných složek</a:t>
            </a:r>
          </a:p>
          <a:p>
            <a:pPr marL="1371600" lvl="5" indent="-457200">
              <a:spcBef>
                <a:spcPts val="0"/>
              </a:spcBef>
              <a:buSzPct val="70000"/>
            </a:pPr>
            <a:endParaRPr lang="cs-CZ" dirty="0" smtClean="0"/>
          </a:p>
          <a:p>
            <a:pPr marL="1371600" lvl="5" indent="-457200">
              <a:spcBef>
                <a:spcPts val="0"/>
              </a:spcBef>
              <a:buSzPct val="70000"/>
            </a:pPr>
            <a:endParaRPr lang="cs-CZ" dirty="0" smtClean="0"/>
          </a:p>
          <a:p>
            <a:pPr marL="800100" lvl="2" indent="0">
              <a:spcBef>
                <a:spcPts val="0"/>
              </a:spcBef>
              <a:buSzPct val="70000"/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! </a:t>
            </a:r>
            <a:r>
              <a:rPr lang="cs-CZ" sz="2000" b="1" dirty="0">
                <a:solidFill>
                  <a:srgbClr val="FF0000"/>
                </a:solidFill>
              </a:rPr>
              <a:t>Pozor např. při stánkovém prodeji či jiných prodejních akcích !</a:t>
            </a:r>
          </a:p>
          <a:p>
            <a:pPr marL="1257300" lvl="3" indent="0">
              <a:spcBef>
                <a:spcPts val="0"/>
              </a:spcBef>
              <a:buSzPct val="70000"/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Označování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720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povinné informace </a:t>
            </a:r>
            <a:r>
              <a:rPr lang="cs-CZ" dirty="0"/>
              <a:t>o potravinách, s výjimkou údajů uvedených v čl. 9 odst. 1 písm. f</a:t>
            </a:r>
            <a:r>
              <a:rPr lang="cs-CZ" dirty="0" smtClean="0"/>
              <a:t>) (</a:t>
            </a:r>
            <a:r>
              <a:rPr lang="cs-CZ" b="1" dirty="0" smtClean="0"/>
              <a:t>kromě DP nebo DMT</a:t>
            </a:r>
            <a:r>
              <a:rPr lang="cs-CZ" dirty="0" smtClean="0"/>
              <a:t>), </a:t>
            </a:r>
            <a:r>
              <a:rPr lang="cs-CZ" dirty="0"/>
              <a:t>musí být k dispozici </a:t>
            </a:r>
            <a:r>
              <a:rPr lang="cs-CZ" b="1" dirty="0"/>
              <a:t>před dokončením nákupu</a:t>
            </a:r>
            <a:r>
              <a:rPr lang="cs-CZ" dirty="0"/>
              <a:t> a uvedeny na materiálu podporujícím prodej na dálku nebo musí být poskytnuty jinými vhodnými prostředky jasně určenými provozovatelem potravinářského podniku. </a:t>
            </a:r>
            <a:endParaRPr lang="cs-CZ" dirty="0" smtClean="0"/>
          </a:p>
          <a:p>
            <a:r>
              <a:rPr lang="cs-CZ" b="1" dirty="0"/>
              <a:t>veškeré</a:t>
            </a:r>
            <a:r>
              <a:rPr lang="cs-CZ" dirty="0"/>
              <a:t> povinné údaje musí být k dispozici v </a:t>
            </a:r>
            <a:r>
              <a:rPr lang="cs-CZ" b="1" dirty="0"/>
              <a:t>okamžiku doručení</a:t>
            </a:r>
            <a:r>
              <a:rPr lang="cs-CZ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 na dálku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03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24536"/>
          </a:xfrm>
        </p:spPr>
        <p:txBody>
          <a:bodyPr>
            <a:normAutofit fontScale="62500" lnSpcReduction="20000"/>
          </a:bodyPr>
          <a:lstStyle/>
          <a:p>
            <a:pPr>
              <a:buSzPct val="70000"/>
            </a:pPr>
            <a:r>
              <a:rPr lang="cs-CZ" dirty="0"/>
              <a:t>informace o PPP není kompletní, chybí například adresa, bez </a:t>
            </a:r>
            <a:r>
              <a:rPr lang="cs-CZ" dirty="0" smtClean="0"/>
              <a:t>PSČ</a:t>
            </a:r>
          </a:p>
          <a:p>
            <a:pPr>
              <a:buSzPct val="70000"/>
            </a:pPr>
            <a:r>
              <a:rPr lang="cs-CZ" dirty="0" smtClean="0"/>
              <a:t>složky </a:t>
            </a:r>
            <a:r>
              <a:rPr lang="cs-CZ" dirty="0"/>
              <a:t>ve složení nejsou uvedeny </a:t>
            </a:r>
            <a:r>
              <a:rPr lang="cs-CZ" dirty="0" smtClean="0"/>
              <a:t>sestupně</a:t>
            </a:r>
            <a:endParaRPr lang="cs-CZ" dirty="0"/>
          </a:p>
          <a:p>
            <a:pPr>
              <a:buSzPct val="70000"/>
            </a:pPr>
            <a:r>
              <a:rPr lang="cs-CZ" dirty="0"/>
              <a:t>nejsou uvedeny všechny aditivní látky nebo uvedeny nepřesně – nařízení (ES) č. 1333/2008 o potravinářských přídatných </a:t>
            </a:r>
            <a:r>
              <a:rPr lang="cs-CZ" dirty="0" smtClean="0"/>
              <a:t>látkách</a:t>
            </a:r>
            <a:endParaRPr lang="cs-CZ" dirty="0"/>
          </a:p>
          <a:p>
            <a:pPr>
              <a:buSzPct val="70000"/>
            </a:pPr>
            <a:r>
              <a:rPr lang="cs-CZ" dirty="0" smtClean="0"/>
              <a:t>chybí </a:t>
            </a:r>
            <a:r>
              <a:rPr lang="cs-CZ" dirty="0"/>
              <a:t>% vyjádření množství </a:t>
            </a:r>
            <a:r>
              <a:rPr lang="cs-CZ" dirty="0" smtClean="0"/>
              <a:t>složky, která je zdůrazněna </a:t>
            </a:r>
            <a:r>
              <a:rPr lang="cs-CZ" dirty="0"/>
              <a:t>v </a:t>
            </a:r>
            <a:r>
              <a:rPr lang="cs-CZ" dirty="0" smtClean="0"/>
              <a:t>názvu potraviny, vyobrazená </a:t>
            </a:r>
            <a:r>
              <a:rPr lang="cs-CZ" dirty="0"/>
              <a:t>na obale </a:t>
            </a:r>
            <a:r>
              <a:rPr lang="cs-CZ" dirty="0" smtClean="0"/>
              <a:t>apod.</a:t>
            </a:r>
          </a:p>
          <a:p>
            <a:pPr>
              <a:buSzPct val="70000"/>
            </a:pPr>
            <a:r>
              <a:rPr lang="cs-CZ" dirty="0" smtClean="0"/>
              <a:t>nejsou </a:t>
            </a:r>
            <a:r>
              <a:rPr lang="cs-CZ" dirty="0"/>
              <a:t>uvedeny alergeny nebo jsou uvedeny, ale v rozporu s nařízením 1169/2011 (čl. 21</a:t>
            </a:r>
            <a:r>
              <a:rPr lang="cs-CZ" dirty="0" smtClean="0"/>
              <a:t>)</a:t>
            </a: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      → </a:t>
            </a:r>
            <a:r>
              <a:rPr lang="cs-CZ" dirty="0"/>
              <a:t>alergen není zdůrazněn ve složení</a:t>
            </a:r>
          </a:p>
          <a:p>
            <a:pPr marL="0" indent="0" algn="just">
              <a:buNone/>
            </a:pPr>
            <a:r>
              <a:rPr lang="cs-CZ" dirty="0" smtClean="0"/>
              <a:t>      → </a:t>
            </a:r>
            <a:r>
              <a:rPr lang="cs-CZ" dirty="0"/>
              <a:t>není uveden konkrétní druh – např. obilniny – ječmen</a:t>
            </a:r>
          </a:p>
          <a:p>
            <a:pPr marL="0" indent="0" algn="just">
              <a:buNone/>
            </a:pPr>
            <a:r>
              <a:rPr lang="cs-CZ" dirty="0" smtClean="0"/>
              <a:t>      → </a:t>
            </a:r>
            <a:r>
              <a:rPr lang="cs-CZ" dirty="0"/>
              <a:t>jako alergeny označeny i složky, které alergeny podle nařízení </a:t>
            </a:r>
            <a:r>
              <a:rPr lang="cs-CZ" dirty="0" smtClean="0"/>
              <a:t>1169/2011</a:t>
            </a:r>
          </a:p>
          <a:p>
            <a:pPr marL="0" indent="0" algn="just">
              <a:buNone/>
            </a:pPr>
            <a:r>
              <a:rPr lang="cs-CZ" dirty="0" smtClean="0"/>
              <a:t>       nejsou </a:t>
            </a:r>
            <a:r>
              <a:rPr lang="cs-CZ" dirty="0"/>
              <a:t>(kokos, kakao, kukuřičný škrob</a:t>
            </a:r>
            <a:r>
              <a:rPr lang="cs-CZ" dirty="0" smtClean="0"/>
              <a:t>)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→ </a:t>
            </a:r>
            <a:r>
              <a:rPr lang="cs-CZ" dirty="0"/>
              <a:t>výrobci neuvádí ve složení surovinu, ale přímo alergen (místo pšenice </a:t>
            </a:r>
            <a:r>
              <a:rPr lang="cs-CZ" dirty="0" smtClean="0"/>
              <a:t>jen                                                                      lepek)</a:t>
            </a:r>
          </a:p>
          <a:p>
            <a:pPr algn="just"/>
            <a:r>
              <a:rPr lang="cs-CZ" dirty="0" smtClean="0"/>
              <a:t>Uvádění zavádějících informací, zejména výslovným zdůrazňováním přítomnosti nebo nepřítomnosti určitých složek nebo živin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82154"/>
          </a:xfrm>
        </p:spPr>
        <p:txBody>
          <a:bodyPr>
            <a:normAutofit/>
          </a:bodyPr>
          <a:lstStyle/>
          <a:p>
            <a:r>
              <a:rPr lang="cs-CZ" sz="4000" dirty="0"/>
              <a:t>Nejčastější nedostatky </a:t>
            </a:r>
            <a:r>
              <a:rPr lang="cs-CZ" sz="4000" dirty="0" smtClean="0"/>
              <a:t>v označování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2028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5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cs-CZ" dirty="0"/>
              <a:t>Vyhláška č. 417/2016 Sb. o některých způsobech označování </a:t>
            </a:r>
            <a:r>
              <a:rPr lang="cs-CZ" dirty="0" smtClean="0"/>
              <a:t>potravin - </a:t>
            </a:r>
            <a:r>
              <a:rPr lang="cs-CZ" altLang="cs-CZ" dirty="0"/>
              <a:t>"vhodná pro </a:t>
            </a:r>
            <a:r>
              <a:rPr lang="cs-CZ" altLang="cs-CZ" dirty="0" smtClean="0"/>
              <a:t>děti„, "</a:t>
            </a:r>
            <a:r>
              <a:rPr lang="cs-CZ" altLang="cs-CZ" dirty="0"/>
              <a:t>domácí</a:t>
            </a:r>
            <a:r>
              <a:rPr lang="cs-CZ" altLang="cs-CZ" dirty="0" smtClean="0"/>
              <a:t>", "</a:t>
            </a:r>
            <a:r>
              <a:rPr lang="cs-CZ" altLang="cs-CZ" dirty="0"/>
              <a:t>čerstvá", "živá", "čistá", </a:t>
            </a:r>
            <a:r>
              <a:rPr lang="cs-CZ" altLang="cs-CZ" dirty="0" smtClean="0"/>
              <a:t>"</a:t>
            </a:r>
            <a:r>
              <a:rPr lang="cs-CZ" altLang="cs-CZ" dirty="0"/>
              <a:t>přírodní" nebo "pravá", aj</a:t>
            </a:r>
            <a:r>
              <a:rPr lang="cs-CZ" altLang="cs-CZ" dirty="0" smtClean="0"/>
              <a:t>.</a:t>
            </a:r>
          </a:p>
          <a:p>
            <a:pPr marL="0" indent="0">
              <a:buNone/>
              <a:defRPr/>
            </a:pPr>
            <a:r>
              <a:rPr lang="cs-CZ" dirty="0">
                <a:cs typeface="Arial" charset="0"/>
              </a:rPr>
              <a:t>Výrazy lze uvést za </a:t>
            </a:r>
            <a:r>
              <a:rPr lang="cs-CZ" dirty="0" smtClean="0">
                <a:cs typeface="Arial" charset="0"/>
              </a:rPr>
              <a:t>předpokladu</a:t>
            </a:r>
            <a:r>
              <a:rPr lang="cs-CZ" dirty="0">
                <a:cs typeface="Arial" charset="0"/>
              </a:rPr>
              <a:t>, </a:t>
            </a:r>
            <a:r>
              <a:rPr lang="cs-CZ" dirty="0" smtClean="0">
                <a:cs typeface="Arial" charset="0"/>
              </a:rPr>
              <a:t>že:</a:t>
            </a:r>
          </a:p>
          <a:p>
            <a:pPr>
              <a:defRPr/>
            </a:pPr>
            <a:r>
              <a:rPr lang="cs-CZ" altLang="cs-CZ" u="sng" dirty="0">
                <a:cs typeface="Arial" charset="0"/>
              </a:rPr>
              <a:t>jsou stanoveny prováděcím právním předpisem nebo předpisem </a:t>
            </a:r>
            <a:r>
              <a:rPr lang="cs-CZ" altLang="cs-CZ" u="sng" dirty="0" smtClean="0">
                <a:cs typeface="Arial" charset="0"/>
              </a:rPr>
              <a:t>EU</a:t>
            </a:r>
            <a:r>
              <a:rPr lang="cs-CZ" altLang="cs-CZ" dirty="0" smtClean="0">
                <a:cs typeface="Arial" charset="0"/>
              </a:rPr>
              <a:t>:</a:t>
            </a:r>
            <a:r>
              <a:rPr lang="cs-CZ" altLang="cs-CZ" dirty="0">
                <a:cs typeface="Arial" charset="0"/>
              </a:rPr>
              <a:t> n</a:t>
            </a:r>
            <a:r>
              <a:rPr lang="cs-CZ" altLang="cs-CZ" dirty="0" smtClean="0">
                <a:cs typeface="Arial" charset="0"/>
              </a:rPr>
              <a:t>apř.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smtClean="0">
                <a:cs typeface="Arial" charset="0"/>
              </a:rPr>
              <a:t> </a:t>
            </a:r>
            <a:r>
              <a:rPr lang="cs-CZ" altLang="cs-CZ" dirty="0" smtClean="0">
                <a:cs typeface="Arial" charset="0"/>
              </a:rPr>
              <a:t>čerstvé </a:t>
            </a:r>
            <a:r>
              <a:rPr lang="cs-CZ" altLang="cs-CZ" dirty="0">
                <a:cs typeface="Arial" charset="0"/>
              </a:rPr>
              <a:t>máslo, čerstvé mléko, čerstvé ovoce a zelenina, čerstvé </a:t>
            </a:r>
            <a:r>
              <a:rPr lang="cs-CZ" altLang="cs-CZ" dirty="0" smtClean="0">
                <a:cs typeface="Arial" charset="0"/>
              </a:rPr>
              <a:t>pečivo</a:t>
            </a:r>
          </a:p>
          <a:p>
            <a:pPr>
              <a:defRPr/>
            </a:pPr>
            <a:r>
              <a:rPr lang="cs-CZ" u="sng" dirty="0">
                <a:cs typeface="Arial" charset="0"/>
              </a:rPr>
              <a:t>pokud budou řádně odůvodněny</a:t>
            </a:r>
            <a:r>
              <a:rPr lang="cs-CZ" dirty="0">
                <a:cs typeface="Arial" charset="0"/>
              </a:rPr>
              <a:t>, popřípadě doplněny popisnou informací, která spotřebiteli vysvětlí, proč je potravina deklarována jako například „vhodná pro děti, domácí nebo přírodní</a:t>
            </a:r>
            <a:r>
              <a:rPr lang="cs-CZ" dirty="0" smtClean="0">
                <a:cs typeface="Arial" charset="0"/>
              </a:rPr>
              <a:t>“</a:t>
            </a:r>
          </a:p>
          <a:p>
            <a:pPr>
              <a:defRPr/>
            </a:pPr>
            <a:r>
              <a:rPr lang="cs-CZ" u="sng" dirty="0">
                <a:cs typeface="Arial" charset="0"/>
              </a:rPr>
              <a:t>výčet termínů není vyčerpávající</a:t>
            </a:r>
            <a:r>
              <a:rPr lang="cs-CZ" dirty="0">
                <a:cs typeface="Arial" charset="0"/>
              </a:rPr>
              <a:t> a je tak pouze indikativního charakteru jaké termíny jsou zejména považovány za zavádějící na základě  čl. 7 nařízení Evropského parlamentu a Rady (EU) č. 1169/2011.</a:t>
            </a:r>
          </a:p>
          <a:p>
            <a:pPr>
              <a:defRPr/>
            </a:pPr>
            <a:endParaRPr lang="cs-CZ" altLang="cs-CZ" dirty="0">
              <a:cs typeface="Arial" charset="0"/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82154"/>
          </a:xfrm>
        </p:spPr>
        <p:txBody>
          <a:bodyPr>
            <a:noAutofit/>
          </a:bodyPr>
          <a:lstStyle/>
          <a:p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Nejčastější nedostatky </a:t>
            </a:r>
            <a:r>
              <a:rPr lang="cs-CZ" sz="4000" dirty="0" smtClean="0"/>
              <a:t>v </a:t>
            </a:r>
            <a:r>
              <a:rPr lang="cs-CZ" sz="4000" dirty="0"/>
              <a:t>označování</a:t>
            </a:r>
          </a:p>
        </p:txBody>
      </p:sp>
    </p:spTree>
    <p:extLst>
      <p:ext uri="{BB962C8B-B14F-4D97-AF65-F5344CB8AC3E}">
        <p14:creationId xmlns:p14="http://schemas.microsoft.com/office/powerpoint/2010/main" val="33422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Používání nepovolených zdravotních a výživových tvrzení</a:t>
            </a:r>
          </a:p>
          <a:p>
            <a:r>
              <a:rPr lang="cs-CZ" dirty="0" smtClean="0"/>
              <a:t>Uvedení nespecifického zdravotního tvrzení bez doplnění specifického</a:t>
            </a:r>
          </a:p>
          <a:p>
            <a:r>
              <a:rPr lang="cs-CZ" dirty="0" smtClean="0"/>
              <a:t>Vodítka na webu SZPI: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www.szpi.gov.cz/clanek/voditka-k-problematice-zdravotnich-a-vyzivovych-tvrzeni.aspx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Nejčastější nedostatky </a:t>
            </a:r>
            <a:r>
              <a:rPr lang="cs-CZ" dirty="0" smtClean="0"/>
              <a:t>v </a:t>
            </a:r>
            <a:r>
              <a:rPr lang="cs-CZ" dirty="0"/>
              <a:t>označování</a:t>
            </a:r>
          </a:p>
        </p:txBody>
      </p:sp>
    </p:spTree>
    <p:extLst>
      <p:ext uri="{BB962C8B-B14F-4D97-AF65-F5344CB8AC3E}">
        <p14:creationId xmlns:p14="http://schemas.microsoft.com/office/powerpoint/2010/main" val="39447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u="sng" dirty="0"/>
              <a:t>povinné od 13.12. </a:t>
            </a:r>
            <a:r>
              <a:rPr lang="cs-CZ" b="1" u="sng" dirty="0" smtClean="0"/>
              <a:t>2016</a:t>
            </a:r>
            <a:endParaRPr lang="pl-PL" dirty="0" smtClean="0"/>
          </a:p>
          <a:p>
            <a:pPr marL="0" indent="0" algn="ctr">
              <a:buNone/>
            </a:pPr>
            <a:r>
              <a:rPr lang="pl-PL" b="1" dirty="0" smtClean="0"/>
              <a:t>Vypuštění </a:t>
            </a:r>
          </a:p>
          <a:p>
            <a:pPr algn="just"/>
            <a:r>
              <a:rPr lang="cs-CZ" u="sng" dirty="0" smtClean="0"/>
              <a:t>největší </a:t>
            </a:r>
            <a:r>
              <a:rPr lang="cs-CZ" u="sng" dirty="0"/>
              <a:t>plocha je menší než 25 cm</a:t>
            </a:r>
            <a:r>
              <a:rPr lang="cs-CZ" u="sng" baseline="30000" dirty="0"/>
              <a:t>2</a:t>
            </a:r>
          </a:p>
          <a:p>
            <a:pPr algn="just"/>
            <a:r>
              <a:rPr lang="pl-PL" u="sng" dirty="0"/>
              <a:t>nápoje s obsahem alkoholu nad 1,2% obj. </a:t>
            </a:r>
          </a:p>
          <a:p>
            <a:r>
              <a:rPr lang="pl-PL" u="sng" dirty="0"/>
              <a:t>potraviny dodávané v malých množstvích přímo konečnému </a:t>
            </a:r>
            <a:r>
              <a:rPr lang="pl-PL" u="sng" dirty="0" smtClean="0"/>
              <a:t>spotřebiteli </a:t>
            </a:r>
            <a:r>
              <a:rPr lang="cs-CZ" i="1" dirty="0"/>
              <a:t>Za malé množství potravin, které je osvobozené od požadavku na povinné deklarování výživových údajů na základě přílohy V bodu 19 nařízení Evropského parlamentu a Rady (EU) č. 1169/2011, se považuje množství potraviny, které je výrobcem dodávané přímo konečnému spotřebiteli nebo do místního maloobchodu, kterým se rozumí potravinářský podnik nebo hospodářství provozující </a:t>
            </a:r>
            <a:r>
              <a:rPr lang="cs-CZ" i="1" dirty="0" smtClean="0"/>
              <a:t>maloobchod </a:t>
            </a:r>
            <a:r>
              <a:rPr lang="cs-CZ" b="1" i="1" dirty="0"/>
              <a:t>přímo zásobující konečného spotřebitele</a:t>
            </a:r>
            <a:r>
              <a:rPr lang="cs-CZ" i="1" dirty="0"/>
              <a:t> na území České republiky, a </a:t>
            </a:r>
            <a:r>
              <a:rPr lang="cs-CZ" b="1" i="1" dirty="0"/>
              <a:t>bylo vyrobeno </a:t>
            </a:r>
            <a:r>
              <a:rPr lang="cs-CZ" i="1" dirty="0"/>
              <a:t>v uzavřeném účetním období v potravinářském podniku, který v tomto období 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a</a:t>
            </a:r>
            <a:r>
              <a:rPr lang="cs-CZ" i="1" dirty="0"/>
              <a:t>) zaměstnával maximálně průměrný přepočtený počet </a:t>
            </a:r>
            <a:r>
              <a:rPr lang="cs-CZ" b="1" i="1" dirty="0"/>
              <a:t>10 </a:t>
            </a:r>
            <a:r>
              <a:rPr lang="cs-CZ" b="1" i="1" dirty="0" smtClean="0"/>
              <a:t>	zaměstnanců</a:t>
            </a:r>
            <a:r>
              <a:rPr lang="cs-CZ" i="1" dirty="0" smtClean="0"/>
              <a:t>, jejichž </a:t>
            </a:r>
            <a:r>
              <a:rPr lang="cs-CZ" i="1" dirty="0"/>
              <a:t>pracovní pozice uvedená v pracovní smlouvě </a:t>
            </a:r>
            <a:r>
              <a:rPr lang="cs-CZ" i="1" dirty="0" smtClean="0"/>
              <a:t>	přímo </a:t>
            </a:r>
            <a:r>
              <a:rPr lang="cs-CZ" i="1" dirty="0"/>
              <a:t>souvisí s výrobou </a:t>
            </a:r>
            <a:r>
              <a:rPr lang="cs-CZ" i="1" dirty="0" smtClean="0"/>
              <a:t>potravin</a:t>
            </a:r>
            <a:r>
              <a:rPr lang="cs-CZ" i="1" dirty="0"/>
              <a:t>, nebo 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b</a:t>
            </a:r>
            <a:r>
              <a:rPr lang="cs-CZ" i="1" dirty="0"/>
              <a:t>) dosáhl maximálního ročního </a:t>
            </a:r>
            <a:r>
              <a:rPr lang="cs-CZ" b="1" i="1" dirty="0" smtClean="0"/>
              <a:t>obratu </a:t>
            </a:r>
            <a:r>
              <a:rPr lang="cs-CZ" b="1" i="1" dirty="0"/>
              <a:t>20 000 000 Kč</a:t>
            </a:r>
            <a:r>
              <a:rPr lang="cs-CZ" i="1" dirty="0"/>
              <a:t>. </a:t>
            </a:r>
          </a:p>
          <a:p>
            <a:pPr algn="just"/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cs-CZ" u="sng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Výživové údaje </a:t>
            </a:r>
          </a:p>
        </p:txBody>
      </p:sp>
    </p:spTree>
    <p:extLst>
      <p:ext uri="{BB962C8B-B14F-4D97-AF65-F5344CB8AC3E}">
        <p14:creationId xmlns:p14="http://schemas.microsoft.com/office/powerpoint/2010/main" val="39525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Označování potravin výživovými údaji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39552" y="1772816"/>
            <a:ext cx="623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1E6846"/>
                </a:solidFill>
              </a:rPr>
              <a:t>povinné výživové údaje zahrnují informace o:</a:t>
            </a: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318321"/>
              </p:ext>
            </p:extLst>
          </p:nvPr>
        </p:nvGraphicFramePr>
        <p:xfrm>
          <a:off x="1907704" y="2570174"/>
          <a:ext cx="4896544" cy="3096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8035"/>
                <a:gridCol w="1328509"/>
              </a:tblGrid>
              <a:tr h="51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Energetická hodnota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E68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err="1" smtClean="0">
                          <a:solidFill>
                            <a:srgbClr val="1E684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</a:t>
                      </a:r>
                      <a:r>
                        <a:rPr lang="cs-CZ" sz="1600" b="0" dirty="0" smtClean="0">
                          <a:solidFill>
                            <a:srgbClr val="1E684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/kcal</a:t>
                      </a:r>
                      <a:endParaRPr lang="cs-CZ" sz="1600" b="0" dirty="0">
                        <a:solidFill>
                          <a:srgbClr val="1E684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Tuky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z toho nasycené mastné </a:t>
                      </a:r>
                      <a:r>
                        <a:rPr lang="cs-CZ" sz="1600" dirty="0" smtClean="0">
                          <a:effectLst/>
                        </a:rPr>
                        <a:t>kyseliny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E68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1E684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cs-CZ" sz="1600" b="0" dirty="0">
                        <a:solidFill>
                          <a:srgbClr val="1E684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2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Sacharidy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z toho cukry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E68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1E684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cs-CZ" sz="1600" b="0" dirty="0">
                        <a:solidFill>
                          <a:srgbClr val="1E684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Bílkoviny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E68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1E684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cs-CZ" sz="1600" b="0" dirty="0">
                        <a:solidFill>
                          <a:srgbClr val="1E684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8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Sůl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E68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1E684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cs-CZ" sz="1600" b="0" dirty="0">
                        <a:solidFill>
                          <a:srgbClr val="1E684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Obdélník 14"/>
          <p:cNvSpPr/>
          <p:nvPr/>
        </p:nvSpPr>
        <p:spPr>
          <a:xfrm>
            <a:off x="215516" y="596902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1E6846"/>
                </a:solidFill>
              </a:rPr>
              <a:t>!!pořadí povinných výživových údajů nelze měnit!!</a:t>
            </a:r>
          </a:p>
        </p:txBody>
      </p:sp>
    </p:spTree>
    <p:extLst>
      <p:ext uri="{BB962C8B-B14F-4D97-AF65-F5344CB8AC3E}">
        <p14:creationId xmlns:p14="http://schemas.microsoft.com/office/powerpoint/2010/main" val="7848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 kontroly SZPI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28801"/>
            <a:ext cx="8856984" cy="504056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sz="2900" dirty="0"/>
              <a:t>SZPI kontroluje, v rámci stanovených kompetencí, </a:t>
            </a:r>
            <a:r>
              <a:rPr lang="cs-CZ" sz="2900" b="1" dirty="0"/>
              <a:t>zemědělské výrobky, potraviny nebo tabákové výrobky</a:t>
            </a:r>
            <a:r>
              <a:rPr lang="cs-CZ" sz="2900" dirty="0"/>
              <a:t>. Nově od roku 2015 přibyla do kompetencí SZPI také </a:t>
            </a:r>
            <a:r>
              <a:rPr lang="cs-CZ" sz="2900" b="1" dirty="0"/>
              <a:t>kontrola pokrmů </a:t>
            </a:r>
            <a:r>
              <a:rPr lang="cs-CZ" sz="2900" dirty="0"/>
              <a:t>v zařízeních společného stravování. Tyto kompetence se vztahují na výrobu, uchování, přepravu i prodej (včetně dovozu</a:t>
            </a:r>
            <a:r>
              <a:rPr lang="cs-CZ" sz="2900" dirty="0" smtClean="0"/>
              <a:t>). SZPI se podílí i na </a:t>
            </a:r>
            <a:r>
              <a:rPr lang="cs-CZ" sz="2900" b="1" dirty="0" smtClean="0"/>
              <a:t>kontrole </a:t>
            </a:r>
            <a:r>
              <a:rPr lang="cs-CZ" sz="2900" dirty="0"/>
              <a:t>reklamy. Pokud je potravina nabízena </a:t>
            </a:r>
            <a:r>
              <a:rPr lang="cs-CZ" sz="2900" b="1" dirty="0"/>
              <a:t>k prodeji </a:t>
            </a:r>
            <a:r>
              <a:rPr lang="cs-CZ" sz="2900" dirty="0"/>
              <a:t>a zároveň ji lze </a:t>
            </a:r>
            <a:r>
              <a:rPr lang="cs-CZ" sz="2900" b="1" dirty="0"/>
              <a:t>přes internet </a:t>
            </a:r>
            <a:r>
              <a:rPr lang="cs-CZ" sz="2900" dirty="0"/>
              <a:t>objednat prostřednictvím e-mailové objednávky, je v kompetenci SZPI provádět </a:t>
            </a:r>
            <a:r>
              <a:rPr lang="cs-CZ" sz="2900" b="1" dirty="0"/>
              <a:t>kontrolu informací uvedených na webové stránce</a:t>
            </a:r>
            <a:r>
              <a:rPr lang="cs-CZ" sz="2900" dirty="0"/>
              <a:t>.</a:t>
            </a:r>
            <a:endParaRPr lang="cs-CZ" altLang="cs-CZ" sz="2900" dirty="0"/>
          </a:p>
          <a:p>
            <a:r>
              <a:rPr lang="cs-CZ" sz="2900" dirty="0"/>
              <a:t>Takto komplexně pojatá kontrola umožňuje účinně zaměřit pozornost na komodity, na analyty nebo do míst, kde lze předpokládat nejvíce nedostatků nebo kde lze očekávat nejvyšší efekt kontroly. Jedná se tedy o kontrolu cílenou, jejímž účelem není monitorování, ale ochrana ekonomických zájmů občanů i státu - </a:t>
            </a:r>
            <a:r>
              <a:rPr lang="cs-CZ" sz="2900" b="1" dirty="0"/>
              <a:t>ochrana spotřebitele před nebezpečnými potravinami, před potravinami, které jsou klamavě označené, dále s prošlým datem použitelnosti nebo neznámého původu</a:t>
            </a:r>
            <a:r>
              <a:rPr lang="cs-CZ" sz="2900" dirty="0"/>
              <a:t>. Nedílnou součástí cílené kontroly jsou </a:t>
            </a:r>
            <a:r>
              <a:rPr lang="cs-CZ" sz="2900" b="1" dirty="0"/>
              <a:t>podmínky výroby a prodeje</a:t>
            </a:r>
            <a:r>
              <a:rPr lang="cs-CZ" sz="2900" dirty="0"/>
              <a:t>.</a:t>
            </a:r>
          </a:p>
          <a:p>
            <a:r>
              <a:rPr lang="cs-CZ" sz="2900" dirty="0"/>
              <a:t>Pojetí a realizace kontroly potravin vycházejí z nové právní úpravy (zejména ze zákona č. 110/1997 Sb., o potravinách a tabákových výrobcích, z novely zákona č. 146/2002 Sb., o SZPI nebo zákona č. 255/2012 Sb., o kontrole (kontrolní řád) a odpovídají principům kontroly potravin uplatňovaným ve státech Evropské unie.</a:t>
            </a:r>
          </a:p>
          <a:p>
            <a:r>
              <a:rPr lang="cs-CZ" sz="2900" dirty="0"/>
              <a:t>Pod pojmem </a:t>
            </a:r>
            <a:r>
              <a:rPr lang="cs-CZ" sz="2900" b="1" dirty="0"/>
              <a:t>kontrola bezpečnosti potravin </a:t>
            </a:r>
            <a:r>
              <a:rPr lang="cs-CZ" sz="2900" dirty="0"/>
              <a:t>je zahrnuta kontrola mikrobiologických požadavků a kontrola obsahu cizorodých látek (tedy např. chemických prvků, aditiv, reziduí pesticidů atd.).</a:t>
            </a:r>
          </a:p>
          <a:p>
            <a:r>
              <a:rPr lang="cs-CZ" sz="2900" dirty="0"/>
              <a:t>Pod pojmem </a:t>
            </a:r>
            <a:r>
              <a:rPr lang="cs-CZ" sz="2900" b="1" dirty="0"/>
              <a:t>kontrola jakosti </a:t>
            </a:r>
            <a:r>
              <a:rPr lang="cs-CZ" sz="2900" dirty="0"/>
              <a:t>je zahrnuta kontrola analytických znaků (např. obsah tuku, obsah cukru, vlhkost apod.), </a:t>
            </a:r>
            <a:r>
              <a:rPr lang="cs-CZ" sz="2900" b="1" dirty="0"/>
              <a:t>kontrola senzorických znaků</a:t>
            </a:r>
            <a:r>
              <a:rPr lang="cs-CZ" sz="2900" dirty="0"/>
              <a:t>. Zvlášť se posuzuje správnost </a:t>
            </a:r>
            <a:r>
              <a:rPr lang="cs-CZ" sz="2900" b="1" dirty="0"/>
              <a:t>označování výrobku</a:t>
            </a:r>
            <a:r>
              <a:rPr lang="cs-CZ" sz="2900" dirty="0" smtClean="0"/>
              <a:t>.</a:t>
            </a:r>
          </a:p>
          <a:p>
            <a:r>
              <a:rPr lang="cs-CZ" sz="2900" dirty="0"/>
              <a:t>Od 16. 8. 2016 má SZPI kompetence ke </a:t>
            </a:r>
            <a:r>
              <a:rPr lang="cs-CZ" sz="2900" b="1" dirty="0"/>
              <a:t>kontrole biopotravin </a:t>
            </a:r>
            <a:r>
              <a:rPr lang="cs-CZ" sz="2900" dirty="0"/>
              <a:t>vzhledem k jejich označení "bio", "</a:t>
            </a:r>
            <a:r>
              <a:rPr lang="cs-CZ" sz="2900" dirty="0" err="1"/>
              <a:t>eko</a:t>
            </a:r>
            <a:r>
              <a:rPr lang="cs-CZ" sz="2900" dirty="0"/>
              <a:t>" atd., tzn. zda splňují požadavky zákona o ekologickém zemědělství a přímo použitelných předpisů Evropské unie.</a:t>
            </a:r>
          </a:p>
          <a:p>
            <a:pPr marL="0" indent="0" algn="just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699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Za určitých podmínek lze vyjádřit výživové údaje na porci nebo jednotku spotřeby: </a:t>
            </a:r>
          </a:p>
          <a:p>
            <a:r>
              <a:rPr lang="cs-CZ" dirty="0" smtClean="0"/>
              <a:t>velikosti </a:t>
            </a:r>
            <a:r>
              <a:rPr lang="cs-CZ" dirty="0"/>
              <a:t>porce nebo spotřební </a:t>
            </a:r>
            <a:r>
              <a:rPr lang="cs-CZ" dirty="0" smtClean="0"/>
              <a:t>jednotky je definována</a:t>
            </a:r>
            <a:endParaRPr lang="cs-CZ" dirty="0"/>
          </a:p>
          <a:p>
            <a:r>
              <a:rPr lang="cs-CZ" dirty="0" smtClean="0"/>
              <a:t>uveden počet </a:t>
            </a:r>
            <a:r>
              <a:rPr lang="cs-CZ" dirty="0"/>
              <a:t>porcí nebo jednotek obsažených v balení</a:t>
            </a:r>
          </a:p>
          <a:p>
            <a:r>
              <a:rPr lang="cs-CZ" dirty="0" smtClean="0"/>
              <a:t>snadno </a:t>
            </a:r>
            <a:r>
              <a:rPr lang="cs-CZ" dirty="0"/>
              <a:t>srozumitelné (text, obraz, symbol..)</a:t>
            </a:r>
          </a:p>
          <a:p>
            <a:r>
              <a:rPr lang="cs-CZ" dirty="0" smtClean="0"/>
              <a:t>porce nebo jednotka spotřeby se uvádějí v </a:t>
            </a:r>
            <a:r>
              <a:rPr lang="cs-CZ" dirty="0"/>
              <a:t>těsné </a:t>
            </a:r>
            <a:r>
              <a:rPr lang="cs-CZ" dirty="0" smtClean="0"/>
              <a:t>blízkosti výživových údajů</a:t>
            </a:r>
            <a:endParaRPr lang="cs-CZ" dirty="0" smtClean="0"/>
          </a:p>
          <a:p>
            <a:r>
              <a:rPr lang="cs-CZ" b="1" u="sng" dirty="0">
                <a:hlinkClick r:id="rId2"/>
              </a:rPr>
              <a:t>http://www.nutridatabaze.cz</a:t>
            </a:r>
            <a:r>
              <a:rPr lang="cs-CZ" b="1" u="sng" dirty="0" smtClean="0">
                <a:hlinkClick r:id="rId2"/>
              </a:rPr>
              <a:t>/</a:t>
            </a:r>
            <a:r>
              <a:rPr lang="cs-CZ" dirty="0" smtClean="0"/>
              <a:t> databáze výživových </a:t>
            </a:r>
            <a:r>
              <a:rPr lang="cs-CZ" dirty="0" smtClean="0"/>
              <a:t>údajů, v poslední</a:t>
            </a:r>
            <a:r>
              <a:rPr lang="it-IT" dirty="0" smtClean="0"/>
              <a:t> verzi</a:t>
            </a:r>
            <a:r>
              <a:rPr lang="cs-CZ" dirty="0" smtClean="0"/>
              <a:t> </a:t>
            </a:r>
            <a:r>
              <a:rPr lang="it-IT" dirty="0" smtClean="0"/>
              <a:t>jsou </a:t>
            </a:r>
            <a:r>
              <a:rPr lang="it-IT" dirty="0"/>
              <a:t>zpřístupněna data pro 750 potravin</a:t>
            </a:r>
            <a:endParaRPr lang="cs-CZ" b="1" u="sng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		Výživové </a:t>
            </a:r>
            <a:r>
              <a:rPr lang="cs-CZ" dirty="0"/>
              <a:t>údaje – formy vyjádření údajů </a:t>
            </a:r>
          </a:p>
        </p:txBody>
      </p:sp>
    </p:spTree>
    <p:extLst>
      <p:ext uri="{BB962C8B-B14F-4D97-AF65-F5344CB8AC3E}">
        <p14:creationId xmlns:p14="http://schemas.microsoft.com/office/powerpoint/2010/main" val="37899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Prodej sudového vína </a:t>
            </a:r>
            <a:br>
              <a:rPr lang="cs-CZ" sz="4000" dirty="0" smtClean="0"/>
            </a:br>
            <a:r>
              <a:rPr lang="cs-CZ" sz="4000" dirty="0" smtClean="0"/>
              <a:t>po novele zákona č. 321/2004 Sb. </a:t>
            </a:r>
            <a:r>
              <a:rPr lang="cs-CZ" sz="1800" dirty="0" smtClean="0"/>
              <a:t>od 1.4.2017</a:t>
            </a:r>
            <a:endParaRPr lang="cs-CZ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2270125"/>
            <a:ext cx="1914525" cy="2725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Zástupný symbol pro obsah 6" descr="C:\Users\10003905\AppData\Local\Microsoft\Windows\Temporary Internet Files\Content.Word\schemaFD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6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Prodej sudového vína </a:t>
            </a:r>
            <a:br>
              <a:rPr lang="cs-CZ" sz="4000" dirty="0" smtClean="0"/>
            </a:br>
            <a:r>
              <a:rPr lang="cs-CZ" sz="4000" dirty="0" smtClean="0"/>
              <a:t>po novele zákona č. 321/2004 Sb. </a:t>
            </a:r>
            <a:r>
              <a:rPr lang="cs-CZ" sz="1800" dirty="0" smtClean="0"/>
              <a:t>od 1.4.2017</a:t>
            </a:r>
            <a:endParaRPr lang="cs-CZ" sz="1800" dirty="0"/>
          </a:p>
        </p:txBody>
      </p:sp>
      <p:sp>
        <p:nvSpPr>
          <p:cNvPr id="4" name="Obdélník 3"/>
          <p:cNvSpPr/>
          <p:nvPr/>
        </p:nvSpPr>
        <p:spPr>
          <a:xfrm>
            <a:off x="179512" y="1700808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700" b="1" u="sng" dirty="0"/>
              <a:t>V případě, že stáčírna zamýšlí prodávat spotřebitelům víno v obalech určených spotřebiteli v místě stočení:</a:t>
            </a:r>
            <a:endParaRPr lang="cs-CZ" sz="27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Víno musí být do obalu určeného pro spotřebitele </a:t>
            </a:r>
            <a:r>
              <a:rPr lang="cs-CZ" sz="2700" b="1" dirty="0"/>
              <a:t>naplněno v předstihu</a:t>
            </a:r>
            <a:r>
              <a:rPr lang="cs-CZ" sz="2700" dirty="0"/>
              <a:t>, nikoliv až na žádost spotřebitele, stejně jako u jiných balených vín uváděných na trh (např. víno v lahvích, v </a:t>
            </a:r>
            <a:r>
              <a:rPr lang="cs-CZ" sz="2700" dirty="0" err="1"/>
              <a:t>bag</a:t>
            </a:r>
            <a:r>
              <a:rPr lang="cs-CZ" sz="2700" dirty="0"/>
              <a:t>-in-boxech). </a:t>
            </a:r>
            <a:endParaRPr lang="cs-CZ" sz="27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 smtClean="0"/>
              <a:t>Pokud </a:t>
            </a:r>
            <a:r>
              <a:rPr lang="cs-CZ" sz="2700" dirty="0"/>
              <a:t>by provozovatel víno do obalu určeného pro spotřebitele plnil z přepravního (či jiného) obalu </a:t>
            </a:r>
            <a:r>
              <a:rPr lang="cs-CZ" sz="2700" b="1" dirty="0"/>
              <a:t>až na žádost spotřebitele</a:t>
            </a:r>
            <a:r>
              <a:rPr lang="cs-CZ" sz="2700" dirty="0"/>
              <a:t>, jednalo by se o prodej vína z jiného obalu než určeného pro spotřebitele, tedy </a:t>
            </a:r>
            <a:r>
              <a:rPr lang="cs-CZ" sz="2700" b="1" dirty="0"/>
              <a:t>prodej sudového vína</a:t>
            </a:r>
            <a:r>
              <a:rPr lang="cs-CZ" sz="2700" dirty="0"/>
              <a:t> ve smyslu § 3 odst. 1 písm. v) zákona č. 321/2004 Sb.</a:t>
            </a:r>
          </a:p>
        </p:txBody>
      </p:sp>
    </p:spTree>
    <p:extLst>
      <p:ext uri="{BB962C8B-B14F-4D97-AF65-F5344CB8AC3E}">
        <p14:creationId xmlns:p14="http://schemas.microsoft.com/office/powerpoint/2010/main" val="20369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628801"/>
            <a:ext cx="8219256" cy="4824536"/>
          </a:xfrm>
        </p:spPr>
        <p:txBody>
          <a:bodyPr>
            <a:normAutofit/>
          </a:bodyPr>
          <a:lstStyle/>
          <a:p>
            <a:r>
              <a:rPr lang="cs-CZ" b="1" dirty="0"/>
              <a:t>Priority jsou stavěny na principech hodnocení </a:t>
            </a:r>
            <a:r>
              <a:rPr lang="cs-CZ" b="1" dirty="0" smtClean="0"/>
              <a:t>rizika:</a:t>
            </a:r>
            <a:endParaRPr lang="cs-CZ" dirty="0"/>
          </a:p>
          <a:p>
            <a:r>
              <a:rPr lang="cs-CZ" dirty="0"/>
              <a:t>postavení komodity ve spotřebním koši</a:t>
            </a:r>
          </a:p>
          <a:p>
            <a:r>
              <a:rPr lang="cs-CZ" dirty="0"/>
              <a:t>rizikovost komodity</a:t>
            </a:r>
          </a:p>
          <a:p>
            <a:r>
              <a:rPr lang="cs-CZ" dirty="0"/>
              <a:t>rizikovost analytu</a:t>
            </a:r>
          </a:p>
          <a:p>
            <a:r>
              <a:rPr lang="cs-CZ" dirty="0"/>
              <a:t>kontrolovaná osoba (objem její </a:t>
            </a:r>
            <a:r>
              <a:rPr lang="cs-CZ" dirty="0" smtClean="0"/>
              <a:t>produkce, historie kontrol)</a:t>
            </a:r>
            <a:endParaRPr lang="cs-CZ" dirty="0"/>
          </a:p>
          <a:p>
            <a:r>
              <a:rPr lang="cs-CZ" dirty="0"/>
              <a:t>nové potraviny na trhu.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Priority kontroly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2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669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Celkem SZPI provedla letos již </a:t>
            </a:r>
            <a:r>
              <a:rPr lang="cs-CZ" dirty="0" smtClean="0"/>
              <a:t>13.994 </a:t>
            </a:r>
            <a:r>
              <a:rPr lang="cs-CZ" dirty="0" smtClean="0"/>
              <a:t>kontrol, z toho </a:t>
            </a:r>
            <a:r>
              <a:rPr lang="cs-CZ" dirty="0"/>
              <a:t>4</a:t>
            </a:r>
            <a:r>
              <a:rPr lang="cs-CZ" dirty="0" smtClean="0"/>
              <a:t>.306 </a:t>
            </a:r>
            <a:r>
              <a:rPr lang="cs-CZ" dirty="0" smtClean="0"/>
              <a:t>ve společném stravování.</a:t>
            </a:r>
          </a:p>
          <a:p>
            <a:pPr algn="just"/>
            <a:r>
              <a:rPr lang="cs-CZ" sz="2800" dirty="0" smtClean="0"/>
              <a:t>Inspektorát v Táboře provedl od počátku letošního roku </a:t>
            </a:r>
            <a:r>
              <a:rPr lang="cs-CZ" sz="2800" dirty="0" smtClean="0"/>
              <a:t>1.883 </a:t>
            </a:r>
            <a:r>
              <a:rPr lang="cs-CZ" sz="2800" dirty="0" smtClean="0"/>
              <a:t>kontrol. Z toho </a:t>
            </a:r>
            <a:r>
              <a:rPr lang="cs-CZ" sz="2800" dirty="0" smtClean="0"/>
              <a:t>667 </a:t>
            </a:r>
            <a:r>
              <a:rPr lang="cs-CZ" sz="2800" dirty="0" smtClean="0"/>
              <a:t>kontrol ve společném stravování.</a:t>
            </a:r>
          </a:p>
          <a:p>
            <a:pPr algn="just"/>
            <a:r>
              <a:rPr lang="cs-CZ" sz="2800" dirty="0" smtClean="0"/>
              <a:t>Celkem jsme uložili letos </a:t>
            </a:r>
            <a:r>
              <a:rPr lang="cs-CZ" sz="2800" dirty="0" smtClean="0"/>
              <a:t>296 </a:t>
            </a:r>
            <a:r>
              <a:rPr lang="cs-CZ" sz="2800" dirty="0" smtClean="0"/>
              <a:t>opatření k odstranění nedostatků, v převážné míře týkajících se hygieny a označování.</a:t>
            </a:r>
          </a:p>
          <a:p>
            <a:pPr algn="just"/>
            <a:r>
              <a:rPr lang="cs-CZ" sz="2800" dirty="0" smtClean="0"/>
              <a:t>Vzorků odebráno do laboratoří </a:t>
            </a:r>
            <a:r>
              <a:rPr lang="cs-CZ" sz="2800" dirty="0" smtClean="0"/>
              <a:t>564 </a:t>
            </a:r>
            <a:r>
              <a:rPr lang="cs-CZ" sz="2800" dirty="0" smtClean="0"/>
              <a:t>vzorků, z nichž je dosud </a:t>
            </a:r>
            <a:r>
              <a:rPr lang="cs-CZ" sz="2800" dirty="0" smtClean="0"/>
              <a:t>41 </a:t>
            </a:r>
            <a:r>
              <a:rPr lang="cs-CZ" sz="2800" dirty="0" smtClean="0"/>
              <a:t>nevyhovujících, z nich jen </a:t>
            </a:r>
            <a:r>
              <a:rPr lang="cs-CZ" sz="2800" dirty="0" smtClean="0"/>
              <a:t>13 </a:t>
            </a:r>
            <a:r>
              <a:rPr lang="cs-CZ" sz="2800" dirty="0" smtClean="0"/>
              <a:t>z ČR.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Počet kontrol v roce 2018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3538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741987"/>
          </a:xfrm>
        </p:spPr>
        <p:txBody>
          <a:bodyPr>
            <a:normAutofit fontScale="32500" lnSpcReduction="20000"/>
          </a:bodyPr>
          <a:lstStyle/>
          <a:p>
            <a:pPr>
              <a:buSzPct val="70000"/>
            </a:pPr>
            <a:endParaRPr lang="cs-CZ" sz="4700" u="sng" dirty="0" smtClean="0"/>
          </a:p>
          <a:p>
            <a:pPr>
              <a:buSzPct val="70000"/>
            </a:pPr>
            <a:r>
              <a:rPr lang="cs-CZ" sz="8600" u="sng" dirty="0" err="1" smtClean="0"/>
              <a:t>Norovirus</a:t>
            </a:r>
            <a:r>
              <a:rPr lang="cs-CZ" sz="8600" dirty="0" smtClean="0"/>
              <a:t> </a:t>
            </a:r>
            <a:r>
              <a:rPr lang="cs-CZ" sz="8600" i="1" dirty="0" smtClean="0"/>
              <a:t>Koktejlová rajčata</a:t>
            </a:r>
            <a:endParaRPr lang="cs-CZ" sz="8600" u="sng" dirty="0" smtClean="0"/>
          </a:p>
          <a:p>
            <a:pPr>
              <a:buSzPct val="70000"/>
            </a:pPr>
            <a:r>
              <a:rPr lang="cs-CZ" sz="8600" u="sng" dirty="0" smtClean="0"/>
              <a:t>Listeria</a:t>
            </a:r>
            <a:r>
              <a:rPr lang="cs-CZ" sz="8600" dirty="0" smtClean="0"/>
              <a:t> </a:t>
            </a:r>
            <a:r>
              <a:rPr lang="cs-CZ" sz="8600" i="1" dirty="0"/>
              <a:t>v </a:t>
            </a:r>
            <a:r>
              <a:rPr lang="cs-CZ" sz="8600" i="1" dirty="0" smtClean="0"/>
              <a:t>pomazánce Triple </a:t>
            </a:r>
            <a:r>
              <a:rPr lang="cs-CZ" sz="8600" i="1" dirty="0" err="1" smtClean="0"/>
              <a:t>Hummus</a:t>
            </a:r>
            <a:endParaRPr lang="cs-CZ" sz="8600" i="1" dirty="0" smtClean="0"/>
          </a:p>
          <a:p>
            <a:pPr>
              <a:buSzPct val="70000"/>
            </a:pPr>
            <a:r>
              <a:rPr lang="cs-CZ" sz="8600" u="sng" dirty="0" smtClean="0"/>
              <a:t>Obsah pesticidů</a:t>
            </a:r>
            <a:r>
              <a:rPr lang="cs-CZ" sz="8600" dirty="0" smtClean="0"/>
              <a:t> </a:t>
            </a:r>
            <a:r>
              <a:rPr lang="cs-CZ" sz="8600" i="1" dirty="0" smtClean="0"/>
              <a:t>Mango obsahovalo účinnou látku </a:t>
            </a:r>
            <a:r>
              <a:rPr lang="cs-CZ" sz="8800" i="1" dirty="0" err="1" smtClean="0"/>
              <a:t>etofenprox</a:t>
            </a:r>
            <a:r>
              <a:rPr lang="cs-CZ" sz="8800" i="1" dirty="0" smtClean="0"/>
              <a:t> (insekticid</a:t>
            </a:r>
            <a:r>
              <a:rPr lang="cs-CZ" sz="8800" i="1" dirty="0"/>
              <a:t>), </a:t>
            </a:r>
            <a:r>
              <a:rPr lang="cs-CZ" sz="8800" i="1" dirty="0" smtClean="0"/>
              <a:t/>
            </a:r>
            <a:br>
              <a:rPr lang="cs-CZ" sz="8800" i="1" dirty="0" smtClean="0"/>
            </a:br>
            <a:r>
              <a:rPr lang="cs-CZ" sz="8800" i="1" dirty="0" smtClean="0"/>
              <a:t>Mrkev </a:t>
            </a:r>
            <a:r>
              <a:rPr lang="cs-CZ" sz="8800" i="1" dirty="0" err="1" smtClean="0"/>
              <a:t>ú.látku</a:t>
            </a:r>
            <a:r>
              <a:rPr lang="cs-CZ" sz="8800" i="1" dirty="0" smtClean="0"/>
              <a:t> </a:t>
            </a:r>
            <a:r>
              <a:rPr lang="cs-CZ" sz="8800" i="1" dirty="0" err="1" smtClean="0"/>
              <a:t>propikonazol</a:t>
            </a:r>
            <a:r>
              <a:rPr lang="cs-CZ" sz="8800" i="1" dirty="0" smtClean="0"/>
              <a:t> (fungicid)</a:t>
            </a:r>
            <a:endParaRPr lang="cs-CZ" sz="8800" i="1" dirty="0"/>
          </a:p>
          <a:p>
            <a:pPr>
              <a:buSzPct val="70000"/>
            </a:pPr>
            <a:r>
              <a:rPr lang="cs-CZ" sz="8600" u="sng" dirty="0" smtClean="0"/>
              <a:t>Nedeklarované alergeny</a:t>
            </a:r>
            <a:r>
              <a:rPr lang="cs-CZ" sz="8600" dirty="0" smtClean="0"/>
              <a:t> </a:t>
            </a:r>
            <a:r>
              <a:rPr lang="cs-CZ" sz="8600" i="1" dirty="0" smtClean="0"/>
              <a:t>Lepek v Čajovém pečivu z bezlepkové pekárny a koláčky </a:t>
            </a:r>
            <a:r>
              <a:rPr lang="cs-CZ" sz="8600" i="1" dirty="0"/>
              <a:t>Q </a:t>
            </a:r>
            <a:r>
              <a:rPr lang="cs-CZ" sz="8600" i="1" dirty="0" err="1" smtClean="0"/>
              <a:t>Mochi</a:t>
            </a:r>
            <a:r>
              <a:rPr lang="cs-CZ" sz="8600" i="1" dirty="0" smtClean="0"/>
              <a:t> z </a:t>
            </a:r>
            <a:r>
              <a:rPr lang="cs-CZ" sz="8600" i="1" dirty="0" err="1" smtClean="0"/>
              <a:t>Thajwanu</a:t>
            </a:r>
            <a:r>
              <a:rPr lang="cs-CZ" sz="8600" i="1" dirty="0" smtClean="0"/>
              <a:t> s nedeklarovanými arašídy</a:t>
            </a:r>
          </a:p>
          <a:p>
            <a:pPr>
              <a:buSzPct val="70000"/>
            </a:pPr>
            <a:r>
              <a:rPr lang="cs-CZ" sz="8600" u="sng" dirty="0" smtClean="0"/>
              <a:t>Překročení </a:t>
            </a:r>
            <a:r>
              <a:rPr lang="cs-CZ" sz="8600" u="sng" dirty="0" err="1" smtClean="0"/>
              <a:t>limutu</a:t>
            </a:r>
            <a:r>
              <a:rPr lang="cs-CZ" sz="8600" u="sng" dirty="0" smtClean="0"/>
              <a:t> barviv</a:t>
            </a:r>
            <a:r>
              <a:rPr lang="cs-CZ" sz="8600" dirty="0" smtClean="0"/>
              <a:t> </a:t>
            </a:r>
            <a:r>
              <a:rPr lang="cs-CZ" sz="8600" i="1" dirty="0" smtClean="0"/>
              <a:t>Cukrovinky, cukrářské hmoty</a:t>
            </a:r>
          </a:p>
          <a:p>
            <a:pPr>
              <a:buSzPct val="70000"/>
            </a:pPr>
            <a:r>
              <a:rPr lang="cs-CZ" sz="8600" u="sng" dirty="0" smtClean="0"/>
              <a:t>Fritovací oleje</a:t>
            </a:r>
            <a:r>
              <a:rPr lang="cs-CZ" sz="8600" dirty="0" smtClean="0"/>
              <a:t> </a:t>
            </a:r>
            <a:r>
              <a:rPr lang="cs-CZ" sz="8600" i="1" dirty="0" smtClean="0"/>
              <a:t>Používání přepálených olejů při fritování</a:t>
            </a:r>
            <a:endParaRPr lang="cs-CZ" sz="8600" u="sng" dirty="0" smtClean="0"/>
          </a:p>
          <a:p>
            <a:pPr marL="0" indent="0">
              <a:buSzPct val="70000"/>
              <a:buNone/>
            </a:pPr>
            <a:endParaRPr lang="cs-CZ" dirty="0" smtClean="0"/>
          </a:p>
          <a:p>
            <a:pPr marL="0" indent="0">
              <a:buSzPct val="70000"/>
              <a:buNone/>
            </a:pPr>
            <a:endParaRPr lang="cs-CZ" dirty="0"/>
          </a:p>
          <a:p>
            <a:pPr marL="0" indent="0">
              <a:buSzPct val="70000"/>
              <a:buNone/>
            </a:pPr>
            <a:endParaRPr lang="cs-CZ" dirty="0" smtClean="0"/>
          </a:p>
          <a:p>
            <a:pPr marL="0" indent="0">
              <a:buSzPct val="70000"/>
              <a:buNone/>
            </a:pPr>
            <a:endParaRPr lang="cs-CZ" dirty="0" smtClean="0"/>
          </a:p>
          <a:p>
            <a:pPr>
              <a:buSzPct val="70000"/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8215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Nebezpečné potraviny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409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741987"/>
          </a:xfrm>
        </p:spPr>
        <p:txBody>
          <a:bodyPr>
            <a:normAutofit/>
          </a:bodyPr>
          <a:lstStyle/>
          <a:p>
            <a:pPr>
              <a:buSzPct val="70000"/>
            </a:pPr>
            <a:r>
              <a:rPr lang="cs-CZ" sz="4000" u="sng" dirty="0" smtClean="0"/>
              <a:t>Potraviny obohacené vitamíny </a:t>
            </a:r>
            <a:r>
              <a:rPr lang="cs-CZ" sz="4000" i="1" dirty="0" smtClean="0"/>
              <a:t>Obsah vitamínů se v průběhu skladování snižuje</a:t>
            </a:r>
          </a:p>
          <a:p>
            <a:pPr>
              <a:buSzPct val="70000"/>
            </a:pPr>
            <a:r>
              <a:rPr lang="cs-CZ" sz="4000" u="sng" dirty="0" smtClean="0"/>
              <a:t>Obsah masa, tuku a soli</a:t>
            </a:r>
          </a:p>
          <a:p>
            <a:pPr>
              <a:buSzPct val="70000"/>
            </a:pPr>
            <a:r>
              <a:rPr lang="cs-CZ" sz="4000" u="sng" dirty="0" smtClean="0"/>
              <a:t>Příměsi </a:t>
            </a:r>
            <a:r>
              <a:rPr lang="cs-CZ" sz="4000" u="sng" dirty="0" smtClean="0"/>
              <a:t>hlíz cizích odrůd brambor</a:t>
            </a:r>
          </a:p>
          <a:p>
            <a:pPr marL="0" indent="0">
              <a:buSzPct val="70000"/>
              <a:buNone/>
            </a:pPr>
            <a:endParaRPr lang="cs-CZ" dirty="0" smtClean="0"/>
          </a:p>
          <a:p>
            <a:pPr marL="0" indent="0">
              <a:buSzPct val="70000"/>
              <a:buNone/>
            </a:pPr>
            <a:endParaRPr lang="cs-CZ" dirty="0"/>
          </a:p>
          <a:p>
            <a:pPr marL="0" indent="0">
              <a:buSzPct val="70000"/>
              <a:buNone/>
            </a:pPr>
            <a:endParaRPr lang="cs-CZ" dirty="0" smtClean="0"/>
          </a:p>
          <a:p>
            <a:pPr marL="0" indent="0">
              <a:buSzPct val="70000"/>
              <a:buNone/>
            </a:pPr>
            <a:endParaRPr lang="cs-CZ" dirty="0" smtClean="0"/>
          </a:p>
          <a:p>
            <a:pPr>
              <a:buSzPct val="70000"/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8215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Falšované potraviny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0347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741987"/>
          </a:xfrm>
        </p:spPr>
        <p:txBody>
          <a:bodyPr>
            <a:normAutofit fontScale="77500" lnSpcReduction="20000"/>
          </a:bodyPr>
          <a:lstStyle/>
          <a:p>
            <a:pPr>
              <a:buSzPct val="70000"/>
            </a:pPr>
            <a:r>
              <a:rPr lang="cs-CZ" sz="4800" u="sng" dirty="0" smtClean="0"/>
              <a:t>Sudová vína</a:t>
            </a:r>
            <a:r>
              <a:rPr lang="cs-CZ" sz="4800" dirty="0" smtClean="0"/>
              <a:t> </a:t>
            </a:r>
            <a:r>
              <a:rPr lang="cs-CZ" sz="4800" i="1" dirty="0"/>
              <a:t>v</a:t>
            </a:r>
            <a:r>
              <a:rPr lang="cs-CZ" sz="4800" i="1" dirty="0" smtClean="0"/>
              <a:t>ady vína - vůně, chuť, přídavek vody, </a:t>
            </a:r>
            <a:r>
              <a:rPr lang="cs-CZ" sz="4800" i="1" dirty="0" err="1" smtClean="0"/>
              <a:t>kys</a:t>
            </a:r>
            <a:r>
              <a:rPr lang="cs-CZ" sz="4800" i="1" dirty="0" smtClean="0"/>
              <a:t>. </a:t>
            </a:r>
            <a:r>
              <a:rPr lang="cs-CZ" sz="4800" i="1" dirty="0" err="1"/>
              <a:t>s</a:t>
            </a:r>
            <a:r>
              <a:rPr lang="cs-CZ" sz="4800" i="1" dirty="0" err="1" smtClean="0"/>
              <a:t>orbová</a:t>
            </a:r>
            <a:r>
              <a:rPr lang="cs-CZ" sz="4800" i="1" dirty="0" smtClean="0"/>
              <a:t>, obsah alkoholu a zbytkového cukru</a:t>
            </a:r>
          </a:p>
          <a:p>
            <a:pPr>
              <a:buSzPct val="70000"/>
            </a:pPr>
            <a:r>
              <a:rPr lang="cs-CZ" sz="4800" u="sng" dirty="0" err="1" smtClean="0"/>
              <a:t>Listerie</a:t>
            </a:r>
            <a:r>
              <a:rPr lang="cs-CZ" sz="4800" dirty="0" smtClean="0"/>
              <a:t> </a:t>
            </a:r>
            <a:r>
              <a:rPr lang="cs-CZ" sz="4800" i="1" dirty="0"/>
              <a:t>s</a:t>
            </a:r>
            <a:r>
              <a:rPr lang="cs-CZ" sz="4800" i="1" dirty="0" smtClean="0"/>
              <a:t>těry z povrchů ve společném stravování</a:t>
            </a:r>
          </a:p>
          <a:p>
            <a:pPr>
              <a:buSzPct val="70000"/>
            </a:pPr>
            <a:r>
              <a:rPr lang="cs-CZ" sz="4800" u="sng" dirty="0"/>
              <a:t>Koliformní bakterie </a:t>
            </a:r>
            <a:r>
              <a:rPr lang="cs-CZ" sz="4800" i="1" dirty="0"/>
              <a:t>ve výrobníku </a:t>
            </a:r>
            <a:r>
              <a:rPr lang="cs-CZ" sz="4800" i="1" dirty="0" smtClean="0"/>
              <a:t>ledu</a:t>
            </a:r>
          </a:p>
          <a:p>
            <a:pPr>
              <a:buSzPct val="70000"/>
            </a:pPr>
            <a:r>
              <a:rPr lang="cs-CZ" sz="4800" u="sng" dirty="0"/>
              <a:t>Nízká aktivita diastázy </a:t>
            </a:r>
            <a:r>
              <a:rPr lang="cs-CZ" sz="4800" u="sng" dirty="0" smtClean="0"/>
              <a:t>u </a:t>
            </a:r>
            <a:r>
              <a:rPr lang="cs-CZ" sz="4800" u="sng" dirty="0"/>
              <a:t>medu</a:t>
            </a:r>
            <a:r>
              <a:rPr lang="cs-CZ" sz="4800" dirty="0"/>
              <a:t> </a:t>
            </a:r>
            <a:r>
              <a:rPr lang="cs-CZ" sz="4800" i="1" dirty="0"/>
              <a:t>Nabídka </a:t>
            </a:r>
            <a:r>
              <a:rPr lang="cs-CZ" sz="4800" i="1" dirty="0" smtClean="0"/>
              <a:t>medů </a:t>
            </a:r>
            <a:r>
              <a:rPr lang="cs-CZ" sz="4800" i="1" dirty="0"/>
              <a:t>od firmy </a:t>
            </a:r>
            <a:r>
              <a:rPr lang="cs-CZ" sz="4800" i="1" dirty="0" err="1" smtClean="0"/>
              <a:t>Medas</a:t>
            </a:r>
            <a:r>
              <a:rPr lang="cs-CZ" sz="4800" i="1" dirty="0" smtClean="0"/>
              <a:t> s.r.o</a:t>
            </a:r>
            <a:r>
              <a:rPr lang="cs-CZ" sz="4800" i="1" dirty="0"/>
              <a:t>., Spišská Nová Ves</a:t>
            </a:r>
          </a:p>
          <a:p>
            <a:pPr marL="0" indent="0">
              <a:buSzPct val="70000"/>
              <a:buNone/>
            </a:pPr>
            <a:endParaRPr lang="cs-CZ" dirty="0" smtClean="0"/>
          </a:p>
          <a:p>
            <a:pPr marL="0" indent="0">
              <a:buSzPct val="70000"/>
              <a:buNone/>
            </a:pPr>
            <a:endParaRPr lang="cs-CZ" dirty="0"/>
          </a:p>
          <a:p>
            <a:pPr marL="0" indent="0">
              <a:buSzPct val="70000"/>
              <a:buNone/>
            </a:pPr>
            <a:endParaRPr lang="cs-CZ" dirty="0" smtClean="0"/>
          </a:p>
          <a:p>
            <a:pPr marL="0" indent="0">
              <a:buSzPct val="70000"/>
              <a:buNone/>
            </a:pPr>
            <a:endParaRPr lang="cs-CZ" dirty="0" smtClean="0"/>
          </a:p>
          <a:p>
            <a:pPr>
              <a:buSzPct val="70000"/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8215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Nejakostní potraviny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0979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813995"/>
          </a:xfrm>
        </p:spPr>
        <p:txBody>
          <a:bodyPr>
            <a:normAutofit/>
          </a:bodyPr>
          <a:lstStyle/>
          <a:p>
            <a:pPr marL="0" indent="0">
              <a:buSzPct val="70000"/>
              <a:buNone/>
            </a:pPr>
            <a:r>
              <a:rPr lang="cs-CZ" dirty="0" smtClean="0"/>
              <a:t>SZPI i v letošním roce uzavírala provozovny, především společného stravování. K dnešnímu dni jich je již více než </a:t>
            </a:r>
            <a:r>
              <a:rPr lang="cs-CZ" dirty="0" smtClean="0"/>
              <a:t>87. </a:t>
            </a:r>
            <a:endParaRPr lang="cs-CZ" dirty="0" smtClean="0"/>
          </a:p>
          <a:p>
            <a:pPr marL="0" indent="0">
              <a:buSzPct val="70000"/>
              <a:buNone/>
            </a:pPr>
            <a:r>
              <a:rPr lang="cs-CZ" dirty="0" smtClean="0"/>
              <a:t>Převážně se jedná o provozovny s výskytem hlodavců nebo jejich exkrementů. </a:t>
            </a:r>
          </a:p>
          <a:p>
            <a:pPr marL="0" indent="0">
              <a:buSzPct val="70000"/>
              <a:buNone/>
            </a:pPr>
            <a:r>
              <a:rPr lang="cs-CZ" dirty="0" smtClean="0"/>
              <a:t>Dále se jedná o provozy s velice zanedbanou hygienou prostor (plíseň na stěnách a stropech, opadané omítky, provozovna bez teplé vody, zdemolované vybavení, atd.).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28215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Uzavřené provozovny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7582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04055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800" b="1" dirty="0"/>
              <a:t>Zákon č. 110/1997 Sb. o potravinách</a:t>
            </a:r>
          </a:p>
          <a:p>
            <a:pPr marL="0" indent="0">
              <a:buNone/>
              <a:defRPr/>
            </a:pPr>
            <a:r>
              <a:rPr lang="cs-CZ" altLang="cs-CZ" sz="2800" dirty="0"/>
              <a:t>Prováděcí vyhlášky: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vyhláška č. 69/2016 Sb.		- maso a masné výrobky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vyhláška č. 397/2016 Sb. 	- mléko a mléčné výrobky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vyhláška č. 333/1997 Sb. 	- pekařské a cukrářské výrobky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vyhláška č. 157/2003 Sb. 	- zpracované ovoce a zelenina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vyhláška č. 335/1997 Sb. 	- nealko nápoje, pivo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Vyhláška č. 417/2016 Sb. 	- o způsobech označování 					                potravin</a:t>
            </a:r>
            <a:endParaRPr lang="cs-CZ" alt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Změny legislativy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6349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1233</Words>
  <Application>Microsoft Office PowerPoint</Application>
  <PresentationFormat>Předvádění na obrazovce (4:3)</PresentationFormat>
  <Paragraphs>181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Motiv systému Office</vt:lpstr>
      <vt:lpstr>Poznatky z kontrol  Státní zemědělské a potravinářské inspekce </vt:lpstr>
      <vt:lpstr>Cíl kontroly SZPI </vt:lpstr>
      <vt:lpstr>Priority kontroly</vt:lpstr>
      <vt:lpstr>Počet kontrol v roce 2018</vt:lpstr>
      <vt:lpstr>Nebezpečné potraviny</vt:lpstr>
      <vt:lpstr>Falšované potraviny</vt:lpstr>
      <vt:lpstr>Nejakostní potraviny</vt:lpstr>
      <vt:lpstr>Uzavřené provozovny</vt:lpstr>
      <vt:lpstr>Změny legislativy</vt:lpstr>
      <vt:lpstr>Nařízení (EU) č. 1169/2011 o poskytování informací o potravinách spotřebitelům</vt:lpstr>
      <vt:lpstr>Označování</vt:lpstr>
      <vt:lpstr>Označování</vt:lpstr>
      <vt:lpstr>Označování</vt:lpstr>
      <vt:lpstr>Prodej na dálku</vt:lpstr>
      <vt:lpstr>Nejčastější nedostatky v označování</vt:lpstr>
      <vt:lpstr> Nejčastější nedostatky v označování</vt:lpstr>
      <vt:lpstr>Nejčastější nedostatky v označování</vt:lpstr>
      <vt:lpstr>Výživové údaje </vt:lpstr>
      <vt:lpstr>Označování potravin výživovými údaji </vt:lpstr>
      <vt:lpstr>    Výživové údaje – formy vyjádření údajů </vt:lpstr>
      <vt:lpstr>Prodej sudového vína  po novele zákona č. 321/2004 Sb. od 1.4.2017</vt:lpstr>
      <vt:lpstr>Prodej sudového vína  po novele zákona č. 321/2004 Sb. od 1.4.2017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Hegerová Alena, Ing.</dc:creator>
  <cp:lastModifiedBy>Knop Roman, Ing.</cp:lastModifiedBy>
  <cp:revision>100</cp:revision>
  <dcterms:created xsi:type="dcterms:W3CDTF">2014-04-22T07:27:12Z</dcterms:created>
  <dcterms:modified xsi:type="dcterms:W3CDTF">2018-05-29T06:35:49Z</dcterms:modified>
</cp:coreProperties>
</file>