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24"/>
  </p:notesMasterIdLst>
  <p:handoutMasterIdLst>
    <p:handoutMasterId r:id="rId25"/>
  </p:handoutMasterIdLst>
  <p:sldIdLst>
    <p:sldId id="390" r:id="rId2"/>
    <p:sldId id="435" r:id="rId3"/>
    <p:sldId id="509" r:id="rId4"/>
    <p:sldId id="533" r:id="rId5"/>
    <p:sldId id="510" r:id="rId6"/>
    <p:sldId id="534" r:id="rId7"/>
    <p:sldId id="535" r:id="rId8"/>
    <p:sldId id="491" r:id="rId9"/>
    <p:sldId id="498" r:id="rId10"/>
    <p:sldId id="532" r:id="rId11"/>
    <p:sldId id="499" r:id="rId12"/>
    <p:sldId id="489" r:id="rId13"/>
    <p:sldId id="503" r:id="rId14"/>
    <p:sldId id="504" r:id="rId15"/>
    <p:sldId id="517" r:id="rId16"/>
    <p:sldId id="518" r:id="rId17"/>
    <p:sldId id="528" r:id="rId18"/>
    <p:sldId id="525" r:id="rId19"/>
    <p:sldId id="529" r:id="rId20"/>
    <p:sldId id="530" r:id="rId21"/>
    <p:sldId id="531" r:id="rId22"/>
    <p:sldId id="466" r:id="rId23"/>
  </p:sldIdLst>
  <p:sldSz cx="9144000" cy="6858000" type="screen4x3"/>
  <p:notesSz cx="6797675" cy="987425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4442"/>
    <a:srgbClr val="006666"/>
    <a:srgbClr val="008080"/>
    <a:srgbClr val="FFF533"/>
    <a:srgbClr val="4D4D4D"/>
    <a:srgbClr val="292929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8" autoAdjust="0"/>
    <p:restoredTop sz="95122" autoAdjust="0"/>
  </p:normalViewPr>
  <p:slideViewPr>
    <p:cSldViewPr>
      <p:cViewPr varScale="1">
        <p:scale>
          <a:sx n="75" d="100"/>
          <a:sy n="75" d="100"/>
        </p:scale>
        <p:origin x="938" y="40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6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638678-C0EE-47A9-A875-83032FF7AFB6}" type="datetimeFigureOut">
              <a:rPr lang="cs-CZ"/>
              <a:pPr>
                <a:defRPr/>
              </a:pPr>
              <a:t>29.05.2018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D6E059-C315-4AAB-90DA-0493E211CE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7422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8526B-BEEA-41B5-806F-AE39BFAE1969}" type="datetimeFigureOut">
              <a:rPr lang="cs-CZ"/>
              <a:pPr>
                <a:defRPr/>
              </a:pPr>
              <a:t>29.05.2018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6B673A-F137-45F1-A166-5E6FE69D2B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1555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0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73ED4E-FAFF-4AEF-AE34-6C79EDA9904B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6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25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5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10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50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969577-92A4-4AE9-B2C2-F3367F6E1FFF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59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26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48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4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8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00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9E6938-13AB-415A-95DC-16514E58CA0F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1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341D44-02AD-4789-8646-6BD1BCAF1595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4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2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4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06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F9818-81E2-476B-A350-76CFC088081C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7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F5F4-076F-4F4F-80C6-AB4628EBDDB1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3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u="sng"/>
              <a:t>Podopatření I.1.3.1. Přidání hodnoty zemědělských a potravinářským podnikům</a:t>
            </a:r>
            <a:endParaRPr lang="cs-CZ" altLang="cs-CZ"/>
          </a:p>
          <a:p>
            <a:r>
              <a:rPr lang="cs-CZ" altLang="cs-CZ"/>
              <a:t>Záměr b) přidání hodnoty zemědělským produktům určeným jako krmiva (pastery, chladící zařízení, šrotovníky, mačkače, technologie na výrobu krmných směsí, balící linky, provozní laboratoře, vytvoření elektronického obchodu,… )</a:t>
            </a:r>
          </a:p>
          <a:p>
            <a:r>
              <a:rPr lang="cs-CZ" altLang="cs-CZ" u="sng"/>
              <a:t>Podopatření I.1.3.2 </a:t>
            </a:r>
            <a:r>
              <a:rPr lang="cs-CZ" altLang="cs-CZ"/>
              <a:t>Spolupráce při vývoji nových produktů, postupů a technologií (resp. inovací) v potravinářství – vytvoření a zavedení nové technologie, nového výrobního postupu či výrobku  nebo zlepšení stávající technologie  výroby nebo produktu, které vede ke zvýšení efektivity výroby, jakosti produktu a ke zvýšení konkurenceschopnosti. Zemědělský podnikatel musí mít v předmětu činnosti výrobu krmiv. </a:t>
            </a:r>
            <a:endParaRPr lang="cs-CZ" altLang="cs-CZ" b="1" u="sng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341D44-02AD-4789-8646-6BD1BCAF1595}" type="slidenum">
              <a:rPr lang="cs-CZ" altLang="cs-CZ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7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045D2-61D7-4849-B274-5CAB5ADA8AE6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9CEDF-C289-4487-9E0F-E68B2CBD12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98097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BC8C-33AF-4E5E-AD8E-03D6DCD74BD6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0537F-FD00-4568-B390-2461D66F07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36452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vojitá šipka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Dvojitá šipka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73B857-C3CD-40CB-A4E1-528CB62FBEDC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DA44-AA12-4DE8-B0CD-97DBC4C5A7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53568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00501-87A5-4783-A1E3-5E3A2D952931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D40A-3692-44A4-935C-F05703F391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0204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E7C13-BA19-4221-A8B6-1B94DB1D8348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3339-BBC2-443C-BFDD-4DB27A71C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174577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41038-A22F-409C-803B-753D56EB9F7E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ABD48-08E8-4D6B-BDFC-7AC3621894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5565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9EF3-5CC2-435C-AB3C-F50076E3BBEA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9F807-30AD-4107-BBC7-14AA94C63E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3588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446C6-1A70-4394-9C47-5E8FC0EACB82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25FA8-250E-43A2-9440-4D37EB72E5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97538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Volný tvar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Pravoúhlý trojúhelník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Přímá spojovací čára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vojitá šipka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vojitá šipka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45C1AF3-3392-4263-A210-8BAA325B0C05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5B26-834B-4595-8913-10BB029CC0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411480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BE83D-F3F3-47A9-AEE3-DDFD61A84B13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9B9C7-1C11-4FFE-A7E8-2E5034818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08672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Volný tvar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33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397AFB3-AEA9-46E6-AF89-06E79414388F}" type="datetime2">
              <a:rPr lang="cs-CZ"/>
              <a:pPr>
                <a:defRPr/>
              </a:pPr>
              <a:t>úterý 29. května 2018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r>
              <a:rPr lang="cs-CZ"/>
              <a:t>MaKuSoft®</a:t>
            </a: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60ADB808-5D1B-4FD1-9BD4-34E74027ED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86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7" r:id="rId8"/>
    <p:sldLayoutId id="2147483984" r:id="rId9"/>
    <p:sldLayoutId id="2147483985" r:id="rId10"/>
  </p:sldLayoutIdLst>
  <p:transition spd="slow">
    <p:fade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74F2E689-8A74-4E8A-905B-B2642E6FA566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6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6148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áze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e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Nadpis 1"/>
          <p:cNvSpPr txBox="1">
            <a:spLocks/>
          </p:cNvSpPr>
          <p:nvPr/>
        </p:nvSpPr>
        <p:spPr bwMode="auto">
          <a:xfrm>
            <a:off x="395536" y="188641"/>
            <a:ext cx="8640960" cy="3973784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>
              <a:defRPr/>
            </a:pPr>
            <a:r>
              <a:rPr lang="cs-CZ" sz="4000" dirty="0">
                <a:latin typeface="Calibri" panose="020F0502020204030204" pitchFamily="34" charset="0"/>
              </a:rPr>
              <a:t>„FARMÁŘSKÁ BURZA“</a:t>
            </a:r>
            <a:br>
              <a:rPr lang="cs-CZ" sz="4000" dirty="0">
                <a:latin typeface="Calibri" panose="020F0502020204030204" pitchFamily="34" charset="0"/>
              </a:rPr>
            </a:br>
            <a:br>
              <a:rPr lang="cs-CZ" sz="4000" dirty="0">
                <a:latin typeface="Calibri" panose="020F0502020204030204" pitchFamily="34" charset="0"/>
              </a:rPr>
            </a:br>
            <a:r>
              <a:rPr lang="cs-CZ" sz="3200" b="0" dirty="0">
                <a:latin typeface="Calibri" panose="020F0502020204030204" pitchFamily="34" charset="0"/>
              </a:rPr>
              <a:t>Změny v pravidlech </a:t>
            </a:r>
            <a:r>
              <a:rPr lang="cs-CZ" sz="3200" b="0" i="1" dirty="0">
                <a:latin typeface="Calibri" panose="020F0502020204030204" pitchFamily="34" charset="0"/>
              </a:rPr>
              <a:t>Programu rozvoje venkova </a:t>
            </a:r>
            <a:r>
              <a:rPr lang="cs-CZ" sz="3200" b="0" dirty="0">
                <a:latin typeface="Calibri" panose="020F0502020204030204" pitchFamily="34" charset="0"/>
              </a:rPr>
              <a:t>v roce 2018 pro opatření </a:t>
            </a:r>
            <a:r>
              <a:rPr lang="cs-CZ" sz="3200" dirty="0">
                <a:latin typeface="Calibri" panose="020F0502020204030204" pitchFamily="34" charset="0"/>
              </a:rPr>
              <a:t>16.4.1 Horizontální a vertikální spolupráce mezi účastníky krátkých dodavatelských řetězců a místních trhů</a:t>
            </a:r>
            <a:endParaRPr lang="cs-CZ" sz="2000" b="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7" name="Podnadpis 2"/>
          <p:cNvSpPr txBox="1">
            <a:spLocks/>
          </p:cNvSpPr>
          <p:nvPr/>
        </p:nvSpPr>
        <p:spPr bwMode="auto">
          <a:xfrm>
            <a:off x="1692275" y="4581525"/>
            <a:ext cx="6872288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algn="r">
              <a:buFont typeface="Wingdings 3" panose="05040102010807070707" pitchFamily="18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Ing. Martin Kundrát</a:t>
            </a:r>
          </a:p>
          <a:p>
            <a:pPr marL="109537" indent="0" algn="r">
              <a:buFont typeface="Wingdings 3" panose="05040102010807070707" pitchFamily="18" charset="2"/>
              <a:buNone/>
              <a:defRPr/>
            </a:pPr>
            <a:r>
              <a:rPr lang="cs-CZ" sz="2000" dirty="0">
                <a:latin typeface="Calibri" panose="020F0502020204030204" pitchFamily="34" charset="0"/>
              </a:rPr>
              <a:t>GARANTA CZ a.s.</a:t>
            </a:r>
          </a:p>
          <a:p>
            <a:pPr marL="109537" indent="0" algn="ctr">
              <a:buFont typeface="Wingdings 3" panose="05040102010807070707" pitchFamily="18" charset="2"/>
              <a:buNone/>
              <a:defRPr/>
            </a:pPr>
            <a:endParaRPr lang="cs-CZ" sz="1800" dirty="0"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cs typeface="Arial" panose="020B0604020202020204" pitchFamily="34" charset="0"/>
            </a:endParaRPr>
          </a:p>
        </p:txBody>
      </p:sp>
      <p:sp>
        <p:nvSpPr>
          <p:cNvPr id="6155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751607"/>
            <a:ext cx="8651875" cy="4601567"/>
          </a:xfrm>
        </p:spPr>
        <p:txBody>
          <a:bodyPr/>
          <a:lstStyle/>
          <a:p>
            <a:pPr>
              <a:defRPr/>
            </a:pPr>
            <a:endParaRPr lang="pl-PL" altLang="cs-CZ" sz="800" b="1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pl-PL" altLang="cs-CZ" sz="2400" b="1" dirty="0">
                <a:latin typeface="Calibri" panose="020F0502020204030204" pitchFamily="34" charset="0"/>
              </a:rPr>
              <a:t>Pořízení technologie na výrobu vína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lvl="1" eaLnBrk="1" hangingPunct="1">
              <a:spcAft>
                <a:spcPts val="4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Pořízení nové technologické linky na zpracování vína a jeho následné plnění do lahví</a:t>
            </a:r>
          </a:p>
          <a:p>
            <a:pPr lvl="1" eaLnBrk="1" hangingPunct="1">
              <a:spcAft>
                <a:spcPts val="4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Rozpočet: 	36 000 000 Kč</a:t>
            </a:r>
          </a:p>
          <a:p>
            <a:pPr lvl="1" eaLnBrk="1" hangingPunct="1">
              <a:spcAft>
                <a:spcPts val="4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Výše dotace: 	14 400 000 Kč</a:t>
            </a:r>
          </a:p>
          <a:p>
            <a:pPr marL="392113" lvl="1" indent="0" eaLnBrk="1" hangingPunct="1">
              <a:spcAft>
                <a:spcPts val="400"/>
              </a:spcAft>
              <a:buNone/>
            </a:pPr>
            <a:endParaRPr lang="cs-CZ" altLang="cs-CZ" sz="1650" dirty="0">
              <a:latin typeface="Calibri" panose="020F0502020204030204" pitchFamily="34" charset="0"/>
            </a:endParaRPr>
          </a:p>
          <a:p>
            <a:pPr marL="392113" lvl="1" indent="0" eaLnBrk="1" hangingPunct="1">
              <a:spcAft>
                <a:spcPts val="400"/>
              </a:spcAft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 marL="392113" lvl="1" indent="0" eaLnBrk="1" hangingPunct="1">
              <a:spcAft>
                <a:spcPts val="400"/>
              </a:spcAft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 marL="392113" lvl="1" indent="0" eaLnBrk="1" hangingPunct="1">
              <a:spcAft>
                <a:spcPts val="400"/>
              </a:spcAft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pt-BR" altLang="cs-CZ" sz="2400" b="1" dirty="0">
                <a:latin typeface="Calibri" panose="020F0502020204030204" pitchFamily="34" charset="0"/>
              </a:rPr>
              <a:t>Novostavba prodejny s bourárnou masa</a:t>
            </a:r>
            <a:endParaRPr lang="cs-CZ" altLang="cs-CZ" sz="1650" dirty="0">
              <a:latin typeface="Calibri" panose="020F0502020204030204" pitchFamily="34" charset="0"/>
            </a:endParaRPr>
          </a:p>
          <a:p>
            <a:pPr lvl="1" eaLnBrk="1" hangingPunct="1">
              <a:spcAft>
                <a:spcPts val="4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Novostavba </a:t>
            </a:r>
            <a:r>
              <a:rPr lang="cs-CZ" altLang="cs-CZ" sz="1650" dirty="0" err="1">
                <a:latin typeface="Calibri" panose="020F0502020204030204" pitchFamily="34" charset="0"/>
              </a:rPr>
              <a:t>bourárny</a:t>
            </a:r>
            <a:r>
              <a:rPr lang="cs-CZ" altLang="cs-CZ" sz="1650" dirty="0">
                <a:latin typeface="Calibri" panose="020F0502020204030204" pitchFamily="34" charset="0"/>
              </a:rPr>
              <a:t> a prodejny hovězího a vepřového masa vlastní produkce v biokvalitě</a:t>
            </a:r>
          </a:p>
          <a:p>
            <a:pPr lvl="1" eaLnBrk="1" hangingPunct="1">
              <a:spcAft>
                <a:spcPts val="4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Rozpočet: 	10 000 000 Kč</a:t>
            </a:r>
          </a:p>
          <a:p>
            <a:pPr lvl="1" eaLnBrk="1" hangingPunct="1">
              <a:spcAft>
                <a:spcPts val="4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Výše dotace: 	4 000 000 Kč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10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</a:t>
            </a:r>
            <a:br>
              <a:rPr lang="cs-CZ" sz="3100" dirty="0">
                <a:latin typeface="Calibri" panose="020F0502020204030204" pitchFamily="34" charset="0"/>
              </a:rPr>
            </a:br>
            <a:r>
              <a:rPr lang="cs-CZ" sz="3100" dirty="0">
                <a:latin typeface="Calibri" panose="020F0502020204030204" pitchFamily="34" charset="0"/>
              </a:rPr>
              <a:t> </a:t>
            </a:r>
            <a:r>
              <a:rPr lang="cs-CZ" sz="2500" dirty="0">
                <a:latin typeface="Calibri" panose="020F0502020204030204" pitchFamily="34" charset="0"/>
              </a:rPr>
              <a:t>ZPRACOVÁNÍ A UVÁDĚNÍ NA TRH ZEMĚDĚLSKÝCH PRODUKTŮ</a:t>
            </a:r>
          </a:p>
        </p:txBody>
      </p:sp>
      <p:sp>
        <p:nvSpPr>
          <p:cNvPr id="13" name="Šipka doprava 12"/>
          <p:cNvSpPr/>
          <p:nvPr/>
        </p:nvSpPr>
        <p:spPr>
          <a:xfrm>
            <a:off x="6060502" y="3373201"/>
            <a:ext cx="624261" cy="224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4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59" y="3004531"/>
            <a:ext cx="1199791" cy="11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80928"/>
            <a:ext cx="1366607" cy="182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19" y="5383004"/>
            <a:ext cx="1383872" cy="87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90" y="5158605"/>
            <a:ext cx="1734376" cy="1148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Šipka doprava 18"/>
          <p:cNvSpPr/>
          <p:nvPr/>
        </p:nvSpPr>
        <p:spPr>
          <a:xfrm>
            <a:off x="6060501" y="5708760"/>
            <a:ext cx="624261" cy="224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8878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E129D53E-87AD-496C-8EC9-5FC0EADA0496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11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3254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>
              <a:buNone/>
              <a:defRPr/>
            </a:pPr>
            <a:r>
              <a:rPr lang="cs-CZ" sz="2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PODPORA VÝVOJE NOVÝCH PRODUKTŮ, POSTUPŮ A TECHNOLOGIÍ PŘI ZPRACOVÁNÍ ZEMĚDĚLSKÝCH PRODUKTŮ A JEJICH UVÁDĚNÍ NA TRH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2400" b="1" dirty="0">
                <a:latin typeface="Calibri" panose="020F0502020204030204" pitchFamily="34" charset="0"/>
              </a:rPr>
              <a:t>Kdo může žádat?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výrobce potravin/krmiv, který má k vývoji nového produktu, postupu nebo technologie </a:t>
            </a:r>
            <a:r>
              <a:rPr lang="cs-CZ" sz="1650" b="1" dirty="0">
                <a:latin typeface="Calibri" panose="020F0502020204030204" pitchFamily="34" charset="0"/>
              </a:rPr>
              <a:t>vlastní kvalifikovaný personál a výrobní prostředky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uskupení minimálně </a:t>
            </a:r>
            <a:r>
              <a:rPr lang="cs-CZ" sz="1650" b="1" dirty="0">
                <a:latin typeface="Calibri" panose="020F0502020204030204" pitchFamily="34" charset="0"/>
              </a:rPr>
              <a:t>dvou subjektů</a:t>
            </a:r>
            <a:r>
              <a:rPr lang="cs-CZ" sz="1650" dirty="0">
                <a:latin typeface="Calibri" panose="020F0502020204030204" pitchFamily="34" charset="0"/>
              </a:rPr>
              <a:t>, kdy minimálně jeden subjekt splňuje definici příjemce dotace a minimálně jeden subjekt z uskupení </a:t>
            </a:r>
            <a:r>
              <a:rPr lang="cs-CZ" sz="1650" b="1" dirty="0">
                <a:latin typeface="Calibri" panose="020F0502020204030204" pitchFamily="34" charset="0"/>
              </a:rPr>
              <a:t>je výzkumnou institucí</a:t>
            </a:r>
            <a:endParaRPr lang="cs-CZ" sz="1650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1650" b="1" dirty="0">
                <a:latin typeface="Calibri" panose="020F0502020204030204" pitchFamily="34" charset="0"/>
              </a:rPr>
              <a:t>dotace 50 %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1650" dirty="0">
                <a:latin typeface="Calibri" panose="020F0502020204030204" pitchFamily="34" charset="0"/>
              </a:rPr>
              <a:t>min. výdaje, ze kterých je stanovena </a:t>
            </a:r>
            <a:r>
              <a:rPr lang="pl-PL" sz="1650" b="1" dirty="0">
                <a:latin typeface="Calibri" panose="020F0502020204030204" pitchFamily="34" charset="0"/>
              </a:rPr>
              <a:t>dotace 1 000 000 Kč / max. 150 000 000 Kč </a:t>
            </a:r>
          </a:p>
          <a:p>
            <a:pPr marL="392113" lvl="1" indent="0">
              <a:buNone/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6297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457200" y="1196975"/>
            <a:ext cx="8578850" cy="5156200"/>
          </a:xfrm>
        </p:spPr>
        <p:txBody>
          <a:bodyPr/>
          <a:lstStyle/>
          <a:p>
            <a:pPr marL="109537" indent="0" eaLnBrk="1" hangingPunct="1">
              <a:buNone/>
            </a:pPr>
            <a:r>
              <a:rPr lang="cs-CZ" sz="2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PODPORA VÝVOJE NOVÝCH PRODUKTŮ, POSTUPŮ A TECHNOLOGIÍ PŘI ZPRACOVÁNÍ ZEMĚDĚLSKÝCH PRODUKTŮ A JEJICH UVÁDĚNÍ NA TRH</a:t>
            </a:r>
          </a:p>
          <a:p>
            <a:pPr marL="109537" indent="0" eaLnBrk="1" hangingPunct="1"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rozvoj inovací v rámci zemědělsko­­­-potravinářské výroby </a:t>
            </a:r>
            <a:r>
              <a:rPr lang="cs-CZ" altLang="cs-CZ" sz="1650" b="1" dirty="0">
                <a:latin typeface="Calibri" panose="020F0502020204030204" pitchFamily="34" charset="0"/>
              </a:rPr>
              <a:t>spoluprací se subjekty podílejícími se na výzkumu a vývoji </a:t>
            </a:r>
            <a:r>
              <a:rPr lang="cs-CZ" altLang="cs-CZ" sz="1650" dirty="0">
                <a:latin typeface="Calibri" panose="020F0502020204030204" pitchFamily="34" charset="0"/>
              </a:rPr>
              <a:t>(včetně středních odborných škol)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inovací se rozumí </a:t>
            </a:r>
            <a:r>
              <a:rPr lang="cs-CZ" altLang="cs-CZ" sz="1650" b="1" dirty="0">
                <a:latin typeface="Calibri" panose="020F0502020204030204" pitchFamily="34" charset="0"/>
              </a:rPr>
              <a:t>vytvoření a zavedení nové technologie</a:t>
            </a:r>
            <a:r>
              <a:rPr lang="cs-CZ" altLang="cs-CZ" sz="1650" dirty="0">
                <a:latin typeface="Calibri" panose="020F0502020204030204" pitchFamily="34" charset="0"/>
              </a:rPr>
              <a:t>, </a:t>
            </a:r>
            <a:r>
              <a:rPr lang="cs-CZ" altLang="cs-CZ" sz="1650" b="1" dirty="0">
                <a:latin typeface="Calibri" panose="020F0502020204030204" pitchFamily="34" charset="0"/>
              </a:rPr>
              <a:t>nového výrobního postupu či výrobku</a:t>
            </a:r>
            <a:r>
              <a:rPr lang="cs-CZ" altLang="cs-CZ" sz="1650" dirty="0">
                <a:latin typeface="Calibri" panose="020F0502020204030204" pitchFamily="34" charset="0"/>
              </a:rPr>
              <a:t>, také </a:t>
            </a:r>
            <a:r>
              <a:rPr lang="cs-CZ" altLang="cs-CZ" sz="1650" b="1" dirty="0">
                <a:latin typeface="Calibri" panose="020F0502020204030204" pitchFamily="34" charset="0"/>
              </a:rPr>
              <a:t>zlepšení stávající technologie</a:t>
            </a:r>
            <a:r>
              <a:rPr lang="cs-CZ" altLang="cs-CZ" sz="1650" dirty="0">
                <a:latin typeface="Calibri" panose="020F0502020204030204" pitchFamily="34" charset="0"/>
              </a:rPr>
              <a:t> výroby nebo produktu, které vede ke </a:t>
            </a:r>
            <a:r>
              <a:rPr lang="cs-CZ" altLang="cs-CZ" sz="1650" b="1" dirty="0">
                <a:latin typeface="Calibri" panose="020F0502020204030204" pitchFamily="34" charset="0"/>
              </a:rPr>
              <a:t>zvýšení efektivity výroby</a:t>
            </a:r>
            <a:r>
              <a:rPr lang="cs-CZ" altLang="cs-CZ" sz="1650" dirty="0">
                <a:latin typeface="Calibri" panose="020F0502020204030204" pitchFamily="34" charset="0"/>
              </a:rPr>
              <a:t> (nejen z hlediska produkovaného množství), zvýšení                            konkurenceschopnosti a zlepšení jakosti produktu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technologie, produkty nebo procesy musí být tedy minimálně                                                        pro podnik nové (nebo podstatně zdokonalené)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cs-CZ" altLang="cs-CZ" sz="2000" dirty="0">
              <a:latin typeface="Calibri" panose="020F0502020204030204" pitchFamily="34" charset="0"/>
            </a:endParaRP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F4A94B6B-313A-43C3-AAAC-DECDBEF67B1F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12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18437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4180002"/>
            <a:ext cx="1883516" cy="211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</p:spTree>
    <p:extLst>
      <p:ext uri="{BB962C8B-B14F-4D97-AF65-F5344CB8AC3E}">
        <p14:creationId xmlns:p14="http://schemas.microsoft.com/office/powerpoint/2010/main" val="421380013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INVESTICE DO NEZEMĚDĚLSKÝCH ČINNOSTÍ</a:t>
            </a:r>
          </a:p>
          <a:p>
            <a:pPr>
              <a:spcBef>
                <a:spcPts val="12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Kdo může žádat?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zemědělský podnikatel evidovaný v Evidenci zemědělského podnikatele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žadatel </a:t>
            </a:r>
            <a:r>
              <a:rPr lang="cs-CZ" sz="1650" b="1" dirty="0">
                <a:latin typeface="Calibri" panose="020F0502020204030204" pitchFamily="34" charset="0"/>
              </a:rPr>
              <a:t>musí prokazovat min. 30 % příjmů ze zemědělské prvovýroby </a:t>
            </a:r>
            <a:r>
              <a:rPr lang="cs-CZ" sz="1650" dirty="0">
                <a:latin typeface="Calibri" panose="020F0502020204030204" pitchFamily="34" charset="0"/>
              </a:rPr>
              <a:t>v poměru k celkovým příjmům za poslední účetně uzavřené období </a:t>
            </a:r>
            <a:r>
              <a:rPr lang="cs-CZ" sz="1650" b="1" dirty="0">
                <a:latin typeface="Calibri" panose="020F0502020204030204" pitchFamily="34" charset="0"/>
              </a:rPr>
              <a:t>nebo chová minimálně 0,3 VDJ na 1 ha </a:t>
            </a:r>
            <a:r>
              <a:rPr lang="cs-CZ" sz="1650" dirty="0">
                <a:latin typeface="Calibri" panose="020F0502020204030204" pitchFamily="34" charset="0"/>
              </a:rPr>
              <a:t>obhospodařované zemědělské půdy </a:t>
            </a:r>
            <a:r>
              <a:rPr lang="cs-CZ" sz="1650" b="1" dirty="0">
                <a:latin typeface="Calibri" panose="020F0502020204030204" pitchFamily="34" charset="0"/>
              </a:rPr>
              <a:t>nebo hospodaří v lese s minimální výměrou 3 ha </a:t>
            </a:r>
          </a:p>
          <a:p>
            <a:pPr>
              <a:spcBef>
                <a:spcPts val="12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>
              <a:spcBef>
                <a:spcPts val="1200"/>
              </a:spcBef>
              <a:defRPr/>
            </a:pPr>
            <a:r>
              <a:rPr lang="pl-PL" sz="1650" dirty="0">
                <a:latin typeface="Calibri" panose="020F0502020204030204" pitchFamily="34" charset="0"/>
              </a:rPr>
              <a:t>velké podniky: </a:t>
            </a:r>
            <a:r>
              <a:rPr lang="pl-PL" sz="1650" b="1" dirty="0">
                <a:latin typeface="Calibri" panose="020F0502020204030204" pitchFamily="34" charset="0"/>
              </a:rPr>
              <a:t>25 % výdajů</a:t>
            </a:r>
            <a:r>
              <a:rPr lang="pl-PL" sz="1650" dirty="0">
                <a:latin typeface="Calibri" panose="020F0502020204030204" pitchFamily="34" charset="0"/>
              </a:rPr>
              <a:t>, ze kterých je stanovena dotace</a:t>
            </a:r>
          </a:p>
          <a:p>
            <a:pPr lvl="1">
              <a:spcBef>
                <a:spcPts val="1200"/>
              </a:spcBef>
              <a:defRPr/>
            </a:pPr>
            <a:r>
              <a:rPr lang="pl-PL" sz="1650" dirty="0">
                <a:latin typeface="Calibri" panose="020F0502020204030204" pitchFamily="34" charset="0"/>
              </a:rPr>
              <a:t>střední podniky: </a:t>
            </a:r>
            <a:r>
              <a:rPr lang="pl-PL" sz="1650" b="1" dirty="0">
                <a:latin typeface="Calibri" panose="020F0502020204030204" pitchFamily="34" charset="0"/>
              </a:rPr>
              <a:t>35 % výdajů</a:t>
            </a:r>
            <a:r>
              <a:rPr lang="pl-PL" sz="1650" dirty="0">
                <a:latin typeface="Calibri" panose="020F0502020204030204" pitchFamily="34" charset="0"/>
              </a:rPr>
              <a:t>, ze kterých je stanovena dotace</a:t>
            </a:r>
          </a:p>
          <a:p>
            <a:pPr lvl="1">
              <a:spcBef>
                <a:spcPts val="1200"/>
              </a:spcBef>
              <a:defRPr/>
            </a:pPr>
            <a:r>
              <a:rPr lang="pl-PL" sz="1650" dirty="0">
                <a:latin typeface="Calibri" panose="020F0502020204030204" pitchFamily="34" charset="0"/>
              </a:rPr>
              <a:t>malé podniky: </a:t>
            </a:r>
            <a:r>
              <a:rPr lang="pl-PL" sz="1650" b="1" dirty="0">
                <a:latin typeface="Calibri" panose="020F0502020204030204" pitchFamily="34" charset="0"/>
              </a:rPr>
              <a:t>45 % výdajů</a:t>
            </a:r>
            <a:r>
              <a:rPr lang="pl-PL" sz="1650" dirty="0">
                <a:latin typeface="Calibri" panose="020F0502020204030204" pitchFamily="34" charset="0"/>
              </a:rPr>
              <a:t>, ze kterých je stanovena dotace</a:t>
            </a:r>
          </a:p>
          <a:p>
            <a:pPr lvl="1">
              <a:spcBef>
                <a:spcPts val="1200"/>
              </a:spcBef>
              <a:defRPr/>
            </a:pPr>
            <a:r>
              <a:rPr lang="pl-PL" sz="1650" dirty="0">
                <a:latin typeface="Calibri" panose="020F0502020204030204" pitchFamily="34" charset="0"/>
              </a:rPr>
              <a:t>min. výdaje, ze kterých je stanovena </a:t>
            </a:r>
            <a:r>
              <a:rPr lang="pl-PL" sz="1650" b="1" dirty="0">
                <a:latin typeface="Calibri" panose="020F0502020204030204" pitchFamily="34" charset="0"/>
              </a:rPr>
              <a:t>dotace 200 000 Kč / max. 10 000 000 Kč </a:t>
            </a:r>
          </a:p>
          <a:p>
            <a:pPr marL="392113" lvl="1" indent="0">
              <a:buNone/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13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46767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INVESTICE DO NEZEMĚDĚLSKÝCH ČINNOSTÍ</a:t>
            </a:r>
          </a:p>
          <a:p>
            <a:pPr>
              <a:defRPr/>
            </a:pPr>
            <a:r>
              <a:rPr lang="cs-CZ" sz="2400" b="1" dirty="0">
                <a:latin typeface="Calibri" panose="020F0502020204030204" pitchFamily="34" charset="0"/>
              </a:rPr>
              <a:t>Způsobilé výdaje 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b="1" dirty="0">
                <a:latin typeface="Calibri" panose="020F0502020204030204" pitchFamily="34" charset="0"/>
              </a:rPr>
              <a:t>stavební obnova či nová výstavba</a:t>
            </a:r>
            <a:r>
              <a:rPr lang="cs-CZ" sz="1650" dirty="0">
                <a:latin typeface="Calibri" panose="020F0502020204030204" pitchFamily="34" charset="0"/>
              </a:rPr>
              <a:t> vč. nezbytného zázemí pro zaměstnance (stav. materiál, stavební, bourací práce, přípojky, technické zařízení staveb)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b="1" dirty="0">
                <a:latin typeface="Calibri" panose="020F0502020204030204" pitchFamily="34" charset="0"/>
              </a:rPr>
              <a:t>pořízení strojů, technologií a dalšího zařízení, vč. základního nábytku a výpočetní techniky </a:t>
            </a:r>
            <a:br>
              <a:rPr lang="cs-CZ" sz="1650" b="1" dirty="0">
                <a:latin typeface="Calibri" panose="020F0502020204030204" pitchFamily="34" charset="0"/>
              </a:rPr>
            </a:br>
            <a:r>
              <a:rPr lang="cs-CZ" sz="1650" dirty="0">
                <a:latin typeface="Calibri" panose="020F0502020204030204" pitchFamily="34" charset="0"/>
              </a:rPr>
              <a:t>(v souvislosti s projektem)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úpravy povrchů pro </a:t>
            </a:r>
            <a:r>
              <a:rPr lang="cs-CZ" sz="1650" b="1" dirty="0">
                <a:latin typeface="Calibri" panose="020F0502020204030204" pitchFamily="34" charset="0"/>
              </a:rPr>
              <a:t>skladové hospodářství, manipulační plochy, odstavná a parkovací stání</a:t>
            </a:r>
            <a:r>
              <a:rPr lang="cs-CZ" sz="1650" dirty="0">
                <a:latin typeface="Calibri" panose="020F0502020204030204" pitchFamily="34" charset="0"/>
              </a:rPr>
              <a:t>, oplocení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montáže a zkoušky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b="1" dirty="0">
                <a:latin typeface="Calibri" panose="020F0502020204030204" pitchFamily="34" charset="0"/>
              </a:rPr>
              <a:t>nákup nemovitosti </a:t>
            </a:r>
            <a:r>
              <a:rPr lang="cs-CZ" sz="1650" dirty="0">
                <a:latin typeface="Calibri" panose="020F0502020204030204" pitchFamily="34" charset="0"/>
              </a:rPr>
              <a:t>(max. do částky odpovídající 10 %                                                             způsobilých výdajů, ze </a:t>
            </a:r>
            <a:r>
              <a:rPr lang="cs-CZ" sz="1650" dirty="0" err="1">
                <a:latin typeface="Calibri" panose="020F0502020204030204" pitchFamily="34" charset="0"/>
              </a:rPr>
              <a:t>kt</a:t>
            </a:r>
            <a:r>
              <a:rPr lang="cs-CZ" sz="1650" dirty="0">
                <a:latin typeface="Calibri" panose="020F0502020204030204" pitchFamily="34" charset="0"/>
              </a:rPr>
              <a:t>. je stanovena dotace)</a:t>
            </a:r>
          </a:p>
          <a:p>
            <a:pPr lvl="1"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14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83" y="3949811"/>
            <a:ext cx="2748146" cy="17179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34" y="5041844"/>
            <a:ext cx="2224788" cy="13907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54" y="5083723"/>
            <a:ext cx="2206047" cy="13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65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556791"/>
            <a:ext cx="8651875" cy="4796383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sz="3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ÚSPORY ENERGIE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Kdo může žádat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malé, střední a velké podniky </a:t>
            </a:r>
            <a:r>
              <a:rPr lang="cs-CZ" altLang="cs-CZ" sz="1650" dirty="0">
                <a:latin typeface="Calibri" panose="020F0502020204030204" pitchFamily="34" charset="0"/>
              </a:rPr>
              <a:t>včetně výrobců potravinářských výrobků a nápojů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malý podnik </a:t>
            </a:r>
            <a:r>
              <a:rPr lang="cs-CZ" altLang="cs-CZ" sz="1650" b="1" dirty="0">
                <a:latin typeface="Calibri" panose="020F0502020204030204" pitchFamily="34" charset="0"/>
              </a:rPr>
              <a:t>50 %</a:t>
            </a:r>
            <a:r>
              <a:rPr lang="cs-CZ" altLang="cs-CZ" sz="1650" dirty="0">
                <a:latin typeface="Calibri" panose="020F0502020204030204" pitchFamily="34" charset="0"/>
              </a:rPr>
              <a:t>, střední podnik </a:t>
            </a:r>
            <a:r>
              <a:rPr lang="cs-CZ" altLang="cs-CZ" sz="1650" b="1" dirty="0">
                <a:latin typeface="Calibri" panose="020F0502020204030204" pitchFamily="34" charset="0"/>
              </a:rPr>
              <a:t>40 %</a:t>
            </a:r>
            <a:r>
              <a:rPr lang="cs-CZ" altLang="cs-CZ" sz="1650" dirty="0">
                <a:latin typeface="Calibri" panose="020F0502020204030204" pitchFamily="34" charset="0"/>
              </a:rPr>
              <a:t>, velký podnik </a:t>
            </a:r>
            <a:r>
              <a:rPr lang="cs-CZ" altLang="cs-CZ" sz="1650" b="1" dirty="0">
                <a:latin typeface="Calibri" panose="020F0502020204030204" pitchFamily="34" charset="0"/>
              </a:rPr>
              <a:t>30 %</a:t>
            </a:r>
            <a:r>
              <a:rPr lang="cs-CZ" altLang="cs-CZ" sz="1650" dirty="0">
                <a:latin typeface="Calibri" panose="020F0502020204030204" pitchFamily="34" charset="0"/>
              </a:rPr>
              <a:t> z celkových způsobilých výdajů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minimální výše dotace musí být </a:t>
            </a:r>
            <a:r>
              <a:rPr lang="cs-CZ" altLang="cs-CZ" sz="1650" b="1" dirty="0">
                <a:latin typeface="Calibri" panose="020F0502020204030204" pitchFamily="34" charset="0"/>
              </a:rPr>
              <a:t>500 000 Kč, maximální výše dotace 250 000 000 Kč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15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2. Operační program Podnikání a inovace pro konkurenceschopnost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67" y="4859468"/>
            <a:ext cx="1993106" cy="163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476945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556791"/>
            <a:ext cx="8651875" cy="4796383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sz="3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ÚSPORY ENERGIE</a:t>
            </a:r>
          </a:p>
          <a:p>
            <a:pPr>
              <a:spcBef>
                <a:spcPts val="2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Na co lze žádat?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modernizace a rekonstrukce rozvodů elektřiny</a:t>
            </a:r>
            <a:r>
              <a:rPr lang="cs-CZ" altLang="cs-CZ" sz="1650" dirty="0">
                <a:latin typeface="Calibri" panose="020F0502020204030204" pitchFamily="34" charset="0"/>
              </a:rPr>
              <a:t>, plynu a tepla v budovách a v energetických hospodářstvích průmyslových areálů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zateplení obvodového pláště, výměna oken a dveří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modernizace soustav osvětlení budov </a:t>
            </a:r>
            <a:r>
              <a:rPr lang="cs-CZ" altLang="cs-CZ" sz="1650" dirty="0">
                <a:latin typeface="Calibri" panose="020F0502020204030204" pitchFamily="34" charset="0"/>
              </a:rPr>
              <a:t>a průmyslových areálů 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využití odpadní energie ve výrobních procesech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snižování energetické náročnosti výrobních a technologických procesů </a:t>
            </a:r>
            <a:r>
              <a:rPr lang="cs-CZ" altLang="cs-CZ" sz="1650" dirty="0">
                <a:latin typeface="Calibri" panose="020F0502020204030204" pitchFamily="34" charset="0"/>
              </a:rPr>
              <a:t>– pořízení </a:t>
            </a:r>
            <a:r>
              <a:rPr lang="cs-CZ" altLang="cs-CZ" sz="1650" b="1" dirty="0">
                <a:latin typeface="Calibri" panose="020F0502020204030204" pitchFamily="34" charset="0"/>
              </a:rPr>
              <a:t>méně energeticky</a:t>
            </a:r>
            <a:r>
              <a:rPr lang="cs-CZ" altLang="cs-CZ" sz="1650" dirty="0">
                <a:latin typeface="Calibri" panose="020F0502020204030204" pitchFamily="34" charset="0"/>
              </a:rPr>
              <a:t> </a:t>
            </a:r>
            <a:r>
              <a:rPr lang="cs-CZ" altLang="cs-CZ" sz="1650" b="1" dirty="0">
                <a:latin typeface="Calibri" panose="020F0502020204030204" pitchFamily="34" charset="0"/>
              </a:rPr>
              <a:t>náročných výrobních zařízení</a:t>
            </a:r>
            <a:r>
              <a:rPr lang="cs-CZ" altLang="cs-CZ" sz="1650" dirty="0">
                <a:latin typeface="Calibri" panose="020F0502020204030204" pitchFamily="34" charset="0"/>
              </a:rPr>
              <a:t>, např. soustruh, frézy, vrtačky, dopravníky, obráběcí stroje, pece</a:t>
            </a:r>
          </a:p>
          <a:p>
            <a:pPr>
              <a:spcBef>
                <a:spcPts val="2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Příklady projektů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pořízení nové technologie chlazení v </a:t>
            </a:r>
            <a:r>
              <a:rPr lang="cs-CZ" altLang="cs-CZ" sz="1650" dirty="0" err="1">
                <a:latin typeface="Calibri" panose="020F0502020204030204" pitchFamily="34" charset="0"/>
              </a:rPr>
              <a:t>bourárně</a:t>
            </a:r>
            <a:r>
              <a:rPr lang="cs-CZ" altLang="cs-CZ" sz="1650" dirty="0">
                <a:latin typeface="Calibri" panose="020F0502020204030204" pitchFamily="34" charset="0"/>
              </a:rPr>
              <a:t> a výrobně masných výrobků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pořízení dopravníků pro výrobu krmných směsí</a:t>
            </a:r>
          </a:p>
          <a:p>
            <a:pPr lvl="1" eaLnBrk="1" hangingPunct="1">
              <a:spcBef>
                <a:spcPts val="2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pořízení nového LED osvětlení ve výrobní hale</a:t>
            </a:r>
          </a:p>
          <a:p>
            <a:pPr lvl="1" eaLnBrk="1" hangingPunct="1">
              <a:spcAft>
                <a:spcPts val="400"/>
              </a:spcAft>
            </a:pPr>
            <a:endParaRPr lang="cs-CZ" altLang="cs-CZ" sz="1800" b="1" dirty="0">
              <a:latin typeface="Calibri" panose="020F0502020204030204" pitchFamily="34" charset="0"/>
            </a:endParaRP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16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2. Operační program Podnikání a inovace pro konkurenceschopnost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64" y="5169011"/>
            <a:ext cx="1545019" cy="115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7613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2283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cs-CZ" sz="2400" dirty="0">
                <a:latin typeface="Calibri" panose="020F0502020204030204" pitchFamily="34" charset="0"/>
              </a:rPr>
              <a:t>Opatření 5.3. Investice do zpracování produktů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cs-CZ" altLang="cs-CZ" sz="2400" dirty="0">
                <a:latin typeface="Calibri" panose="020F0502020204030204" pitchFamily="34" charset="0"/>
              </a:rPr>
              <a:t>Opatření  6.4.1 Uvádění produktů na trh </a:t>
            </a:r>
            <a:r>
              <a:rPr lang="cs-CZ" altLang="cs-CZ" sz="2200" dirty="0">
                <a:latin typeface="Calibri" panose="020F0502020204030204" pitchFamily="34" charset="0"/>
              </a:rPr>
              <a:t>	</a:t>
            </a:r>
            <a:endParaRPr lang="cs-CZ" altLang="cs-CZ" sz="2200" b="1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3. Operační program Rybářství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FEF3618F-CC32-4887-AC6E-FF9D1751104A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17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8200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3068960"/>
            <a:ext cx="2248373" cy="2607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22260"/>
            <a:ext cx="3051541" cy="150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Šipka doprava 3"/>
          <p:cNvSpPr/>
          <p:nvPr/>
        </p:nvSpPr>
        <p:spPr>
          <a:xfrm>
            <a:off x="3707904" y="4221088"/>
            <a:ext cx="1440160" cy="151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71240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412777"/>
            <a:ext cx="8651875" cy="4940398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3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INVESTICE DO ZPRACOVÁNÍ PRODUKTŮ</a:t>
            </a:r>
            <a:endParaRPr lang="cs-CZ" sz="31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 eaLnBrk="1" hangingPunct="1">
              <a:spcAft>
                <a:spcPts val="400"/>
              </a:spcAft>
            </a:pPr>
            <a:endParaRPr lang="cs-CZ" altLang="cs-CZ" sz="800" b="1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Kdo může žádat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podnik akvakultury - FO nebo PO </a:t>
            </a:r>
            <a:r>
              <a:rPr lang="cs-CZ" altLang="cs-CZ" sz="1650" dirty="0">
                <a:latin typeface="Calibri" panose="020F0502020204030204" pitchFamily="34" charset="0"/>
              </a:rPr>
              <a:t>(mikro, malý nebo střední podnik), </a:t>
            </a:r>
            <a:r>
              <a:rPr lang="cs-CZ" altLang="cs-CZ" sz="1650" b="1" dirty="0">
                <a:latin typeface="Calibri" panose="020F0502020204030204" pitchFamily="34" charset="0"/>
              </a:rPr>
              <a:t>jejíž příjmy pocházejí </a:t>
            </a:r>
            <a:br>
              <a:rPr lang="cs-CZ" altLang="cs-CZ" sz="1650" b="1" dirty="0">
                <a:latin typeface="Calibri" panose="020F0502020204030204" pitchFamily="34" charset="0"/>
              </a:rPr>
            </a:br>
            <a:r>
              <a:rPr lang="cs-CZ" altLang="cs-CZ" sz="1650" b="1" dirty="0">
                <a:latin typeface="Calibri" panose="020F0502020204030204" pitchFamily="34" charset="0"/>
              </a:rPr>
              <a:t>z akvakultury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výše podpory </a:t>
            </a:r>
            <a:r>
              <a:rPr lang="cs-CZ" altLang="cs-CZ" sz="1650" b="1" dirty="0">
                <a:latin typeface="Calibri" panose="020F0502020204030204" pitchFamily="34" charset="0"/>
              </a:rPr>
              <a:t>50 %</a:t>
            </a:r>
            <a:r>
              <a:rPr lang="cs-CZ" altLang="cs-CZ" sz="1650" dirty="0">
                <a:latin typeface="Calibri" panose="020F0502020204030204" pitchFamily="34" charset="0"/>
              </a:rPr>
              <a:t> celkových způsobilých výdajů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min. způsobilé výdaje </a:t>
            </a:r>
            <a:r>
              <a:rPr lang="cs-CZ" altLang="cs-CZ" sz="1650" b="1" dirty="0">
                <a:latin typeface="Calibri" panose="020F0502020204030204" pitchFamily="34" charset="0"/>
              </a:rPr>
              <a:t>50 000 Kč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max. způsobilé výdaje</a:t>
            </a:r>
            <a:r>
              <a:rPr lang="cs-CZ" altLang="cs-CZ" sz="1650" b="1" dirty="0">
                <a:latin typeface="Calibri" panose="020F0502020204030204" pitchFamily="34" charset="0"/>
              </a:rPr>
              <a:t> 5 000 000 Kč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18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3. Operační program Rybářství 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13" y="4805364"/>
            <a:ext cx="2557474" cy="144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77" y="4509120"/>
            <a:ext cx="3473798" cy="173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Šipka doprava 11"/>
          <p:cNvSpPr/>
          <p:nvPr/>
        </p:nvSpPr>
        <p:spPr>
          <a:xfrm>
            <a:off x="4917351" y="5413555"/>
            <a:ext cx="624261" cy="224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7741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412777"/>
            <a:ext cx="8651875" cy="4940398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3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INVESTICE DO ZPRACOVÁNÍ PRODUKTŮ</a:t>
            </a:r>
            <a:endParaRPr lang="cs-CZ" sz="31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Na co lze žádat?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sz="1650" b="1" dirty="0">
                <a:latin typeface="Calibri" panose="020F0502020204030204" pitchFamily="34" charset="0"/>
              </a:rPr>
              <a:t>investice do rozšíření, vybavení, modernizace podniků a výstavbu zpracoven</a:t>
            </a:r>
            <a:r>
              <a:rPr lang="cs-CZ" sz="1650" dirty="0">
                <a:latin typeface="Calibri" panose="020F0502020204030204" pitchFamily="34" charset="0"/>
              </a:rPr>
              <a:t>, které zpracovávají a </a:t>
            </a:r>
            <a:r>
              <a:rPr lang="cs-CZ" sz="1650" b="1" dirty="0">
                <a:latin typeface="Calibri" panose="020F0502020204030204" pitchFamily="34" charset="0"/>
              </a:rPr>
              <a:t>uvádějí produkty rybolovu a akvakultury na trh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zařízení pro vlastní zpracování - </a:t>
            </a:r>
            <a:r>
              <a:rPr lang="cs-CZ" altLang="cs-CZ" sz="1650" b="1" dirty="0" err="1">
                <a:latin typeface="Calibri" panose="020F0502020204030204" pitchFamily="34" charset="0"/>
              </a:rPr>
              <a:t>kuchačky</a:t>
            </a:r>
            <a:r>
              <a:rPr lang="cs-CZ" altLang="cs-CZ" sz="1650" b="1" dirty="0">
                <a:latin typeface="Calibri" panose="020F0502020204030204" pitchFamily="34" charset="0"/>
              </a:rPr>
              <a:t>, </a:t>
            </a:r>
            <a:r>
              <a:rPr lang="cs-CZ" altLang="cs-CZ" sz="1650" b="1" dirty="0" err="1">
                <a:latin typeface="Calibri" panose="020F0502020204030204" pitchFamily="34" charset="0"/>
              </a:rPr>
              <a:t>odšupinovačky</a:t>
            </a:r>
            <a:r>
              <a:rPr lang="cs-CZ" altLang="cs-CZ" sz="1650" b="1" dirty="0">
                <a:latin typeface="Calibri" panose="020F0502020204030204" pitchFamily="34" charset="0"/>
              </a:rPr>
              <a:t>, váhy, udírny, zmrazovače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zařízení </a:t>
            </a:r>
            <a:r>
              <a:rPr lang="cs-CZ" altLang="cs-CZ" sz="1650" b="1" dirty="0">
                <a:latin typeface="Calibri" panose="020F0502020204030204" pitchFamily="34" charset="0"/>
              </a:rPr>
              <a:t>pro finální úpravu - baličky, tiskárny etiket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pracovní stoly, odkládací plochy, přepravní nádoby</a:t>
            </a:r>
            <a:r>
              <a:rPr lang="cs-CZ" altLang="cs-CZ" sz="1650" dirty="0">
                <a:latin typeface="Calibri" panose="020F0502020204030204" pitchFamily="34" charset="0"/>
              </a:rPr>
              <a:t>, paletovací vozíky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přestavba a </a:t>
            </a:r>
            <a:r>
              <a:rPr lang="cs-CZ" altLang="cs-CZ" sz="1650" b="1" dirty="0">
                <a:latin typeface="Calibri" panose="020F0502020204030204" pitchFamily="34" charset="0"/>
              </a:rPr>
              <a:t>modernizace skladů</a:t>
            </a:r>
            <a:r>
              <a:rPr lang="cs-CZ" altLang="cs-CZ" sz="1650" dirty="0">
                <a:latin typeface="Calibri" panose="020F0502020204030204" pitchFamily="34" charset="0"/>
              </a:rPr>
              <a:t>, výstavba manipulačních ploch, nákup staveb, pozemků, vybudování vodovodních a kanalizačních přípojek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zázemí pro pracovníky provozu (šatna, sociální zařízení, kuchyňka)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pro žadatele s příjmy z akvakultury vyššími než 50 % celkových příjmů navíc:</a:t>
            </a:r>
          </a:p>
          <a:p>
            <a:pPr lvl="2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450" dirty="0">
                <a:latin typeface="Calibri" panose="020F0502020204030204" pitchFamily="34" charset="0"/>
              </a:rPr>
              <a:t>stacionární chladící a mrazící zařízení</a:t>
            </a:r>
          </a:p>
          <a:p>
            <a:pPr lvl="2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450" dirty="0">
                <a:latin typeface="Calibri" panose="020F0502020204030204" pitchFamily="34" charset="0"/>
              </a:rPr>
              <a:t>nákladní auta s chladícími nebo mrazícími boxy</a:t>
            </a:r>
          </a:p>
          <a:p>
            <a:pPr lvl="2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450" dirty="0">
                <a:latin typeface="Calibri" panose="020F0502020204030204" pitchFamily="34" charset="0"/>
              </a:rPr>
              <a:t>vysokotlaké čistící přístroje</a:t>
            </a:r>
          </a:p>
          <a:p>
            <a:pPr lvl="2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1450" dirty="0">
                <a:latin typeface="Calibri" panose="020F0502020204030204" pitchFamily="34" charset="0"/>
              </a:rPr>
              <a:t>výstavba nových provozních hal a objektů, výstavba nové zpracovny ryb</a:t>
            </a:r>
          </a:p>
          <a:p>
            <a:pPr lvl="1" eaLnBrk="1" hangingPunct="1">
              <a:spcAft>
                <a:spcPts val="400"/>
              </a:spcAft>
            </a:pPr>
            <a:endParaRPr lang="cs-CZ" altLang="cs-CZ" sz="1400" dirty="0">
              <a:latin typeface="Calibri" panose="020F0502020204030204" pitchFamily="34" charset="0"/>
            </a:endParaRP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19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3. Operační program Rybářství 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395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395288" y="1412776"/>
            <a:ext cx="8748712" cy="4320479"/>
          </a:xfrm>
        </p:spPr>
        <p:txBody>
          <a:bodyPr/>
          <a:lstStyle/>
          <a:p>
            <a:pPr marL="565150" indent="-457200" eaLnBrk="1" hangingPunct="1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Lucida Sans Unicode" panose="020B0602030504020204" pitchFamily="34" charset="0"/>
              <a:buAutoNum type="arabicPeriod"/>
            </a:pPr>
            <a:r>
              <a:rPr lang="cs-CZ" altLang="cs-CZ" sz="2800" dirty="0">
                <a:latin typeface="Calibri" panose="020F0502020204030204" pitchFamily="34" charset="0"/>
              </a:rPr>
              <a:t>Program rozvoje venkova (PRV)</a:t>
            </a:r>
          </a:p>
          <a:p>
            <a:pPr marL="565150" indent="-457200" eaLnBrk="1" hangingPunct="1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Lucida Sans Unicode" panose="020B0602030504020204" pitchFamily="34" charset="0"/>
              <a:buAutoNum type="arabicPeriod"/>
            </a:pPr>
            <a:r>
              <a:rPr lang="cs-CZ" altLang="cs-CZ" sz="2800" dirty="0">
                <a:latin typeface="Calibri" panose="020F0502020204030204" pitchFamily="34" charset="0"/>
              </a:rPr>
              <a:t>Operační program Podnikání a inovace pro konkurenceschopnost (OP PIK)</a:t>
            </a:r>
          </a:p>
          <a:p>
            <a:pPr marL="565150" indent="-457200" eaLnBrk="1" hangingPunct="1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Lucida Sans Unicode" panose="020B0602030504020204" pitchFamily="34" charset="0"/>
              <a:buAutoNum type="arabicPeriod"/>
            </a:pPr>
            <a:r>
              <a:rPr lang="cs-CZ" altLang="cs-CZ" sz="2800" dirty="0">
                <a:latin typeface="Calibri" panose="020F0502020204030204" pitchFamily="34" charset="0"/>
              </a:rPr>
              <a:t>Operační program Rybářství (OPR)</a:t>
            </a:r>
          </a:p>
        </p:txBody>
      </p:sp>
      <p:sp>
        <p:nvSpPr>
          <p:cNvPr id="244738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507288" cy="1354163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it-IT" dirty="0">
                <a:effectLst/>
                <a:latin typeface="Calibri" panose="020F0502020204030204" pitchFamily="34" charset="0"/>
              </a:rPr>
              <a:t>Možnosti financování v roce 201</a:t>
            </a:r>
            <a:r>
              <a:rPr lang="cs-CZ" dirty="0">
                <a:effectLst/>
                <a:latin typeface="Calibri" panose="020F0502020204030204" pitchFamily="34" charset="0"/>
              </a:rPr>
              <a:t>8</a:t>
            </a:r>
            <a:endParaRPr lang="cs-CZ" sz="3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AE3F6231-4531-4D31-A9F6-019B8C85722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7174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10" y="4005263"/>
            <a:ext cx="22733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412777"/>
            <a:ext cx="8651875" cy="4940398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sz="3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UVÁDĚNÍ PRODUKTŮ NA TRH </a:t>
            </a:r>
            <a:r>
              <a:rPr lang="cs-CZ" sz="29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	</a:t>
            </a:r>
          </a:p>
          <a:p>
            <a:pPr eaLnBrk="1" hangingPunct="1">
              <a:spcAft>
                <a:spcPts val="400"/>
              </a:spcAft>
            </a:pPr>
            <a:endParaRPr lang="cs-CZ" altLang="cs-CZ" sz="800" b="1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Kdo může žádat</a:t>
            </a:r>
          </a:p>
          <a:p>
            <a:pPr lvl="1" eaLnBrk="1" hangingPunct="1">
              <a:spcBef>
                <a:spcPts val="1200"/>
              </a:spcBef>
              <a:spcAft>
                <a:spcPts val="0"/>
              </a:spcAft>
            </a:pPr>
            <a:r>
              <a:rPr lang="cs-CZ" altLang="cs-CZ" sz="1650" b="1" dirty="0">
                <a:latin typeface="Calibri" panose="020F0502020204030204" pitchFamily="34" charset="0"/>
              </a:rPr>
              <a:t>organizace producentů, rybářské svazy a jejich organizační jednotky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 eaLnBrk="1" hangingPunct="1">
              <a:spcBef>
                <a:spcPts val="1200"/>
              </a:spcBef>
              <a:spcAft>
                <a:spcPts val="0"/>
              </a:spcAft>
            </a:pPr>
            <a:r>
              <a:rPr lang="cs-CZ" altLang="cs-CZ" sz="1650" dirty="0">
                <a:latin typeface="Calibri" panose="020F0502020204030204" pitchFamily="34" charset="0"/>
              </a:rPr>
              <a:t>výše podpory </a:t>
            </a:r>
            <a:r>
              <a:rPr lang="cs-CZ" altLang="cs-CZ" sz="1650" b="1" dirty="0">
                <a:latin typeface="Calibri" panose="020F0502020204030204" pitchFamily="34" charset="0"/>
              </a:rPr>
              <a:t>50 - 75 % </a:t>
            </a:r>
            <a:r>
              <a:rPr lang="cs-CZ" altLang="cs-CZ" sz="1650" dirty="0">
                <a:latin typeface="Calibri" panose="020F0502020204030204" pitchFamily="34" charset="0"/>
              </a:rPr>
              <a:t>celkových způsobilých výdajů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20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3. Operační program Rybářství 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05" y="4250650"/>
            <a:ext cx="6517828" cy="21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310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457200" y="1412777"/>
            <a:ext cx="8651875" cy="4940398"/>
          </a:xfrm>
        </p:spPr>
        <p:txBody>
          <a:bodyPr/>
          <a:lstStyle/>
          <a:p>
            <a:pPr marL="109537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sz="3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UVÁDĚNÍ PRODUKTŮ NA TRH</a:t>
            </a:r>
          </a:p>
          <a:p>
            <a:pPr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Na co lze žádat?</a:t>
            </a:r>
          </a:p>
          <a:p>
            <a:pPr lvl="1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650" dirty="0">
                <a:latin typeface="Calibri" panose="020F0502020204030204" pitchFamily="34" charset="0"/>
              </a:rPr>
              <a:t>zakládání organizací producentů</a:t>
            </a:r>
          </a:p>
          <a:p>
            <a:pPr lvl="1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650" b="1" dirty="0">
                <a:latin typeface="Calibri" panose="020F0502020204030204" pitchFamily="34" charset="0"/>
              </a:rPr>
              <a:t>komunikační a propagační kampaně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450" b="1" dirty="0">
                <a:latin typeface="Calibri" panose="020F0502020204030204" pitchFamily="34" charset="0"/>
              </a:rPr>
              <a:t>pronájem sálu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450" b="1" dirty="0">
                <a:latin typeface="Calibri" panose="020F0502020204030204" pitchFamily="34" charset="0"/>
              </a:rPr>
              <a:t>nákup stánku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450" b="1" dirty="0">
                <a:latin typeface="Calibri" panose="020F0502020204030204" pitchFamily="34" charset="0"/>
              </a:rPr>
              <a:t>výroba spotů, informačních a propagačních materiálů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450" b="1" dirty="0">
                <a:latin typeface="Calibri" panose="020F0502020204030204" pitchFamily="34" charset="0"/>
              </a:rPr>
              <a:t>personální zajištění akce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</a:pPr>
            <a:r>
              <a:rPr lang="cs-CZ" sz="1450" b="1" dirty="0">
                <a:latin typeface="Calibri" panose="020F0502020204030204" pitchFamily="34" charset="0"/>
              </a:rPr>
              <a:t>doprovodný program, občerstvení…</a:t>
            </a:r>
          </a:p>
          <a:p>
            <a:pPr lvl="1" eaLnBrk="1" hangingPunct="1">
              <a:spcAft>
                <a:spcPts val="400"/>
              </a:spcAft>
            </a:pPr>
            <a:endParaRPr lang="cs-CZ" altLang="cs-CZ" sz="1400" dirty="0">
              <a:latin typeface="Calibri" panose="020F0502020204030204" pitchFamily="34" charset="0"/>
            </a:endParaRP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4CD5A6A-A9A5-4C58-B727-DC87670AF1D0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21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26629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100" dirty="0">
                <a:latin typeface="Calibri" panose="020F0502020204030204" pitchFamily="34" charset="0"/>
              </a:rPr>
              <a:t>3. Operační program Rybářství 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3106" y="4058022"/>
            <a:ext cx="3131382" cy="2345953"/>
          </a:xfrm>
          <a:prstGeom prst="rect">
            <a:avLst/>
          </a:prstGeom>
        </p:spPr>
      </p:pic>
      <p:sp>
        <p:nvSpPr>
          <p:cNvPr id="12" name="Šipka doprava 11"/>
          <p:cNvSpPr/>
          <p:nvPr/>
        </p:nvSpPr>
        <p:spPr>
          <a:xfrm rot="10800000">
            <a:off x="4402870" y="5363304"/>
            <a:ext cx="1185636" cy="264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49" y="4504922"/>
            <a:ext cx="2784132" cy="19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342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sah 7"/>
          <p:cNvSpPr>
            <a:spLocks noGrp="1"/>
          </p:cNvSpPr>
          <p:nvPr>
            <p:ph idx="1"/>
          </p:nvPr>
        </p:nvSpPr>
        <p:spPr>
          <a:xfrm>
            <a:off x="457200" y="2560638"/>
            <a:ext cx="8229600" cy="3316287"/>
          </a:xfrm>
        </p:spPr>
        <p:txBody>
          <a:bodyPr/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GARANTA CZ a.s.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Ing. Martin Kundrát, předseda představenstva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Kněžská 365/22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370 01   České Budějovice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T/F: (+420) 386 321 233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M: kundrat@garanta-cz.eu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W: www.garanta-cz.eu</a:t>
            </a:r>
          </a:p>
        </p:txBody>
      </p:sp>
      <p:sp>
        <p:nvSpPr>
          <p:cNvPr id="223234" name="Rectangle 2"/>
          <p:cNvSpPr>
            <a:spLocks noGrp="1"/>
          </p:cNvSpPr>
          <p:nvPr>
            <p:ph type="title"/>
          </p:nvPr>
        </p:nvSpPr>
        <p:spPr>
          <a:xfrm>
            <a:off x="457200" y="1061864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>
                <a:latin typeface="Calibri" panose="020F0502020204030204" pitchFamily="34" charset="0"/>
              </a:rPr>
              <a:t>Děkuji za pozornost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250825" y="213360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C2DD0669-43CF-42EC-AB68-729B061A8E87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22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63497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58" y="4390157"/>
            <a:ext cx="1835552" cy="1901106"/>
          </a:xfrm>
          <a:prstGeom prst="rect">
            <a:avLst/>
          </a:prstGeom>
        </p:spPr>
      </p:pic>
      <p:pic>
        <p:nvPicPr>
          <p:cNvPr id="11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554239"/>
            <a:ext cx="3168352" cy="9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spcBef>
                <a:spcPts val="0"/>
              </a:spcBef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HORIZONTÁLNÍ A VERTIKÁLNÍ SPOLUPRÁCE MEZI ÚČASTNÍKY KRÁTKÝCH DODAVATELSKÝCH ŘETĚZCŮ A MÍSTNÍCH TRHŮ</a:t>
            </a:r>
          </a:p>
          <a:p>
            <a:pPr>
              <a:defRPr/>
            </a:pPr>
            <a:endParaRPr lang="cs-CZ" sz="200" b="1" dirty="0">
              <a:latin typeface="Calibri" panose="020F0502020204030204" pitchFamily="34" charset="0"/>
            </a:endParaRPr>
          </a:p>
          <a:p>
            <a:pPr marL="109537" indent="0">
              <a:spcBef>
                <a:spcPts val="1200"/>
              </a:spcBef>
              <a:buNone/>
              <a:defRPr/>
            </a:pPr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krátký dodavatelský řetězec = zemědělec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→</a:t>
            </a:r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max. 1 zprostředkovatel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→</a:t>
            </a:r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spotřebitel</a:t>
            </a:r>
          </a:p>
          <a:p>
            <a:pPr marL="109537" indent="0">
              <a:spcBef>
                <a:spcPts val="1200"/>
              </a:spcBef>
              <a:buNone/>
              <a:defRPr/>
            </a:pPr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místní trh = pouze v případě, že se činnosti zpracování a prodeje konečnému spotřebiteli odehrávají v okruhu 75 km od zemědělského podniku, z něhož produkt pochází</a:t>
            </a:r>
          </a:p>
          <a:p>
            <a:pPr marL="109537" indent="0">
              <a:spcBef>
                <a:spcPts val="1200"/>
              </a:spcBef>
              <a:buNone/>
              <a:defRPr/>
            </a:pPr>
            <a:endParaRPr lang="cs-CZ" sz="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podpora spolupráce </a:t>
            </a:r>
            <a:r>
              <a:rPr lang="cs-CZ" sz="1650" b="1" dirty="0">
                <a:latin typeface="Calibri" panose="020F0502020204030204" pitchFamily="34" charset="0"/>
              </a:rPr>
              <a:t>minimálně dvou subjektů </a:t>
            </a:r>
            <a:r>
              <a:rPr lang="cs-CZ" sz="1650" dirty="0">
                <a:latin typeface="Calibri" panose="020F0502020204030204" pitchFamily="34" charset="0"/>
              </a:rPr>
              <a:t>- (zemědělský podnikatel, výrobce potravin, subjekty podnikající v oblasti služeb pro zemědělství a potravinářství, nevládní neziskové organizace zastupující zemědělce nebo zpracovatele potravin, obce nebo svazky obcí) 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solidFill>
                  <a:srgbClr val="FF0000"/>
                </a:solidFill>
                <a:latin typeface="Calibri" panose="020F0502020204030204" pitchFamily="34" charset="0"/>
              </a:rPr>
              <a:t>MUSÍ BÝT UZAVŘENA DOHODA O SPOLUPRÁCI</a:t>
            </a:r>
            <a:r>
              <a:rPr lang="cs-CZ" sz="1650" dirty="0">
                <a:latin typeface="Calibri" panose="020F0502020204030204" pitchFamily="34" charset="0"/>
              </a:rPr>
              <a:t>, která </a:t>
            </a:r>
            <a:r>
              <a:rPr lang="cs-CZ" sz="1650" b="1" dirty="0">
                <a:latin typeface="Calibri" panose="020F0502020204030204" pitchFamily="34" charset="0"/>
              </a:rPr>
              <a:t>vede k vytváření a rozvoji krátkých dodavatelských řetězců</a:t>
            </a:r>
            <a:r>
              <a:rPr lang="cs-CZ" sz="1650" dirty="0">
                <a:latin typeface="Calibri" panose="020F0502020204030204" pitchFamily="34" charset="0"/>
              </a:rPr>
              <a:t> (KDŘ) a místních trhů </a:t>
            </a:r>
            <a:r>
              <a:rPr lang="cs-CZ" sz="1650" b="1" dirty="0">
                <a:solidFill>
                  <a:srgbClr val="7030A0"/>
                </a:solidFill>
                <a:latin typeface="Calibri" panose="020F0502020204030204" pitchFamily="34" charset="0"/>
              </a:rPr>
              <a:t>(ZMĚNA - v průběhu lze přistoupit)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podporovány nebudou společné aktivity, které již probíhají - </a:t>
            </a:r>
            <a:r>
              <a:rPr lang="cs-CZ" sz="1650" b="1" dirty="0">
                <a:latin typeface="Calibri" panose="020F0502020204030204" pitchFamily="34" charset="0"/>
              </a:rPr>
              <a:t>motivační účinek !!!</a:t>
            </a:r>
          </a:p>
          <a:p>
            <a:pPr marL="392113" lvl="1" indent="0">
              <a:buNone/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74383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spcBef>
                <a:spcPts val="0"/>
              </a:spcBef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HORIZONTÁLNÍ A VERTIKÁLNÍ SPOLUPRÁCE MEZI ÚČASTNÍKY KRÁTKÝCH DODAVATELSKÝCH ŘETĚZCŮ A MÍSTNÍCH TRHŮ</a:t>
            </a:r>
          </a:p>
          <a:p>
            <a:pPr>
              <a:defRPr/>
            </a:pPr>
            <a:endParaRPr lang="cs-CZ" sz="200" b="1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v případě výdajů na spolupráci (</a:t>
            </a:r>
            <a:r>
              <a:rPr lang="cs-CZ" sz="1650" i="1" dirty="0">
                <a:latin typeface="Calibri" panose="020F0502020204030204" pitchFamily="34" charset="0"/>
              </a:rPr>
              <a:t>kód způsobilých výdajů 001 - propagace - </a:t>
            </a:r>
            <a:r>
              <a:rPr lang="cs-CZ" sz="1650" b="1" i="1" dirty="0">
                <a:solidFill>
                  <a:srgbClr val="7030A0"/>
                </a:solidFill>
                <a:latin typeface="Calibri" panose="020F0502020204030204" pitchFamily="34" charset="0"/>
              </a:rPr>
              <a:t>navýšeno z 10 na 100 tis. Kč</a:t>
            </a:r>
            <a:r>
              <a:rPr lang="cs-CZ" sz="1650" dirty="0">
                <a:latin typeface="Calibri" panose="020F0502020204030204" pitchFamily="34" charset="0"/>
              </a:rPr>
              <a:t>) činí </a:t>
            </a:r>
            <a:r>
              <a:rPr lang="cs-CZ" sz="1650" b="1" dirty="0">
                <a:latin typeface="Calibri" panose="020F0502020204030204" pitchFamily="34" charset="0"/>
              </a:rPr>
              <a:t>výše dotace 50 % výdajů, ze kterých je stanovena dotace.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v případě přímých výdajů na konkrétní projekt spolupráce (</a:t>
            </a:r>
            <a:r>
              <a:rPr lang="cs-CZ" sz="1650" i="1" dirty="0">
                <a:latin typeface="Calibri" panose="020F0502020204030204" pitchFamily="34" charset="0"/>
              </a:rPr>
              <a:t>kódy způsobilých výdajů 002 - 005 - technologie, vybavení, stavby</a:t>
            </a:r>
            <a:r>
              <a:rPr lang="cs-CZ" sz="1650" dirty="0">
                <a:latin typeface="Calibri" panose="020F0502020204030204" pitchFamily="34" charset="0"/>
              </a:rPr>
              <a:t>) výše dotace činí:</a:t>
            </a:r>
          </a:p>
          <a:p>
            <a:pPr lvl="2">
              <a:spcBef>
                <a:spcPts val="1200"/>
              </a:spcBef>
              <a:defRPr/>
            </a:pPr>
            <a:r>
              <a:rPr lang="cs-CZ" sz="1450" b="1" dirty="0">
                <a:latin typeface="Calibri" panose="020F0502020204030204" pitchFamily="34" charset="0"/>
              </a:rPr>
              <a:t>25 % způsobilých výdajů, ze kterých je stanovena dotace, pro velké podniky</a:t>
            </a:r>
          </a:p>
          <a:p>
            <a:pPr lvl="2">
              <a:spcBef>
                <a:spcPts val="1200"/>
              </a:spcBef>
              <a:defRPr/>
            </a:pPr>
            <a:r>
              <a:rPr lang="cs-CZ" sz="1450" b="1" dirty="0">
                <a:latin typeface="Calibri" panose="020F0502020204030204" pitchFamily="34" charset="0"/>
              </a:rPr>
              <a:t>35 % způsobilých výdajů, ze kterých je stanovena dotace, pro střední podniky</a:t>
            </a:r>
          </a:p>
          <a:p>
            <a:pPr lvl="2">
              <a:spcBef>
                <a:spcPts val="1200"/>
              </a:spcBef>
              <a:defRPr/>
            </a:pPr>
            <a:r>
              <a:rPr lang="cs-CZ" sz="1450" b="1" dirty="0">
                <a:latin typeface="Calibri" panose="020F0502020204030204" pitchFamily="34" charset="0"/>
              </a:rPr>
              <a:t>45 % způsobilých výdajů, ze kterých je stanovena dotace, pro malé podniky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650" dirty="0">
                <a:solidFill>
                  <a:srgbClr val="FF0000"/>
                </a:solidFill>
                <a:latin typeface="Calibri" panose="020F0502020204030204" pitchFamily="34" charset="0"/>
              </a:rPr>
              <a:t>výše dotace se určuje podle největšího podniku ze spolupracujících subjektů</a:t>
            </a:r>
          </a:p>
          <a:p>
            <a:pPr lvl="1">
              <a:spcBef>
                <a:spcPts val="1200"/>
              </a:spcBef>
              <a:defRPr/>
            </a:pPr>
            <a:r>
              <a:rPr lang="pl-PL" sz="1650" dirty="0">
                <a:latin typeface="Calibri" panose="020F0502020204030204" pitchFamily="34" charset="0"/>
              </a:rPr>
              <a:t>min. výdaje, ze kterých je stanovena dotace, jsou </a:t>
            </a:r>
            <a:r>
              <a:rPr lang="pl-PL" sz="1650" b="1" dirty="0">
                <a:latin typeface="Calibri" panose="020F0502020204030204" pitchFamily="34" charset="0"/>
              </a:rPr>
              <a:t>50 000 Kč / max. 6 000 000 Kč </a:t>
            </a:r>
          </a:p>
          <a:p>
            <a:pPr marL="392113" lvl="1" indent="0">
              <a:buNone/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80866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spcBef>
                <a:spcPts val="0"/>
              </a:spcBef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HORIZONTÁLNÍ A VERTIKÁLNÍ SPOLUPRÁCE MEZI ÚČASTNÍKY KRÁTKÝCH DODAVATELSKÝCH ŘETĚZCŮ A MÍSTNÍCH TRHŮ</a:t>
            </a:r>
          </a:p>
          <a:p>
            <a:pPr>
              <a:defRPr/>
            </a:pPr>
            <a:endParaRPr lang="cs-CZ" sz="8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sz="2400" b="1" dirty="0">
                <a:latin typeface="Calibri" panose="020F0502020204030204" pitchFamily="34" charset="0"/>
              </a:rPr>
              <a:t>Podmínky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spolupráce na </a:t>
            </a:r>
            <a:r>
              <a:rPr lang="cs-CZ" sz="1650" b="1" dirty="0">
                <a:latin typeface="Calibri" panose="020F0502020204030204" pitchFamily="34" charset="0"/>
              </a:rPr>
              <a:t>tvorbě studií, podnikatelského plánu a další relevantní dokumentace </a:t>
            </a:r>
            <a:r>
              <a:rPr lang="cs-CZ" sz="1650" dirty="0">
                <a:latin typeface="Calibri" panose="020F0502020204030204" pitchFamily="34" charset="0"/>
              </a:rPr>
              <a:t>(včetně právního poradenství). Podpora je také určena pro </a:t>
            </a:r>
            <a:r>
              <a:rPr lang="cs-CZ" sz="1650" b="1" dirty="0">
                <a:latin typeface="Calibri" panose="020F0502020204030204" pitchFamily="34" charset="0"/>
              </a:rPr>
              <a:t>společné investice na realizaci projektu </a:t>
            </a:r>
            <a:br>
              <a:rPr lang="cs-CZ" sz="1650" b="1" dirty="0">
                <a:latin typeface="Calibri" panose="020F0502020204030204" pitchFamily="34" charset="0"/>
              </a:rPr>
            </a:br>
            <a:r>
              <a:rPr lang="cs-CZ" sz="1650" dirty="0">
                <a:latin typeface="Calibri" panose="020F0502020204030204" pitchFamily="34" charset="0"/>
              </a:rPr>
              <a:t>a </a:t>
            </a:r>
            <a:r>
              <a:rPr lang="cs-CZ" sz="1650" b="1" dirty="0">
                <a:latin typeface="Calibri" panose="020F0502020204030204" pitchFamily="34" charset="0"/>
              </a:rPr>
              <a:t>společnou propagaci KDŘ </a:t>
            </a:r>
            <a:r>
              <a:rPr lang="cs-CZ" sz="1650" dirty="0">
                <a:latin typeface="Calibri" panose="020F0502020204030204" pitchFamily="34" charset="0"/>
              </a:rPr>
              <a:t>nebo místního trhu.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vytvoření a rozvoj místního trhu bude podporován pouze v případě, že činnosti </a:t>
            </a:r>
            <a:r>
              <a:rPr lang="cs-CZ" sz="1650" b="1" dirty="0">
                <a:latin typeface="Calibri" panose="020F0502020204030204" pitchFamily="34" charset="0"/>
              </a:rPr>
              <a:t>zpracování </a:t>
            </a:r>
            <a:br>
              <a:rPr lang="cs-CZ" sz="1650" b="1" dirty="0">
                <a:latin typeface="Calibri" panose="020F0502020204030204" pitchFamily="34" charset="0"/>
              </a:rPr>
            </a:br>
            <a:r>
              <a:rPr lang="cs-CZ" sz="1650" b="1" dirty="0">
                <a:latin typeface="Calibri" panose="020F0502020204030204" pitchFamily="34" charset="0"/>
              </a:rPr>
              <a:t>a prodeje konečnému spotřebiteli </a:t>
            </a:r>
            <a:r>
              <a:rPr lang="cs-CZ" sz="1650" dirty="0">
                <a:latin typeface="Calibri" panose="020F0502020204030204" pitchFamily="34" charset="0"/>
              </a:rPr>
              <a:t>se odehrávají </a:t>
            </a:r>
            <a:r>
              <a:rPr lang="cs-CZ" sz="1650" b="1" dirty="0">
                <a:solidFill>
                  <a:srgbClr val="FF0000"/>
                </a:solidFill>
                <a:latin typeface="Calibri" panose="020F0502020204030204" pitchFamily="34" charset="0"/>
              </a:rPr>
              <a:t>v okruhu 75 km od zemědělského podniku</a:t>
            </a:r>
            <a:r>
              <a:rPr lang="cs-CZ" sz="1650" dirty="0">
                <a:latin typeface="Calibri" panose="020F0502020204030204" pitchFamily="34" charset="0"/>
              </a:rPr>
              <a:t>, </a:t>
            </a:r>
            <a:br>
              <a:rPr lang="cs-CZ" sz="1650" dirty="0">
                <a:latin typeface="Calibri" panose="020F0502020204030204" pitchFamily="34" charset="0"/>
              </a:rPr>
            </a:br>
            <a:r>
              <a:rPr lang="cs-CZ" sz="1650" dirty="0">
                <a:latin typeface="Calibri" panose="020F0502020204030204" pitchFamily="34" charset="0"/>
              </a:rPr>
              <a:t>z něhož produkt pochází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příklady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50" dirty="0">
                <a:latin typeface="Calibri" panose="020F0502020204030204" pitchFamily="34" charset="0"/>
              </a:rPr>
              <a:t>společný prodej v místní prodejně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50" dirty="0">
                <a:latin typeface="Calibri" panose="020F0502020204030204" pitchFamily="34" charset="0"/>
              </a:rPr>
              <a:t>společný prodej ze dvora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50" dirty="0">
                <a:latin typeface="Calibri" panose="020F0502020204030204" pitchFamily="34" charset="0"/>
              </a:rPr>
              <a:t>pořízení pojízdné prodejny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50" dirty="0">
                <a:latin typeface="Calibri" panose="020F0502020204030204" pitchFamily="34" charset="0"/>
              </a:rPr>
              <a:t>společná organizace přímého prodeje spotřebiteli (např. </a:t>
            </a:r>
            <a:r>
              <a:rPr lang="cs-CZ" sz="1450" dirty="0" err="1">
                <a:latin typeface="Calibri" panose="020F0502020204030204" pitchFamily="34" charset="0"/>
              </a:rPr>
              <a:t>bedýnkový</a:t>
            </a:r>
            <a:r>
              <a:rPr lang="cs-CZ" sz="1450" dirty="0">
                <a:latin typeface="Calibri" panose="020F0502020204030204" pitchFamily="34" charset="0"/>
              </a:rPr>
              <a:t> prodej)</a:t>
            </a:r>
          </a:p>
          <a:p>
            <a:pPr lvl="1">
              <a:defRPr/>
            </a:pPr>
            <a:endParaRPr lang="cs-CZ" sz="1800" dirty="0">
              <a:latin typeface="Calibri" panose="020F0502020204030204" pitchFamily="34" charset="0"/>
            </a:endParaRPr>
          </a:p>
          <a:p>
            <a:pPr>
              <a:defRPr/>
            </a:pPr>
            <a:endParaRPr lang="cs-CZ" sz="2400" dirty="0">
              <a:latin typeface="Calibri" panose="020F0502020204030204" pitchFamily="34" charset="0"/>
            </a:endParaRPr>
          </a:p>
          <a:p>
            <a:pPr lvl="1"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E129D53E-87AD-496C-8EC9-5FC0EADA0496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3254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27" y="4293096"/>
            <a:ext cx="2485399" cy="145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14" y="5150835"/>
            <a:ext cx="1841610" cy="122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64828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spcBef>
                <a:spcPts val="0"/>
              </a:spcBef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HORIZONTÁLNÍ A VERTIKÁLNÍ SPOLUPRÁCE MEZI ÚČASTNÍKY KRÁTKÝCH DODAVATELSKÝCH ŘETĚZCŮ A MÍSTNÍCH TRHŮ</a:t>
            </a:r>
          </a:p>
          <a:p>
            <a:pPr>
              <a:defRPr/>
            </a:pPr>
            <a:endParaRPr lang="cs-CZ" sz="200" b="1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Způsobilé výdaje </a:t>
            </a:r>
            <a:r>
              <a:rPr lang="cs-CZ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(ZMĚNA – lépe rozepsány možné výdaje)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800" dirty="0">
                <a:latin typeface="Calibri" panose="020F0502020204030204" pitchFamily="34" charset="0"/>
              </a:rPr>
              <a:t>propagační činnost do 100 000 Kč</a:t>
            </a:r>
            <a:endParaRPr lang="cs-CZ" sz="1800" b="1" dirty="0">
              <a:latin typeface="Calibri" panose="020F0502020204030204" pitchFamily="34" charset="0"/>
            </a:endParaRPr>
          </a:p>
          <a:p>
            <a:pPr lvl="1">
              <a:spcBef>
                <a:spcPts val="1200"/>
              </a:spcBef>
              <a:defRPr/>
            </a:pPr>
            <a:r>
              <a:rPr lang="cs-CZ" sz="1800" dirty="0">
                <a:latin typeface="Calibri" panose="020F0502020204030204" pitchFamily="34" charset="0"/>
              </a:rPr>
              <a:t>nákup dopravních prostředků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800" dirty="0">
                <a:latin typeface="Calibri" panose="020F0502020204030204" pitchFamily="34" charset="0"/>
              </a:rPr>
              <a:t>pořízení prodejních stánků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800" dirty="0">
                <a:latin typeface="Calibri" panose="020F0502020204030204" pitchFamily="34" charset="0"/>
              </a:rPr>
              <a:t>pořízení vybavení obchodů - pokladny, váhy, regálové systémy, prodejní pulty, chladící 			          boxy, mrazící boxy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800" dirty="0">
                <a:latin typeface="Calibri" panose="020F0502020204030204" pitchFamily="34" charset="0"/>
              </a:rPr>
              <a:t>stavební výdaje - výstavba, rekonstrukce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1800" dirty="0">
                <a:latin typeface="Calibri" panose="020F0502020204030204" pitchFamily="34" charset="0"/>
              </a:rPr>
              <a:t>software, hardware v souvislosti s e-shopem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20314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25538"/>
            <a:ext cx="9036050" cy="5227637"/>
          </a:xfrm>
        </p:spPr>
        <p:txBody>
          <a:bodyPr/>
          <a:lstStyle/>
          <a:p>
            <a:pPr marL="109537" indent="0" eaLnBrk="1" hangingPunct="1">
              <a:spcBef>
                <a:spcPts val="0"/>
              </a:spcBef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HORIZONTÁLNÍ A VERTIKÁLNÍ SPOLUPRÁCE MEZI ÚČASTNÍKY KRÁTKÝCH DODAVATELSKÝCH ŘETĚZCŮ A MÍSTNÍCH TRHŮ</a:t>
            </a:r>
          </a:p>
          <a:p>
            <a:pPr>
              <a:defRPr/>
            </a:pPr>
            <a:endParaRPr lang="cs-CZ" sz="200" b="1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Změny navrhované Agrární komorou, které nebyly implementovány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2000" dirty="0">
                <a:latin typeface="Calibri" panose="020F0502020204030204" pitchFamily="34" charset="0"/>
              </a:rPr>
              <a:t>povolení možnosti prodávat v rámci společného projektu i potraviny od dodavatelů/výrobců, kteří nejsou zahrnuti ve Smlouvě o spolupráci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2000" dirty="0">
                <a:latin typeface="Calibri" panose="020F0502020204030204" pitchFamily="34" charset="0"/>
              </a:rPr>
              <a:t>možnost pořídit i automobily určené pro přepravu osob</a:t>
            </a:r>
          </a:p>
          <a:p>
            <a:pPr lvl="1">
              <a:spcBef>
                <a:spcPts val="1200"/>
              </a:spcBef>
              <a:defRPr/>
            </a:pPr>
            <a:r>
              <a:rPr lang="cs-CZ" sz="2000" dirty="0">
                <a:latin typeface="Calibri" panose="020F0502020204030204" pitchFamily="34" charset="0"/>
              </a:rPr>
              <a:t>možnost zahrnout do dotace i mzdové náklady (např. prodavač/</a:t>
            </a:r>
            <a:r>
              <a:rPr lang="cs-CZ" sz="2000" dirty="0" err="1">
                <a:latin typeface="Calibri" panose="020F0502020204030204" pitchFamily="34" charset="0"/>
              </a:rPr>
              <a:t>ka</a:t>
            </a:r>
            <a:r>
              <a:rPr lang="cs-CZ" sz="2000" dirty="0">
                <a:latin typeface="Calibri" panose="020F0502020204030204" pitchFamily="34" charset="0"/>
              </a:rPr>
              <a:t> ve zřízené prodejně)</a:t>
            </a:r>
          </a:p>
          <a:p>
            <a:pPr marL="392113" lvl="1" indent="0">
              <a:spcBef>
                <a:spcPts val="1200"/>
              </a:spcBef>
              <a:buNone/>
              <a:defRPr/>
            </a:pPr>
            <a:r>
              <a:rPr lang="cs-CZ" sz="2000" i="1" dirty="0">
                <a:solidFill>
                  <a:srgbClr val="FF0000"/>
                </a:solidFill>
                <a:latin typeface="Calibri" panose="020F0502020204030204" pitchFamily="34" charset="0"/>
              </a:rPr>
              <a:t>Takto podstatné změny by znamenaly úpravu programového dokumentu PRV </a:t>
            </a:r>
            <a:br>
              <a:rPr lang="cs-CZ" sz="2000" i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2000" i="1" dirty="0">
                <a:solidFill>
                  <a:srgbClr val="FF0000"/>
                </a:solidFill>
                <a:latin typeface="Calibri" panose="020F0502020204030204" pitchFamily="34" charset="0"/>
              </a:rPr>
              <a:t>a následnou notifikaci pravidel operace 16.4.1.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7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63855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96752"/>
            <a:ext cx="9036050" cy="5156423"/>
          </a:xfrm>
        </p:spPr>
        <p:txBody>
          <a:bodyPr/>
          <a:lstStyle/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ZPRACOVÁNÍ A UVÁDĚNÍ NA TRH ZEMĚDĚLSKÝCH PRODUKTŮ</a:t>
            </a:r>
          </a:p>
          <a:p>
            <a:pPr>
              <a:spcBef>
                <a:spcPts val="600"/>
              </a:spcBef>
              <a:defRPr/>
            </a:pPr>
            <a:endParaRPr lang="cs-CZ" sz="800" b="1" dirty="0">
              <a:latin typeface="Calibri" panose="020F0502020204030204" pitchFamily="34" charset="0"/>
            </a:endParaRPr>
          </a:p>
          <a:p>
            <a:pPr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Kdo může žádat?</a:t>
            </a:r>
            <a:endParaRPr lang="cs-CZ" sz="2400" dirty="0">
              <a:latin typeface="Calibri" panose="020F0502020204030204" pitchFamily="34" charset="0"/>
            </a:endParaRPr>
          </a:p>
          <a:p>
            <a:pPr lvl="1"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1650" b="1" dirty="0">
                <a:latin typeface="Calibri" panose="020F0502020204030204" pitchFamily="34" charset="0"/>
              </a:rPr>
              <a:t>zemědělský podnik/zpracovatelský podnik</a:t>
            </a:r>
          </a:p>
          <a:p>
            <a:pPr lvl="2"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1450" dirty="0">
                <a:solidFill>
                  <a:srgbClr val="FF0000"/>
                </a:solidFill>
                <a:latin typeface="Calibri" panose="020F0502020204030204" pitchFamily="34" charset="0"/>
              </a:rPr>
              <a:t>(! pokud má žadatel příjmy ze zem. prvovýroby vyšší než 30 %, musí žádat vždy jako zemědělec) </a:t>
            </a:r>
          </a:p>
          <a:p>
            <a:pPr lvl="1"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1650" dirty="0">
                <a:latin typeface="Calibri" panose="020F0502020204030204" pitchFamily="34" charset="0"/>
              </a:rPr>
              <a:t>zpracovatelský podnik - výrobce krmiv (zákon č. 91/1996 Sb.) </a:t>
            </a:r>
          </a:p>
          <a:p>
            <a:pPr lvl="1"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1650" b="1" dirty="0">
                <a:latin typeface="Calibri" panose="020F0502020204030204" pitchFamily="34" charset="0"/>
              </a:rPr>
              <a:t>výrobce potravin </a:t>
            </a:r>
            <a:r>
              <a:rPr lang="cs-CZ" sz="1650" dirty="0">
                <a:latin typeface="Calibri" panose="020F0502020204030204" pitchFamily="34" charset="0"/>
              </a:rPr>
              <a:t>nebo surovin určených pro lidskou spotřebu (zákon č. 110/1997 Sb.)</a:t>
            </a:r>
          </a:p>
          <a:p>
            <a:pPr lvl="1"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1650" b="1" dirty="0">
                <a:latin typeface="Calibri" panose="020F0502020204030204" pitchFamily="34" charset="0"/>
              </a:rPr>
              <a:t>mikro/malý nebo střední podnik</a:t>
            </a:r>
          </a:p>
          <a:p>
            <a:pPr>
              <a:lnSpc>
                <a:spcPts val="2700"/>
              </a:lnSpc>
              <a:spcBef>
                <a:spcPts val="600"/>
              </a:spcBef>
              <a:defRPr/>
            </a:pPr>
            <a:r>
              <a:rPr lang="cs-CZ" sz="2400" b="1" dirty="0">
                <a:latin typeface="Calibri" panose="020F0502020204030204" pitchFamily="34" charset="0"/>
              </a:rPr>
              <a:t>Výše dotace</a:t>
            </a:r>
          </a:p>
          <a:p>
            <a:pPr lvl="1">
              <a:lnSpc>
                <a:spcPts val="2700"/>
              </a:lnSpc>
              <a:spcBef>
                <a:spcPts val="600"/>
              </a:spcBef>
              <a:defRPr/>
            </a:pPr>
            <a:r>
              <a:rPr lang="pl-PL" sz="1650" b="1" dirty="0">
                <a:latin typeface="Calibri" panose="020F0502020204030204" pitchFamily="34" charset="0"/>
              </a:rPr>
              <a:t>dotace 40 % </a:t>
            </a:r>
          </a:p>
          <a:p>
            <a:pPr lvl="1">
              <a:lnSpc>
                <a:spcPts val="2700"/>
              </a:lnSpc>
              <a:spcBef>
                <a:spcPts val="600"/>
              </a:spcBef>
              <a:defRPr/>
            </a:pPr>
            <a:r>
              <a:rPr lang="pl-PL" sz="1650" dirty="0">
                <a:latin typeface="Calibri" panose="020F0502020204030204" pitchFamily="34" charset="0"/>
              </a:rPr>
              <a:t>min. výdaje, ze kterých je stanovena dotace </a:t>
            </a:r>
            <a:r>
              <a:rPr lang="pl-PL" sz="1650" b="1" dirty="0">
                <a:latin typeface="Calibri" panose="020F0502020204030204" pitchFamily="34" charset="0"/>
              </a:rPr>
              <a:t>100 000 Kč / max. 30 000 000 Kč </a:t>
            </a:r>
          </a:p>
          <a:p>
            <a:pPr marL="392113" lvl="1" indent="0">
              <a:buNone/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8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87311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107950" y="1196752"/>
            <a:ext cx="9036050" cy="5156423"/>
          </a:xfrm>
        </p:spPr>
        <p:txBody>
          <a:bodyPr/>
          <a:lstStyle/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ZPRACOVÁNÍ A UVÁDĚNÍ NA TRH ZEMĚDĚLSKÝCH PRODUKTŮ</a:t>
            </a:r>
          </a:p>
          <a:p>
            <a:pPr>
              <a:defRPr/>
            </a:pPr>
            <a:r>
              <a:rPr lang="cs-CZ" sz="2400" b="1" dirty="0">
                <a:latin typeface="Calibri" panose="020F0502020204030204" pitchFamily="34" charset="0"/>
              </a:rPr>
              <a:t>Způsobilé výdaje 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hmotné a nehmotné investice, které se týkají zpracování zemědělských produktů a jejich uvádění na trh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650" b="1" dirty="0">
                <a:latin typeface="Calibri" panose="020F0502020204030204" pitchFamily="34" charset="0"/>
              </a:rPr>
              <a:t>pořízení strojů, nástrojů a zařízení pro zpracování zemědělských produktů, finální úpravu, balení, značení výrobků (včetně technologií souvisejících s </a:t>
            </a:r>
            <a:r>
              <a:rPr lang="cs-CZ" sz="1650" b="1" dirty="0" err="1">
                <a:latin typeface="Calibri" panose="020F0502020204030204" pitchFamily="34" charset="0"/>
              </a:rPr>
              <a:t>dohledatelností</a:t>
            </a:r>
            <a:r>
              <a:rPr lang="cs-CZ" sz="1650" b="1" dirty="0">
                <a:latin typeface="Calibri" panose="020F0502020204030204" pitchFamily="34" charset="0"/>
              </a:rPr>
              <a:t> produktů)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650" b="1" dirty="0">
                <a:latin typeface="Calibri" panose="020F0502020204030204" pitchFamily="34" charset="0"/>
              </a:rPr>
              <a:t>výstavba, modernizace a rekonstrukce budov</a:t>
            </a:r>
            <a:r>
              <a:rPr lang="cs-CZ" sz="1650" dirty="0">
                <a:latin typeface="Calibri" panose="020F0502020204030204" pitchFamily="34" charset="0"/>
              </a:rPr>
              <a:t> (včetně nezbytných manipulačních ploch) - ve vlastnictví žadatele 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investice související se </a:t>
            </a:r>
            <a:r>
              <a:rPr lang="cs-CZ" sz="1650" b="1" dirty="0">
                <a:latin typeface="Calibri" panose="020F0502020204030204" pitchFamily="34" charset="0"/>
              </a:rPr>
              <a:t>skladováním zpracovávané suroviny</a:t>
            </a:r>
            <a:r>
              <a:rPr lang="cs-CZ" sz="1650" dirty="0">
                <a:latin typeface="Calibri" panose="020F0502020204030204" pitchFamily="34" charset="0"/>
              </a:rPr>
              <a:t>, výrobků a druhotných surovin vznikajících při zpracování 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investice vedoucí ke </a:t>
            </a:r>
            <a:r>
              <a:rPr lang="cs-CZ" sz="1650" b="1" dirty="0">
                <a:latin typeface="Calibri" panose="020F0502020204030204" pitchFamily="34" charset="0"/>
              </a:rPr>
              <a:t>zvyšování a monitorování kvality </a:t>
            </a:r>
            <a:r>
              <a:rPr lang="cs-CZ" sz="1650" dirty="0">
                <a:latin typeface="Calibri" panose="020F0502020204030204" pitchFamily="34" charset="0"/>
              </a:rPr>
              <a:t>produktů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650" dirty="0">
                <a:latin typeface="Calibri" panose="020F0502020204030204" pitchFamily="34" charset="0"/>
              </a:rPr>
              <a:t>investice související s uváděním zem. a potrav. produktů na trh (</a:t>
            </a:r>
            <a:r>
              <a:rPr lang="cs-CZ" sz="1650" b="1" dirty="0">
                <a:latin typeface="Calibri" panose="020F0502020204030204" pitchFamily="34" charset="0"/>
              </a:rPr>
              <a:t>marketing</a:t>
            </a:r>
            <a:r>
              <a:rPr lang="cs-CZ" sz="1650" dirty="0">
                <a:latin typeface="Calibri" panose="020F0502020204030204" pitchFamily="34" charset="0"/>
              </a:rPr>
              <a:t>)</a:t>
            </a:r>
          </a:p>
          <a:p>
            <a:pPr lvl="2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450" b="1" dirty="0">
                <a:solidFill>
                  <a:srgbClr val="FF0000"/>
                </a:solidFill>
                <a:latin typeface="Calibri" panose="020F0502020204030204" pitchFamily="34" charset="0"/>
              </a:rPr>
              <a:t>výstavba a rekonstrukce vlastních prodejen, pojízdné prodejny, stánky, prodej ze dvora, vybavení prodejen, reklamní tabule, dopravní prostředky s chladící jednotkou </a:t>
            </a:r>
          </a:p>
          <a:p>
            <a:pPr lvl="1">
              <a:defRPr/>
            </a:pPr>
            <a:endParaRPr lang="cs-CZ" sz="1650" dirty="0">
              <a:latin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>
                <a:latin typeface="Calibri" panose="020F0502020204030204" pitchFamily="34" charset="0"/>
              </a:rPr>
              <a:t>1. Program rozvoje venkova </a:t>
            </a:r>
          </a:p>
        </p:txBody>
      </p:sp>
      <p:sp>
        <p:nvSpPr>
          <p:cNvPr id="7" name="Zástupný symbol pro číslo snímku 6"/>
          <p:cNvSpPr txBox="1">
            <a:spLocks noGrp="1"/>
          </p:cNvSpPr>
          <p:nvPr/>
        </p:nvSpPr>
        <p:spPr>
          <a:xfrm>
            <a:off x="0" y="6492875"/>
            <a:ext cx="611188" cy="365125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defRPr/>
            </a:pPr>
            <a:fld id="{6386F9FD-CF03-48C9-86C5-810BEB3F2F1B}" type="slidenum">
              <a:rPr lang="cs-CZ" altLang="cs-CZ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9</a:t>
            </a:fld>
            <a:endParaRPr lang="cs-CZ" altLang="cs-CZ" sz="1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Zástupný symbol pro zápatí 25"/>
          <p:cNvSpPr txBox="1">
            <a:spLocks noGrp="1"/>
          </p:cNvSpPr>
          <p:nvPr/>
        </p:nvSpPr>
        <p:spPr bwMode="auto">
          <a:xfrm>
            <a:off x="3956050" y="6627813"/>
            <a:ext cx="515938" cy="20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r>
              <a:rPr lang="cs-CZ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MaKuSoft</a:t>
            </a:r>
            <a:r>
              <a:rPr lang="cs-CZ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®</a:t>
            </a:r>
          </a:p>
        </p:txBody>
      </p:sp>
      <p:pic>
        <p:nvPicPr>
          <p:cNvPr id="51206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6383338"/>
            <a:ext cx="13985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6353175"/>
            <a:ext cx="9032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6403975"/>
            <a:ext cx="11890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66339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2">
  <a:themeElements>
    <a:clrScheme name="Vlastní 1">
      <a:dk1>
        <a:sysClr val="windowText" lastClr="000000"/>
      </a:dk1>
      <a:lt1>
        <a:sysClr val="window" lastClr="FFFFFF"/>
      </a:lt1>
      <a:dk2>
        <a:srgbClr val="02485C"/>
      </a:dk2>
      <a:lt2>
        <a:srgbClr val="DBF5F9"/>
      </a:lt2>
      <a:accent1>
        <a:srgbClr val="365D27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2" id="{E9A05436-8A6C-478B-B15C-B9557BC0B0A4}" vid="{961EFFAF-3DCF-4C8F-982E-414CFB9C6319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Motiv2</Template>
  <TotalTime>7729</TotalTime>
  <Words>3801</Words>
  <Application>Microsoft Office PowerPoint</Application>
  <PresentationFormat>Předvádění na obrazovce (4:3)</PresentationFormat>
  <Paragraphs>318</Paragraphs>
  <Slides>22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Arial</vt:lpstr>
      <vt:lpstr>Calibri</vt:lpstr>
      <vt:lpstr>Lucida Sans Unicode</vt:lpstr>
      <vt:lpstr>Verdana</vt:lpstr>
      <vt:lpstr>Wingdings 2</vt:lpstr>
      <vt:lpstr>Wingdings 3</vt:lpstr>
      <vt:lpstr>Motiv2</vt:lpstr>
      <vt:lpstr>Prezentace aplikace PowerPoint</vt:lpstr>
      <vt:lpstr>Možnosti financování v roce 2018</vt:lpstr>
      <vt:lpstr>1. Program rozvoje venkova </vt:lpstr>
      <vt:lpstr>1. Program rozvoje venkova </vt:lpstr>
      <vt:lpstr>1. Program rozvoje venkova </vt:lpstr>
      <vt:lpstr>1. Program rozvoje venkova </vt:lpstr>
      <vt:lpstr>1. Program rozvoje venkova </vt:lpstr>
      <vt:lpstr>1. Program rozvoje venkova </vt:lpstr>
      <vt:lpstr>1. Program rozvoje venkova </vt:lpstr>
      <vt:lpstr>1. Program rozvoje venkova  ZPRACOVÁNÍ A UVÁDĚNÍ NA TRH ZEMĚDĚLSKÝCH PRODUKTŮ</vt:lpstr>
      <vt:lpstr>1. Program rozvoje venkova </vt:lpstr>
      <vt:lpstr>1. Program rozvoje venkova </vt:lpstr>
      <vt:lpstr>1. Program rozvoje venkova </vt:lpstr>
      <vt:lpstr>1. Program rozvoje venkova </vt:lpstr>
      <vt:lpstr>2. Operační program Podnikání a inovace pro konkurenceschopnost</vt:lpstr>
      <vt:lpstr>2. Operační program Podnikání a inovace pro konkurenceschopnost</vt:lpstr>
      <vt:lpstr>3. Operační program Rybářství </vt:lpstr>
      <vt:lpstr>3. Operační program Rybářství </vt:lpstr>
      <vt:lpstr>3. Operační program Rybářství </vt:lpstr>
      <vt:lpstr>3. Operační program Rybářství </vt:lpstr>
      <vt:lpstr>3. Operační program Rybářství </vt:lpstr>
      <vt:lpstr>Děkuji za pozornost</vt:lpstr>
    </vt:vector>
  </TitlesOfParts>
  <Company>MaJaSoft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ertgtr</dc:title>
  <dc:creator>MaJa</dc:creator>
  <cp:lastModifiedBy>Martin Kundrát</cp:lastModifiedBy>
  <cp:revision>735</cp:revision>
  <cp:lastPrinted>2014-05-12T15:58:09Z</cp:lastPrinted>
  <dcterms:created xsi:type="dcterms:W3CDTF">2007-03-17T19:29:46Z</dcterms:created>
  <dcterms:modified xsi:type="dcterms:W3CDTF">2018-05-29T09:44:42Z</dcterms:modified>
</cp:coreProperties>
</file>