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300" r:id="rId3"/>
    <p:sldId id="301" r:id="rId4"/>
    <p:sldId id="260" r:id="rId5"/>
    <p:sldId id="278" r:id="rId6"/>
    <p:sldId id="279" r:id="rId7"/>
    <p:sldId id="288" r:id="rId8"/>
    <p:sldId id="295" r:id="rId9"/>
    <p:sldId id="298" r:id="rId10"/>
    <p:sldId id="297" r:id="rId11"/>
    <p:sldId id="299" r:id="rId12"/>
    <p:sldId id="302" r:id="rId13"/>
    <p:sldId id="284" r:id="rId14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A198-E483-48B5-9F00-B53FBDAD20F7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8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0F0B2-05C5-4CA8-9A1E-B14DBF29A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383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1DC3-57B6-4338-AC7A-9CC45392CF10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11B4-7FB0-4089-A916-04951ABD7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89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1DC3-57B6-4338-AC7A-9CC45392CF10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11B4-7FB0-4089-A916-04951ABD7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44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1DC3-57B6-4338-AC7A-9CC45392CF10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11B4-7FB0-4089-A916-04951ABD7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8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1DC3-57B6-4338-AC7A-9CC45392CF10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11B4-7FB0-4089-A916-04951ABD7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66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1DC3-57B6-4338-AC7A-9CC45392CF10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11B4-7FB0-4089-A916-04951ABD7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1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1DC3-57B6-4338-AC7A-9CC45392CF10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11B4-7FB0-4089-A916-04951ABD7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7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1DC3-57B6-4338-AC7A-9CC45392CF10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11B4-7FB0-4089-A916-04951ABD7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9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1DC3-57B6-4338-AC7A-9CC45392CF10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11B4-7FB0-4089-A916-04951ABD7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84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1DC3-57B6-4338-AC7A-9CC45392CF10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11B4-7FB0-4089-A916-04951ABD7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14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1DC3-57B6-4338-AC7A-9CC45392CF10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11B4-7FB0-4089-A916-04951ABD7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53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1DC3-57B6-4338-AC7A-9CC45392CF10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11B4-7FB0-4089-A916-04951ABD7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37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71DC3-57B6-4338-AC7A-9CC45392CF10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11B4-7FB0-4089-A916-04951ABD7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67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mila.Kupcova@szif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/>
              <a:t>Celostátní síť pro venkov</a:t>
            </a:r>
            <a:endParaRPr lang="cs-CZ" sz="6600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(SZIF RO České Budějovice)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0" y="5857808"/>
            <a:ext cx="4774313" cy="960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711" y="5857808"/>
            <a:ext cx="3594513" cy="8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370" y="365125"/>
            <a:ext cx="11772406" cy="1154393"/>
          </a:xfrm>
        </p:spPr>
        <p:txBody>
          <a:bodyPr>
            <a:normAutofit/>
          </a:bodyPr>
          <a:lstStyle/>
          <a:p>
            <a:pPr lvl="0" algn="ct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3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Celostátní síť pro venkov v roce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370" y="1371600"/>
            <a:ext cx="11772406" cy="4486208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3200" b="1" dirty="0"/>
              <a:t>Priority pro rok </a:t>
            </a:r>
            <a:r>
              <a:rPr lang="cs-CZ" sz="3200" b="1" dirty="0" smtClean="0"/>
              <a:t>2018:</a:t>
            </a:r>
            <a:endParaRPr lang="cs-CZ" sz="32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Podpora šíření </a:t>
            </a:r>
            <a:r>
              <a:rPr lang="cs-CZ" dirty="0" smtClean="0"/>
              <a:t>inovací a spolupráce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Podpora </a:t>
            </a:r>
            <a:r>
              <a:rPr lang="cs-CZ" dirty="0"/>
              <a:t>vzniku projektů spolupráce, podpora </a:t>
            </a:r>
            <a:r>
              <a:rPr lang="cs-CZ" dirty="0" smtClean="0"/>
              <a:t>CLLD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Podpora </a:t>
            </a:r>
            <a:r>
              <a:rPr lang="cs-CZ" dirty="0"/>
              <a:t>implementace PRV a informování o politice rozvoje venkova a SZP 2020</a:t>
            </a:r>
            <a:r>
              <a:rPr lang="cs-CZ" dirty="0" smtClean="0"/>
              <a:t>+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Monitoring </a:t>
            </a:r>
            <a:r>
              <a:rPr lang="cs-CZ" dirty="0"/>
              <a:t>implementace </a:t>
            </a:r>
            <a:r>
              <a:rPr lang="cs-CZ" dirty="0" smtClean="0"/>
              <a:t>Programu rozvoje venkova</a:t>
            </a:r>
            <a:endParaRPr lang="cs-CZ" dirty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cs-CZ" dirty="0" smtClean="0"/>
          </a:p>
          <a:p>
            <a:pPr marL="0" indent="0">
              <a:buClrTx/>
              <a:buFont typeface="Wingdings" panose="05000000000000000000" pitchFamily="2" charset="2"/>
              <a:buNone/>
              <a:defRPr/>
            </a:pPr>
            <a:r>
              <a:rPr lang="cs-CZ" sz="3200" b="1" dirty="0" smtClean="0"/>
              <a:t>Celková alokace pro rok 2018: </a:t>
            </a:r>
            <a:r>
              <a:rPr lang="cs-CZ" sz="3200" dirty="0" smtClean="0"/>
              <a:t>1. 654 545,- 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0" y="5857808"/>
            <a:ext cx="4774313" cy="960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63" y="5857808"/>
            <a:ext cx="3594513" cy="8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370" y="365125"/>
            <a:ext cx="11772406" cy="1154393"/>
          </a:xfrm>
        </p:spPr>
        <p:txBody>
          <a:bodyPr>
            <a:normAutofit/>
          </a:bodyPr>
          <a:lstStyle/>
          <a:p>
            <a:pPr lvl="0" algn="ct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4000" b="1" u="sng" dirty="0" smtClean="0"/>
              <a:t>V roce 2018 by mělo být realizováno 45 akcí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370" y="1371600"/>
            <a:ext cx="11772406" cy="4486208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 </a:t>
            </a:r>
            <a:r>
              <a:rPr lang="cs-CZ" sz="3200" dirty="0" smtClean="0"/>
              <a:t>25 seminářů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sz="3200" dirty="0" smtClean="0"/>
              <a:t>7 exkurzí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sz="3200" dirty="0" smtClean="0"/>
              <a:t>5 setkání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sz="3200" dirty="0" smtClean="0"/>
              <a:t>4 propagační akce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sz="3200" dirty="0" smtClean="0"/>
              <a:t>2 konference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sz="3200" dirty="0" smtClean="0"/>
              <a:t>2 informační/propagační materiály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cs-CZ" sz="3200" dirty="0" smtClean="0"/>
          </a:p>
          <a:p>
            <a:pPr marL="0" indent="0">
              <a:buClrTx/>
              <a:buFont typeface="Wingdings" panose="05000000000000000000" pitchFamily="2" charset="2"/>
              <a:buNone/>
              <a:defRPr/>
            </a:pPr>
            <a:r>
              <a:rPr lang="cs-CZ" sz="3200" b="1" dirty="0" smtClean="0"/>
              <a:t>Celková alokace pro rok 2018: </a:t>
            </a:r>
            <a:r>
              <a:rPr lang="cs-CZ" sz="3200" dirty="0" smtClean="0"/>
              <a:t>1. 654 545,- 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0" y="5857808"/>
            <a:ext cx="4774313" cy="960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63" y="5857808"/>
            <a:ext cx="3594513" cy="8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370" y="365125"/>
            <a:ext cx="11772406" cy="1154393"/>
          </a:xfrm>
        </p:spPr>
        <p:txBody>
          <a:bodyPr>
            <a:normAutofit/>
          </a:bodyPr>
          <a:lstStyle/>
          <a:p>
            <a:pPr lvl="0" algn="ct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4000" b="1" u="sng" dirty="0" smtClean="0"/>
              <a:t>V 1. pololetí roku 2018 </a:t>
            </a:r>
            <a:r>
              <a:rPr lang="cs-CZ" sz="4000" b="1" u="sng" dirty="0" smtClean="0"/>
              <a:t>bylo </a:t>
            </a:r>
            <a:r>
              <a:rPr lang="cs-CZ" sz="4000" b="1" u="sng" dirty="0" smtClean="0"/>
              <a:t>realizováno 28 akcí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370" y="1519518"/>
            <a:ext cx="11772406" cy="4338290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 </a:t>
            </a:r>
            <a:r>
              <a:rPr lang="cs-CZ" sz="3200" dirty="0" smtClean="0"/>
              <a:t>22 seminářů …………………………………………………………..…</a:t>
            </a:r>
            <a:r>
              <a:rPr lang="cs-CZ" sz="3200" dirty="0" smtClean="0"/>
              <a:t>22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sz="3200" dirty="0" smtClean="0"/>
              <a:t>   </a:t>
            </a:r>
            <a:r>
              <a:rPr lang="cs-CZ" sz="3200" dirty="0" smtClean="0"/>
              <a:t>2 </a:t>
            </a:r>
            <a:r>
              <a:rPr lang="cs-CZ" sz="3200" dirty="0" smtClean="0"/>
              <a:t>exkurze </a:t>
            </a:r>
            <a:r>
              <a:rPr lang="cs-CZ" sz="3200" dirty="0" smtClean="0"/>
              <a:t>……………………………………………………..…………  </a:t>
            </a:r>
            <a:r>
              <a:rPr lang="cs-CZ" sz="3200" dirty="0" smtClean="0"/>
              <a:t>2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sz="3200" dirty="0" smtClean="0"/>
              <a:t>   1 setkání …………………………………………………………………  1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sz="3200" dirty="0" smtClean="0"/>
              <a:t>   1 propagační akce …………………………………………………..  1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sz="3200" dirty="0" smtClean="0"/>
              <a:t>   </a:t>
            </a:r>
            <a:r>
              <a:rPr lang="cs-CZ" sz="3200" dirty="0"/>
              <a:t>2</a:t>
            </a:r>
            <a:r>
              <a:rPr lang="cs-CZ" sz="3200" dirty="0" smtClean="0"/>
              <a:t> konference …………………………………………………..........  2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cs-CZ" sz="3200" dirty="0" smtClean="0"/>
              <a:t>   0 informační/propagační materiály …………………………  0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cs-CZ" sz="32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0" y="5857808"/>
            <a:ext cx="4774313" cy="960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63" y="5857808"/>
            <a:ext cx="3594513" cy="8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370" y="365125"/>
            <a:ext cx="11772406" cy="11543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3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cs-CZ" altLang="cs-CZ" sz="3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370" y="1331259"/>
            <a:ext cx="11772406" cy="4526549"/>
          </a:xfrm>
        </p:spPr>
        <p:txBody>
          <a:bodyPr>
            <a:normAutofit/>
          </a:bodyPr>
          <a:lstStyle/>
          <a:p>
            <a:pPr marL="0" lvl="0" indent="0" algn="ct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4000" dirty="0" smtClean="0">
                <a:solidFill>
                  <a:prstClr val="black"/>
                </a:solidFill>
                <a:ea typeface="ＭＳ Ｐゴシック" pitchFamily="-112" charset="-128"/>
              </a:rPr>
              <a:t>Děkuji za pozornost a přeji příjemný den</a:t>
            </a:r>
          </a:p>
          <a:p>
            <a:pPr marL="0" lvl="0" indent="0" algn="ct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cs-CZ" sz="4000" dirty="0" smtClean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algn="ct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4000" dirty="0" smtClean="0">
                <a:solidFill>
                  <a:prstClr val="black"/>
                </a:solidFill>
                <a:ea typeface="ＭＳ Ｐゴシック" pitchFamily="-112" charset="-128"/>
              </a:rPr>
              <a:t>Ing. </a:t>
            </a:r>
            <a:r>
              <a:rPr lang="cs-CZ" sz="4000" dirty="0" smtClean="0">
                <a:solidFill>
                  <a:prstClr val="black"/>
                </a:solidFill>
                <a:ea typeface="ＭＳ Ｐゴシック" pitchFamily="-112" charset="-128"/>
              </a:rPr>
              <a:t>Kamila Havel Kupcová</a:t>
            </a:r>
            <a:endParaRPr lang="cs-CZ" sz="4000" dirty="0" smtClean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algn="ct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cs-CZ" dirty="0" smtClean="0">
              <a:solidFill>
                <a:prstClr val="black"/>
              </a:solidFill>
              <a:ea typeface="ＭＳ Ｐゴシック" pitchFamily="-112" charset="-128"/>
              <a:hlinkClick r:id="rId2"/>
            </a:endParaRPr>
          </a:p>
          <a:p>
            <a:pPr marL="0" lvl="0" indent="0" algn="ct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u="sng" smtClean="0">
                <a:solidFill>
                  <a:schemeClr val="accent1"/>
                </a:solidFill>
                <a:ea typeface="ＭＳ Ｐゴシック" pitchFamily="-112" charset="-128"/>
              </a:rPr>
              <a:t>kamila.kupcova</a:t>
            </a:r>
            <a:r>
              <a:rPr lang="cs-CZ" u="sng" smtClean="0">
                <a:solidFill>
                  <a:schemeClr val="accent1"/>
                </a:solidFill>
                <a:ea typeface="ＭＳ Ｐゴシック" pitchFamily="-112" charset="-128"/>
              </a:rPr>
              <a:t>@szif.cz</a:t>
            </a:r>
            <a:endParaRPr lang="cs-CZ" u="sng" dirty="0" smtClean="0">
              <a:solidFill>
                <a:schemeClr val="accent1"/>
              </a:solidFill>
              <a:ea typeface="ＭＳ Ｐゴシック" pitchFamily="-112" charset="-128"/>
            </a:endParaRPr>
          </a:p>
          <a:p>
            <a:pPr marL="0" lvl="0" indent="0" algn="ct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cs-CZ" sz="4000" dirty="0" smtClean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cs-CZ" sz="36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70" y="5857808"/>
            <a:ext cx="4774313" cy="960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63" y="5857808"/>
            <a:ext cx="3594513" cy="8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22370" y="161365"/>
            <a:ext cx="11772406" cy="4644812"/>
          </a:xfrm>
        </p:spPr>
        <p:txBody>
          <a:bodyPr/>
          <a:lstStyle/>
          <a:p>
            <a:r>
              <a:rPr lang="cs-CZ" altLang="cs-CZ" dirty="0">
                <a:ea typeface="ＭＳ Ｐゴシック" panose="020B0600070205080204" pitchFamily="34" charset="-128"/>
              </a:rPr>
              <a:t>Ministerstvo zemědělství zřídilo v souladu s nařízením Rady (ES) č. 1698/2005 Celostátní síť pro venkov jako komunikační platformu Programu rozvoje venkova.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24000" y="5857808"/>
            <a:ext cx="9144000" cy="100019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0" y="5857808"/>
            <a:ext cx="4774313" cy="960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63" y="5857808"/>
            <a:ext cx="3594513" cy="8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22370" y="161364"/>
            <a:ext cx="11772406" cy="4878987"/>
          </a:xfrm>
        </p:spPr>
        <p:txBody>
          <a:bodyPr/>
          <a:lstStyle/>
          <a:p>
            <a:r>
              <a:rPr lang="cs-CZ" altLang="cs-CZ" dirty="0">
                <a:ea typeface="ＭＳ Ｐゴシック" panose="020B0600070205080204" pitchFamily="34" charset="-128"/>
              </a:rPr>
              <a:t>Hlavní myšlenkou </a:t>
            </a:r>
            <a:r>
              <a:rPr lang="cs-CZ" altLang="cs-CZ" b="1" dirty="0">
                <a:ea typeface="ＭＳ Ｐゴシック" panose="020B0600070205080204" pitchFamily="34" charset="-128"/>
              </a:rPr>
              <a:t>Celostátní sítě pro venkov </a:t>
            </a:r>
            <a:r>
              <a:rPr lang="cs-CZ" altLang="cs-CZ" dirty="0">
                <a:ea typeface="ＭＳ Ｐゴシック" panose="020B0600070205080204" pitchFamily="34" charset="-128"/>
              </a:rPr>
              <a:t>je sdílení zkušeností a poznatků a jejich předávání směrem k aktérům podílejících se na rozvoji venkova a zemědělství.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24000" y="5857808"/>
            <a:ext cx="9144000" cy="100019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0" y="5857808"/>
            <a:ext cx="4774313" cy="960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63" y="5857808"/>
            <a:ext cx="3594513" cy="8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22370" y="161364"/>
            <a:ext cx="11772406" cy="5656819"/>
          </a:xfrm>
        </p:spPr>
        <p:txBody>
          <a:bodyPr/>
          <a:lstStyle/>
          <a:p>
            <a:r>
              <a:rPr lang="cs-CZ" altLang="cs-CZ" dirty="0" smtClean="0">
                <a:ea typeface="ＭＳ Ｐゴシック" panose="020B0600070205080204" pitchFamily="34" charset="-128"/>
              </a:rPr>
              <a:t>Činnost Celostátní sítě pro venkov byla oficiálně zahájena </a:t>
            </a:r>
            <a:r>
              <a:rPr lang="cs-CZ" altLang="cs-CZ" b="1" dirty="0" smtClean="0">
                <a:ea typeface="ＭＳ Ｐゴシック" panose="020B0600070205080204" pitchFamily="34" charset="-128"/>
              </a:rPr>
              <a:t>11.11.2008</a:t>
            </a:r>
            <a:r>
              <a:rPr lang="cs-CZ" altLang="cs-CZ" dirty="0" smtClean="0">
                <a:ea typeface="ＭＳ Ｐゴシック" panose="020B0600070205080204" pitchFamily="34" charset="-128"/>
              </a:rPr>
              <a:t> na jednání monitorovacího výboru Programu rozvoje venkova.</a:t>
            </a:r>
            <a:br>
              <a:rPr lang="cs-CZ" altLang="cs-CZ" dirty="0" smtClean="0">
                <a:ea typeface="ＭＳ Ｐゴシック" panose="020B0600070205080204" pitchFamily="34" charset="-128"/>
              </a:rPr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24000" y="5857808"/>
            <a:ext cx="9144000" cy="100019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0" y="5857808"/>
            <a:ext cx="4774313" cy="960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63" y="5857808"/>
            <a:ext cx="3594513" cy="8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370" y="365125"/>
            <a:ext cx="11772406" cy="1154393"/>
          </a:xfrm>
        </p:spPr>
        <p:txBody>
          <a:bodyPr>
            <a:normAutofit/>
          </a:bodyPr>
          <a:lstStyle/>
          <a:p>
            <a:pPr lvl="0" algn="ct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3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Celostátní síť pro venkov v roce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370" y="1371600"/>
            <a:ext cx="11772406" cy="4486208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3200" b="1" dirty="0"/>
              <a:t>Priority pro rok </a:t>
            </a:r>
            <a:r>
              <a:rPr lang="cs-CZ" sz="3200" b="1" dirty="0" smtClean="0"/>
              <a:t>2017:</a:t>
            </a:r>
            <a:endParaRPr lang="cs-CZ" sz="32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Podpora šíření </a:t>
            </a:r>
            <a:r>
              <a:rPr lang="cs-CZ" dirty="0" smtClean="0"/>
              <a:t>inovací -  aktivity </a:t>
            </a:r>
            <a:r>
              <a:rPr lang="cs-CZ" dirty="0"/>
              <a:t>vedoucí k podpoře </a:t>
            </a:r>
            <a:r>
              <a:rPr lang="cs-CZ" dirty="0" smtClean="0"/>
              <a:t>opatření </a:t>
            </a:r>
            <a:r>
              <a:rPr lang="cs-CZ" dirty="0"/>
              <a:t>16 </a:t>
            </a:r>
            <a:r>
              <a:rPr lang="cs-CZ" dirty="0" smtClean="0"/>
              <a:t>Spolupráce.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 Podpora vzniku projektů spolupráce, podpora </a:t>
            </a:r>
            <a:r>
              <a:rPr lang="cs-CZ" dirty="0" smtClean="0"/>
              <a:t>CLLD.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Podpora implementace PRV prostřednictvím sdílení příkladů dobré a špatné </a:t>
            </a:r>
            <a:r>
              <a:rPr lang="cs-CZ" dirty="0" smtClean="0"/>
              <a:t>praxe.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Monitoring implementace </a:t>
            </a:r>
            <a:r>
              <a:rPr lang="cs-CZ" dirty="0" smtClean="0"/>
              <a:t>Programu rozvoje venkova. </a:t>
            </a:r>
            <a:endParaRPr lang="cs-CZ" dirty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cs-CZ" dirty="0" smtClean="0"/>
          </a:p>
          <a:p>
            <a:pPr marL="0" indent="0">
              <a:buClrTx/>
              <a:buFont typeface="Wingdings" panose="05000000000000000000" pitchFamily="2" charset="2"/>
              <a:buNone/>
              <a:defRPr/>
            </a:pPr>
            <a:r>
              <a:rPr lang="cs-CZ" sz="3200" b="1" dirty="0" smtClean="0"/>
              <a:t>Celková alokace pro rok 2017: </a:t>
            </a:r>
            <a:r>
              <a:rPr lang="cs-CZ" sz="3200" dirty="0" smtClean="0"/>
              <a:t>1. 380 </a:t>
            </a:r>
            <a:r>
              <a:rPr lang="cs-CZ" sz="3200" dirty="0"/>
              <a:t>000,- </a:t>
            </a:r>
            <a:r>
              <a:rPr lang="cs-CZ" sz="3200" dirty="0" smtClean="0"/>
              <a:t>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0" y="5857808"/>
            <a:ext cx="4774313" cy="960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63" y="5857808"/>
            <a:ext cx="3594513" cy="8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370" y="365125"/>
            <a:ext cx="11772406" cy="11543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cs-CZ" altLang="cs-CZ" sz="3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cs-CZ" b="1" u="sng" dirty="0" smtClean="0"/>
              <a:t>V roce </a:t>
            </a:r>
            <a:r>
              <a:rPr lang="cs-CZ" b="1" u="sng" smtClean="0"/>
              <a:t>2017 mělo </a:t>
            </a:r>
            <a:r>
              <a:rPr lang="cs-CZ" b="1" u="sng" dirty="0" smtClean="0"/>
              <a:t>být realizováno 53 akcí</a:t>
            </a:r>
            <a:r>
              <a:rPr lang="cs-CZ" sz="5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5400" dirty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370" y="1331259"/>
            <a:ext cx="11772406" cy="4526549"/>
          </a:xfrm>
        </p:spPr>
        <p:txBody>
          <a:bodyPr>
            <a:normAutofit lnSpcReduction="10000"/>
          </a:bodyPr>
          <a:lstStyle/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600" dirty="0" smtClean="0">
                <a:ea typeface="ＭＳ Ｐゴシック" pitchFamily="-112" charset="-128"/>
              </a:rPr>
              <a:t>26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</a:t>
            </a: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seminářů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600" dirty="0" smtClean="0">
                <a:ea typeface="ＭＳ Ｐゴシック" pitchFamily="-112" charset="-128"/>
              </a:rPr>
              <a:t>  9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</a:t>
            </a: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exkurzí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 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</a:t>
            </a:r>
            <a:r>
              <a:rPr lang="cs-CZ" sz="3600" dirty="0">
                <a:ea typeface="ＭＳ Ｐゴシック" pitchFamily="-112" charset="-128"/>
              </a:rPr>
              <a:t>6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</a:t>
            </a: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prezentační akce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 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6 setkání</a:t>
            </a:r>
            <a:endParaRPr lang="cs-CZ" sz="36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  </a:t>
            </a:r>
            <a:r>
              <a:rPr lang="cs-CZ" sz="3600" dirty="0" smtClean="0">
                <a:ea typeface="ＭＳ Ｐゴシック" pitchFamily="-112" charset="-128"/>
              </a:rPr>
              <a:t>3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</a:t>
            </a: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workshopy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  </a:t>
            </a:r>
            <a:r>
              <a:rPr lang="cs-CZ" sz="3600" dirty="0">
                <a:ea typeface="ＭＳ Ｐゴシック" pitchFamily="-112" charset="-128"/>
              </a:rPr>
              <a:t>1</a:t>
            </a: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 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konference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 </a:t>
            </a: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2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informační/propagační materiály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cs-CZ" sz="36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0" y="5857808"/>
            <a:ext cx="4774313" cy="960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63" y="5857808"/>
            <a:ext cx="3594513" cy="8154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73" y="1147664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239" y="370691"/>
            <a:ext cx="11772406" cy="11543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cs-CZ" altLang="cs-CZ" sz="3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cs-CZ" altLang="cs-CZ" b="1" u="sng" dirty="0" smtClean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 </a:t>
            </a:r>
            <a:r>
              <a:rPr lang="cs-CZ" altLang="cs-CZ" b="1" u="sng" dirty="0" smtClean="0"/>
              <a:t>1. pololetí</a:t>
            </a:r>
            <a:r>
              <a:rPr lang="cs-CZ" b="1" u="sng" dirty="0" smtClean="0"/>
              <a:t> roku 2017 bylo realizováno 28 akcí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370" y="1331259"/>
            <a:ext cx="11772406" cy="4526549"/>
          </a:xfrm>
        </p:spPr>
        <p:txBody>
          <a:bodyPr>
            <a:normAutofit fontScale="92500" lnSpcReduction="20000"/>
          </a:bodyPr>
          <a:lstStyle/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500" dirty="0" smtClean="0">
                <a:solidFill>
                  <a:prstClr val="black"/>
                </a:solidFill>
                <a:ea typeface="ＭＳ Ｐゴシック" pitchFamily="-112" charset="-128"/>
              </a:rPr>
              <a:t>19 seminářů</a:t>
            </a:r>
            <a:endParaRPr lang="cs-CZ" sz="35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500" dirty="0" smtClean="0">
                <a:solidFill>
                  <a:prstClr val="black"/>
                </a:solidFill>
                <a:ea typeface="ＭＳ Ｐゴシック" pitchFamily="-112" charset="-128"/>
              </a:rPr>
              <a:t>  2 exkurzí</a:t>
            </a:r>
            <a:endParaRPr lang="cs-CZ" sz="35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500" dirty="0" smtClean="0">
                <a:solidFill>
                  <a:prstClr val="black"/>
                </a:solidFill>
                <a:ea typeface="ＭＳ Ｐゴシック" pitchFamily="-112" charset="-128"/>
              </a:rPr>
              <a:t>  1 prezentační </a:t>
            </a:r>
            <a:r>
              <a:rPr lang="cs-CZ" sz="3500" dirty="0">
                <a:solidFill>
                  <a:prstClr val="black"/>
                </a:solidFill>
                <a:ea typeface="ＭＳ Ｐゴシック" pitchFamily="-112" charset="-128"/>
              </a:rPr>
              <a:t>akce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500" dirty="0" smtClean="0">
                <a:solidFill>
                  <a:prstClr val="black"/>
                </a:solidFill>
                <a:ea typeface="ＭＳ Ｐゴシック" pitchFamily="-112" charset="-128"/>
              </a:rPr>
              <a:t>  3 setkání</a:t>
            </a:r>
            <a:endParaRPr lang="cs-CZ" sz="35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500" dirty="0" smtClean="0">
                <a:solidFill>
                  <a:prstClr val="black"/>
                </a:solidFill>
                <a:ea typeface="ＭＳ Ｐゴシック" pitchFamily="-112" charset="-128"/>
              </a:rPr>
              <a:t>  2 workshopy</a:t>
            </a:r>
            <a:endParaRPr lang="cs-CZ" sz="35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500" dirty="0" smtClean="0">
                <a:solidFill>
                  <a:prstClr val="black"/>
                </a:solidFill>
                <a:ea typeface="ＭＳ Ｐゴシック" pitchFamily="-112" charset="-128"/>
              </a:rPr>
              <a:t>  1 konference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500" dirty="0" smtClean="0">
                <a:solidFill>
                  <a:prstClr val="black"/>
                </a:solidFill>
                <a:ea typeface="ＭＳ Ｐゴシック" pitchFamily="-112" charset="-128"/>
              </a:rPr>
              <a:t>  0 informační/propagační materiály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cs-CZ" sz="3200" b="1" dirty="0" smtClean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500" b="1" dirty="0" smtClean="0">
                <a:solidFill>
                  <a:prstClr val="black"/>
                </a:solidFill>
                <a:ea typeface="ＭＳ Ｐゴシック" pitchFamily="-112" charset="-128"/>
              </a:rPr>
              <a:t>Profinancováno v 1. pololetí roku 2017:</a:t>
            </a:r>
            <a:r>
              <a:rPr lang="cs-CZ" sz="3500" dirty="0" smtClean="0">
                <a:solidFill>
                  <a:prstClr val="black"/>
                </a:solidFill>
                <a:ea typeface="ＭＳ Ｐゴシック" pitchFamily="-112" charset="-128"/>
              </a:rPr>
              <a:t>  489. 734,- Kč</a:t>
            </a:r>
            <a:endParaRPr lang="cs-CZ" sz="35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0" y="5857808"/>
            <a:ext cx="4774313" cy="960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63" y="5857808"/>
            <a:ext cx="3594513" cy="81547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63" y="1326123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239" y="370691"/>
            <a:ext cx="11772406" cy="11543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cs-CZ" altLang="cs-CZ" sz="3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cs-CZ" altLang="cs-CZ" b="1" u="sng" dirty="0" smtClean="0">
                <a:solidFill>
                  <a:prstClr val="black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 </a:t>
            </a:r>
            <a:r>
              <a:rPr lang="cs-CZ" altLang="cs-CZ" b="1" u="sng" dirty="0"/>
              <a:t>2</a:t>
            </a:r>
            <a:r>
              <a:rPr lang="cs-CZ" altLang="cs-CZ" b="1" u="sng" dirty="0" smtClean="0"/>
              <a:t>. pololetí</a:t>
            </a:r>
            <a:r>
              <a:rPr lang="cs-CZ" b="1" u="sng" dirty="0" smtClean="0"/>
              <a:t> roku 2017 bylo realizováno 23 akcí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370" y="1331259"/>
            <a:ext cx="11772406" cy="4526549"/>
          </a:xfrm>
        </p:spPr>
        <p:txBody>
          <a:bodyPr>
            <a:normAutofit lnSpcReduction="10000"/>
          </a:bodyPr>
          <a:lstStyle/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200" dirty="0" smtClean="0">
                <a:solidFill>
                  <a:prstClr val="black"/>
                </a:solidFill>
                <a:ea typeface="ＭＳ Ｐゴシック" pitchFamily="-112" charset="-128"/>
              </a:rPr>
              <a:t>8 seminářů</a:t>
            </a:r>
            <a:endParaRPr lang="cs-CZ" sz="32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200" dirty="0">
                <a:solidFill>
                  <a:prstClr val="black"/>
                </a:solidFill>
                <a:ea typeface="ＭＳ Ｐゴシック" pitchFamily="-112" charset="-128"/>
              </a:rPr>
              <a:t>6</a:t>
            </a:r>
            <a:r>
              <a:rPr lang="cs-CZ" sz="3200" dirty="0" smtClean="0">
                <a:solidFill>
                  <a:prstClr val="black"/>
                </a:solidFill>
                <a:ea typeface="ＭＳ Ｐゴシック" pitchFamily="-112" charset="-128"/>
              </a:rPr>
              <a:t> exkurzí</a:t>
            </a:r>
            <a:endParaRPr lang="cs-CZ" sz="32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200" dirty="0">
                <a:solidFill>
                  <a:prstClr val="black"/>
                </a:solidFill>
                <a:ea typeface="ＭＳ Ｐゴシック" pitchFamily="-112" charset="-128"/>
              </a:rPr>
              <a:t>5</a:t>
            </a:r>
            <a:r>
              <a:rPr lang="cs-CZ" sz="3200" dirty="0" smtClean="0">
                <a:solidFill>
                  <a:prstClr val="black"/>
                </a:solidFill>
                <a:ea typeface="ＭＳ Ｐゴシック" pitchFamily="-112" charset="-128"/>
              </a:rPr>
              <a:t> prezentační </a:t>
            </a:r>
            <a:r>
              <a:rPr lang="cs-CZ" sz="3200" dirty="0">
                <a:solidFill>
                  <a:prstClr val="black"/>
                </a:solidFill>
                <a:ea typeface="ＭＳ Ｐゴシック" pitchFamily="-112" charset="-128"/>
              </a:rPr>
              <a:t>akce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200" dirty="0" smtClean="0">
                <a:solidFill>
                  <a:prstClr val="black"/>
                </a:solidFill>
                <a:ea typeface="ＭＳ Ｐゴシック" pitchFamily="-112" charset="-128"/>
              </a:rPr>
              <a:t>3 setkání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200" dirty="0" smtClean="0">
                <a:solidFill>
                  <a:prstClr val="black"/>
                </a:solidFill>
                <a:ea typeface="ＭＳ Ｐゴシック" pitchFamily="-112" charset="-128"/>
              </a:rPr>
              <a:t>1 workshop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200" dirty="0">
                <a:solidFill>
                  <a:prstClr val="black"/>
                </a:solidFill>
                <a:ea typeface="ＭＳ Ｐゴシック" pitchFamily="-112" charset="-128"/>
              </a:rPr>
              <a:t>0 informační/propagační </a:t>
            </a:r>
            <a:r>
              <a:rPr lang="cs-CZ" sz="3200" dirty="0" smtClean="0">
                <a:solidFill>
                  <a:prstClr val="black"/>
                </a:solidFill>
                <a:ea typeface="ＭＳ Ｐゴシック" pitchFamily="-112" charset="-128"/>
              </a:rPr>
              <a:t>materiály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cs-CZ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200" b="1" dirty="0" smtClean="0">
                <a:solidFill>
                  <a:prstClr val="black"/>
                </a:solidFill>
                <a:ea typeface="ＭＳ Ｐゴシック" pitchFamily="-112" charset="-128"/>
              </a:rPr>
              <a:t>Profinancováno v 2. pololetí roku 2017:</a:t>
            </a:r>
            <a:r>
              <a:rPr lang="cs-CZ" sz="3200" dirty="0" smtClean="0">
                <a:solidFill>
                  <a:prstClr val="black"/>
                </a:solidFill>
                <a:ea typeface="ＭＳ Ｐゴシック" pitchFamily="-112" charset="-128"/>
              </a:rPr>
              <a:t>  757. 540,- Kč</a:t>
            </a:r>
            <a:endParaRPr lang="cs-CZ" sz="32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0" y="5857808"/>
            <a:ext cx="4774313" cy="960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63" y="5857808"/>
            <a:ext cx="3594513" cy="815471"/>
          </a:xfrm>
          <a:prstGeom prst="rect">
            <a:avLst/>
          </a:prstGeom>
        </p:spPr>
      </p:pic>
      <p:pic>
        <p:nvPicPr>
          <p:cNvPr id="4" name="Obrázek 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73" y="1119673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370" y="365125"/>
            <a:ext cx="11772406" cy="11543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cs-CZ" altLang="cs-CZ" sz="30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cs-CZ" b="1" u="sng" dirty="0" smtClean="0"/>
              <a:t>V roce 2017 bylo realizováno 51 akcí</a:t>
            </a:r>
            <a:r>
              <a:rPr lang="cs-CZ" sz="5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5400" dirty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370" y="1331259"/>
            <a:ext cx="11772406" cy="4526549"/>
          </a:xfrm>
        </p:spPr>
        <p:txBody>
          <a:bodyPr>
            <a:normAutofit lnSpcReduction="10000"/>
          </a:bodyPr>
          <a:lstStyle/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600" dirty="0" smtClean="0">
                <a:ea typeface="ＭＳ Ｐゴシック" pitchFamily="-112" charset="-128"/>
              </a:rPr>
              <a:t>27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seminářů                                                      (+ 1 seminář)</a:t>
            </a:r>
            <a:endParaRPr lang="cs-CZ" sz="36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600" dirty="0" smtClean="0">
                <a:ea typeface="ＭＳ Ｐゴシック" pitchFamily="-112" charset="-128"/>
              </a:rPr>
              <a:t>  8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exkurzí                                                           ( - 1 exkurze)</a:t>
            </a:r>
            <a:endParaRPr lang="cs-CZ" sz="36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 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</a:t>
            </a:r>
            <a:r>
              <a:rPr lang="cs-CZ" sz="3600" dirty="0">
                <a:ea typeface="ＭＳ Ｐゴシック" pitchFamily="-112" charset="-128"/>
              </a:rPr>
              <a:t>6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</a:t>
            </a: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prezentační akce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 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6 setkání</a:t>
            </a:r>
            <a:endParaRPr lang="cs-CZ" sz="36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  </a:t>
            </a:r>
            <a:r>
              <a:rPr lang="cs-CZ" sz="3600" dirty="0" smtClean="0">
                <a:ea typeface="ＭＳ Ｐゴシック" pitchFamily="-112" charset="-128"/>
              </a:rPr>
              <a:t>3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</a:t>
            </a: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workshopy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  </a:t>
            </a:r>
            <a:r>
              <a:rPr lang="cs-CZ" sz="3600" dirty="0">
                <a:ea typeface="ＭＳ Ｐゴシック" pitchFamily="-112" charset="-128"/>
              </a:rPr>
              <a:t>1</a:t>
            </a:r>
            <a:r>
              <a:rPr lang="cs-CZ" sz="3600" dirty="0">
                <a:solidFill>
                  <a:prstClr val="black"/>
                </a:solidFill>
                <a:ea typeface="ＭＳ Ｐゴシック" pitchFamily="-112" charset="-128"/>
              </a:rPr>
              <a:t> </a:t>
            </a: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konference           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sz="3600" dirty="0" smtClean="0">
                <a:solidFill>
                  <a:prstClr val="black"/>
                </a:solidFill>
                <a:ea typeface="ＭＳ Ｐゴシック" pitchFamily="-112" charset="-128"/>
              </a:rPr>
              <a:t>  0 informační/propagační materiály            ( - 2 informační m.)</a:t>
            </a: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cs-CZ" sz="3600" dirty="0">
              <a:solidFill>
                <a:prstClr val="black"/>
              </a:solidFill>
              <a:ea typeface="ＭＳ Ｐゴシック" pitchFamily="-112" charset="-128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0" y="5857808"/>
            <a:ext cx="4774313" cy="960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63" y="5857808"/>
            <a:ext cx="3594513" cy="8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362</Words>
  <Application>Microsoft Office PowerPoint</Application>
  <PresentationFormat>Širokoúhlá obrazovka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Wingdings</vt:lpstr>
      <vt:lpstr>Motiv Office</vt:lpstr>
      <vt:lpstr>Celostátní síť pro venkov</vt:lpstr>
      <vt:lpstr>Ministerstvo zemědělství zřídilo v souladu s nařízením Rady (ES) č. 1698/2005 Celostátní síť pro venkov jako komunikační platformu Programu rozvoje venkova.</vt:lpstr>
      <vt:lpstr>Hlavní myšlenkou Celostátní sítě pro venkov je sdílení zkušeností a poznatků a jejich předávání směrem k aktérům podílejících se na rozvoji venkova a zemědělství.</vt:lpstr>
      <vt:lpstr>Činnost Celostátní sítě pro venkov byla oficiálně zahájena 11.11.2008 na jednání monitorovacího výboru Programu rozvoje venkova. </vt:lpstr>
      <vt:lpstr>Celostátní síť pro venkov v roce 2017</vt:lpstr>
      <vt:lpstr> V roce 2017 mělo být realizováno 53 akcí </vt:lpstr>
      <vt:lpstr> V 1. pololetí roku 2017 bylo realizováno 28 akcí </vt:lpstr>
      <vt:lpstr> V 2. pololetí roku 2017 bylo realizováno 23 akcí </vt:lpstr>
      <vt:lpstr> V roce 2017 bylo realizováno 51 akcí </vt:lpstr>
      <vt:lpstr>Celostátní síť pro venkov v roce 2018</vt:lpstr>
      <vt:lpstr>V roce 2018 by mělo být realizováno 45 akcí</vt:lpstr>
      <vt:lpstr>V 1. pololetí roku 2018 bylo realizováno 28 akcí</vt:lpstr>
      <vt:lpstr> </vt:lpstr>
    </vt:vector>
  </TitlesOfParts>
  <Company>SZIF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Celostátní síť pro venkov</dc:title>
  <dc:creator>Havel Kupcová Kamila Ing.</dc:creator>
  <cp:lastModifiedBy>Havel Kupcová Kamila Ing.</cp:lastModifiedBy>
  <cp:revision>113</cp:revision>
  <cp:lastPrinted>2018-03-12T11:02:45Z</cp:lastPrinted>
  <dcterms:created xsi:type="dcterms:W3CDTF">2017-03-06T08:21:42Z</dcterms:created>
  <dcterms:modified xsi:type="dcterms:W3CDTF">2018-05-29T06:51:13Z</dcterms:modified>
</cp:coreProperties>
</file>