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12" r:id="rId2"/>
    <p:sldId id="346" r:id="rId3"/>
    <p:sldId id="327" r:id="rId4"/>
    <p:sldId id="313" r:id="rId5"/>
    <p:sldId id="314" r:id="rId6"/>
    <p:sldId id="329" r:id="rId7"/>
    <p:sldId id="328" r:id="rId8"/>
    <p:sldId id="334" r:id="rId9"/>
    <p:sldId id="315" r:id="rId10"/>
    <p:sldId id="333" r:id="rId11"/>
    <p:sldId id="335" r:id="rId12"/>
    <p:sldId id="336" r:id="rId13"/>
    <p:sldId id="351" r:id="rId14"/>
    <p:sldId id="352" r:id="rId15"/>
    <p:sldId id="316" r:id="rId16"/>
    <p:sldId id="337" r:id="rId17"/>
    <p:sldId id="339" r:id="rId18"/>
    <p:sldId id="317" r:id="rId19"/>
    <p:sldId id="340" r:id="rId20"/>
    <p:sldId id="318" r:id="rId21"/>
    <p:sldId id="320" r:id="rId22"/>
    <p:sldId id="345" r:id="rId23"/>
    <p:sldId id="321" r:id="rId24"/>
    <p:sldId id="330" r:id="rId25"/>
    <p:sldId id="353" r:id="rId26"/>
    <p:sldId id="354" r:id="rId27"/>
    <p:sldId id="355" r:id="rId28"/>
    <p:sldId id="342" r:id="rId29"/>
    <p:sldId id="349" r:id="rId30"/>
    <p:sldId id="343" r:id="rId31"/>
    <p:sldId id="350" r:id="rId32"/>
    <p:sldId id="347" r:id="rId33"/>
    <p:sldId id="325" r:id="rId34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hánil Ondřej Ing." initials="VOI" lastIdx="6" clrIdx="0">
    <p:extLst>
      <p:ext uri="{19B8F6BF-5375-455C-9EA6-DF929625EA0E}">
        <p15:presenceInfo xmlns:p15="http://schemas.microsoft.com/office/powerpoint/2012/main" userId="S-1-5-21-1801674531-2146709945-725345543-12166" providerId="AD"/>
      </p:ext>
    </p:extLst>
  </p:cmAuthor>
  <p:cmAuthor id="2" name="Anton Michal Ing." initials="AMI" lastIdx="1" clrIdx="1">
    <p:extLst>
      <p:ext uri="{19B8F6BF-5375-455C-9EA6-DF929625EA0E}">
        <p15:presenceInfo xmlns:p15="http://schemas.microsoft.com/office/powerpoint/2012/main" userId="S-1-5-21-1801674531-2146709945-725345543-1970" providerId="AD"/>
      </p:ext>
    </p:extLst>
  </p:cmAuthor>
  <p:cmAuthor id="3" name="Triner Libor Ing." initials="TLI" lastIdx="3" clrIdx="2">
    <p:extLst>
      <p:ext uri="{19B8F6BF-5375-455C-9EA6-DF929625EA0E}">
        <p15:presenceInfo xmlns:p15="http://schemas.microsoft.com/office/powerpoint/2012/main" userId="S-1-5-21-1801674531-2146709945-725345543-475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77121"/>
    <a:srgbClr val="F36523"/>
    <a:srgbClr val="034A31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8826" autoAdjust="0"/>
  </p:normalViewPr>
  <p:slideViewPr>
    <p:cSldViewPr>
      <p:cViewPr varScale="1">
        <p:scale>
          <a:sx n="69" d="100"/>
          <a:sy n="69" d="100"/>
        </p:scale>
        <p:origin x="18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713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3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0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3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7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3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8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44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89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39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8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1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6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77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6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46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51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54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05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7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765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62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6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6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2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128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317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2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74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5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38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0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Chramostova@szif.cz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roslav.Cerny@szif.cz" TargetMode="External"/><Relationship Id="rId4" Type="http://schemas.openxmlformats.org/officeDocument/2006/relationships/hyperlink" Target="mailto:David.Smid@szif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Gregusova@szif.c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.Smid@szif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mid@szif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Bila@szif.cz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Boubal&#237;kov&#225;@szif.cz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ktor.Simon@szif.cz" TargetMode="External"/><Relationship Id="rId4" Type="http://schemas.openxmlformats.org/officeDocument/2006/relationships/hyperlink" Target="mailto:Zdenek.Kunc@szif.cz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pf.szif.cz/irj/portal/pf/pf-prv-info" TargetMode="External"/><Relationship Id="rId4" Type="http://schemas.openxmlformats.org/officeDocument/2006/relationships/hyperlink" Target="https://xpf.szif.cz/irj/portal/pf/nova-podan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84784"/>
            <a:ext cx="6147421" cy="444216"/>
          </a:xfrm>
        </p:spPr>
        <p:txBody>
          <a:bodyPr/>
          <a:lstStyle/>
          <a:p>
            <a:pPr marL="896938"/>
            <a:r>
              <a:rPr lang="cs-CZ" dirty="0"/>
              <a:t>Program rozvoje venkova 2014 - 2020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64288" y="6165304"/>
            <a:ext cx="2499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smtClean="0"/>
              <a:t>Pištín 22.3.2018</a:t>
            </a:r>
            <a:endParaRPr lang="cs-CZ" sz="11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608" y="2137037"/>
            <a:ext cx="9144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Postup administrace Žádosti o dotaci</a:t>
            </a:r>
          </a:p>
          <a:p>
            <a:pPr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6. kolo příjmu žádostí</a:t>
            </a:r>
          </a:p>
          <a:p>
            <a:pPr marL="896938"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400" b="1" dirty="0">
                <a:solidFill>
                  <a:srgbClr val="034A31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-1608" y="6519446"/>
            <a:ext cx="5671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Michal Anton     Ing. Bc. Slavomír Ladislav Vacík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6268928" cy="444216"/>
          </a:xfrm>
        </p:spPr>
        <p:txBody>
          <a:bodyPr/>
          <a:lstStyle/>
          <a:p>
            <a:r>
              <a:rPr lang="cs-CZ" dirty="0"/>
              <a:t>Portál farmáře – dokumenty doručené ze SZIF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88840"/>
            <a:ext cx="6530450" cy="4824536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3779912" y="5157192"/>
            <a:ext cx="5105359" cy="1152128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dirty="0"/>
              <a:t>Veškeré informace, dokumenty SZIF k žádosti (registrační číslo) jsou dostupné ke stažení na Portálu farmáře – sekce „Nová podání“ – „Odeslané dokumenty ze SZIF“ </a:t>
            </a:r>
          </a:p>
        </p:txBody>
      </p:sp>
    </p:spTree>
    <p:extLst>
      <p:ext uri="{BB962C8B-B14F-4D97-AF65-F5344CB8AC3E}">
        <p14:creationId xmlns:p14="http://schemas.microsoft.com/office/powerpoint/2010/main" val="39565180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3572677" cy="444216"/>
          </a:xfrm>
        </p:spPr>
        <p:txBody>
          <a:bodyPr/>
          <a:lstStyle/>
          <a:p>
            <a:r>
              <a:rPr lang="cs-CZ" dirty="0"/>
              <a:t>Změna kontaktních údajů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60848"/>
            <a:ext cx="6336704" cy="4704131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 bwMode="auto">
          <a:xfrm>
            <a:off x="4283968" y="5733256"/>
            <a:ext cx="4601303" cy="936901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dirty="0"/>
              <a:t>Emailové kontakty, na které budou zasílány informační emaily o dokumentech odeslaných ze SZIF. </a:t>
            </a:r>
          </a:p>
        </p:txBody>
      </p:sp>
    </p:spTree>
    <p:extLst>
      <p:ext uri="{BB962C8B-B14F-4D97-AF65-F5344CB8AC3E}">
        <p14:creationId xmlns:p14="http://schemas.microsoft.com/office/powerpoint/2010/main" val="10530412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3651225" cy="444216"/>
          </a:xfrm>
        </p:spPr>
        <p:txBody>
          <a:bodyPr/>
          <a:lstStyle/>
          <a:p>
            <a:r>
              <a:rPr lang="cs-CZ" dirty="0"/>
              <a:t>Změna kontaktních údajů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6775891" cy="4032448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4427984" y="5445224"/>
            <a:ext cx="4601303" cy="936901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b="1" dirty="0"/>
              <a:t>Emailové kontakty, na které budou zasílány informační emaily o dokumentech odeslaných ze SZIF. </a:t>
            </a:r>
          </a:p>
        </p:txBody>
      </p:sp>
    </p:spTree>
    <p:extLst>
      <p:ext uri="{BB962C8B-B14F-4D97-AF65-F5344CB8AC3E}">
        <p14:creationId xmlns:p14="http://schemas.microsoft.com/office/powerpoint/2010/main" val="15008844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informačních e-mailů - dokumenty odeslané ze SZIF.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29000"/>
            <a:ext cx="6360633" cy="4798031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 bwMode="auto">
          <a:xfrm>
            <a:off x="2555776" y="5517232"/>
            <a:ext cx="6329495" cy="1124744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36523"/>
              </a:buClr>
            </a:pPr>
            <a:r>
              <a:rPr lang="cs-CZ" dirty="0"/>
              <a:t>„Postup pro nastavení zasílání emailových zpráv k dokumentům odesílaným ze SZIF“ je dostupný na Portálu farmáře – sekce „Nová podání“ – „Žádosti PRV-projektová opatření“ – „Dokumenty – Společné pro všechna kola“.</a:t>
            </a:r>
          </a:p>
          <a:p>
            <a:pPr marL="0" indent="0" algn="ctr">
              <a:buClr>
                <a:srgbClr val="F36523"/>
              </a:buClr>
            </a:pPr>
            <a:endParaRPr lang="cs-CZ" dirty="0"/>
          </a:p>
          <a:p>
            <a:pPr marL="0" indent="0" algn="ctr">
              <a:buClr>
                <a:srgbClr val="F365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6286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informačních e-mailů - dokumenty odeslané ze SZIF. 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100472" cy="3789272"/>
          </a:xfrm>
        </p:spPr>
        <p:txBody>
          <a:bodyPr/>
          <a:lstStyle/>
          <a:p>
            <a:pPr marL="0" indent="0" algn="just" defTabSz="892175">
              <a:lnSpc>
                <a:spcPts val="2300"/>
              </a:lnSpc>
            </a:pPr>
            <a:r>
              <a:rPr lang="cs-CZ" b="1" dirty="0">
                <a:solidFill>
                  <a:schemeClr val="tx1"/>
                </a:solidFill>
              </a:rPr>
              <a:t>Obecné části Pravidel pro žadatele (kapitola 3.):</a:t>
            </a:r>
          </a:p>
          <a:p>
            <a:pPr marL="0" indent="0" algn="just" defTabSz="892175">
              <a:lnSpc>
                <a:spcPts val="2300"/>
              </a:lnSpc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 defTabSz="892175">
              <a:lnSpc>
                <a:spcPts val="2300"/>
              </a:lnSpc>
            </a:pPr>
            <a:r>
              <a:rPr lang="cs-CZ" dirty="0">
                <a:solidFill>
                  <a:schemeClr val="tx1"/>
                </a:solidFill>
              </a:rPr>
              <a:t>Žadateli/příjemci dotace je na Portálu farmáře k dispozici nastavení zasílání informačních emailových zpráv na jím definovanou emailovou adresu o zveřejněných odeslaných dokumentech ze SZIF k administraci konkrétní žádosti, které jsou na Portál farmáře zasílány. </a:t>
            </a:r>
            <a:r>
              <a:rPr lang="cs-CZ" u="sng" dirty="0">
                <a:solidFill>
                  <a:schemeClr val="tx1"/>
                </a:solidFill>
              </a:rPr>
              <a:t>V případě nenastavení této možnosti zasílání informačních emailů žadatelem/příjemce dotace a i v případě, že žadateli/příjemci dotace informační email nebude doručen, nebude na toto brán zřetel v případném odvolacím resp. přezkumném řízení po ukončení administrace žádosti z důvodu zmeškání lhůt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9001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198943" cy="444216"/>
          </a:xfrm>
        </p:spPr>
        <p:txBody>
          <a:bodyPr/>
          <a:lstStyle/>
          <a:p>
            <a:r>
              <a:rPr lang="cs-CZ" dirty="0"/>
              <a:t>Doporučení Žádostí o dotaci </a:t>
            </a:r>
            <a:r>
              <a:rPr lang="cs-CZ" sz="1200" dirty="0"/>
              <a:t>(kapitola 5.4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Zaregistrované Žádosti o dotaci seřazeny </a:t>
            </a:r>
            <a:r>
              <a:rPr lang="cs-CZ" b="1" dirty="0">
                <a:solidFill>
                  <a:schemeClr val="tx1"/>
                </a:solidFill>
              </a:rPr>
              <a:t>podle žadatelem požadovaného počtu bodů v Žádosti o dotaci sestupně</a:t>
            </a:r>
            <a:r>
              <a:rPr lang="cs-CZ" dirty="0">
                <a:solidFill>
                  <a:schemeClr val="tx1"/>
                </a:solidFill>
              </a:rPr>
              <a:t> (v případě shodného počtu bodů rozhoduje výše požadované dotace – nižší požadovaná dotace má přednost).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Dle alokace stanovené Řídicím orgánem PRV Žádosti o dotaci rozděleny do kategorií: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Doporučen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Náhradník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Nedoporučen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90488" lvl="0" indent="0"/>
            <a:r>
              <a:rPr lang="cs-CZ" dirty="0">
                <a:solidFill>
                  <a:schemeClr val="tx1"/>
                </a:solidFill>
              </a:rPr>
              <a:t>Zveřejnění seznamu dle kategorií </a:t>
            </a:r>
            <a:r>
              <a:rPr lang="cs-CZ" b="1" dirty="0">
                <a:solidFill>
                  <a:schemeClr val="tx1"/>
                </a:solidFill>
              </a:rPr>
              <a:t>do 28 kalendářních dní </a:t>
            </a:r>
            <a:r>
              <a:rPr lang="cs-CZ" dirty="0">
                <a:solidFill>
                  <a:schemeClr val="tx1"/>
                </a:solidFill>
              </a:rPr>
              <a:t>od ukončení příjmů žádostí </a:t>
            </a:r>
            <a:r>
              <a:rPr lang="cs-CZ" b="1" dirty="0">
                <a:solidFill>
                  <a:schemeClr val="tx1"/>
                </a:solidFill>
              </a:rPr>
              <a:t>(do 21. 5. 2018) </a:t>
            </a:r>
            <a:r>
              <a:rPr lang="cs-CZ" dirty="0">
                <a:solidFill>
                  <a:schemeClr val="tx1"/>
                </a:solidFill>
              </a:rPr>
              <a:t>na: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57150" indent="0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99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423" y="1988840"/>
            <a:ext cx="8352048" cy="4104456"/>
          </a:xfrm>
        </p:spPr>
        <p:txBody>
          <a:bodyPr/>
          <a:lstStyle/>
          <a:p>
            <a:pPr marL="0" indent="0" algn="just"/>
            <a:endParaRPr lang="cs-CZ" dirty="0"/>
          </a:p>
          <a:p>
            <a:pPr marL="0" indent="0" algn="just"/>
            <a:endParaRPr lang="cs-CZ" dirty="0"/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Dokládají pouze žadatelé v kategorie Doporučen a Náhradník.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Předložení povinných příloh, příp. nepovinných (dle Specifické části Pravidel pro žadatele – kapitola Seznam předkládaných příloh resp. povinné/nepovinné přílohy předkládané po podání Žádosti o dotaci) se provádí </a:t>
            </a:r>
            <a:r>
              <a:rPr lang="cs-CZ" b="1" dirty="0">
                <a:solidFill>
                  <a:schemeClr val="tx1"/>
                </a:solidFill>
              </a:rPr>
              <a:t>prostřednictvím Portálu farmáře </a:t>
            </a:r>
            <a:r>
              <a:rPr lang="cs-CZ" dirty="0">
                <a:solidFill>
                  <a:schemeClr val="tx1"/>
                </a:solidFill>
              </a:rPr>
              <a:t>– skenované dokumenty. 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b="1" dirty="0">
                <a:solidFill>
                  <a:schemeClr val="tx1"/>
                </a:solidFill>
              </a:rPr>
              <a:t>Součástí příloh předkládaných po podání Žádosti o dotaci, je také kompletní dokumentace k zrealizovanému výběrovému/zadávacímu řízení včetně podepsané smlouvy s vítězným účastníkem </a:t>
            </a:r>
            <a:r>
              <a:rPr lang="cs-CZ" dirty="0">
                <a:solidFill>
                  <a:schemeClr val="tx1"/>
                </a:solidFill>
              </a:rPr>
              <a:t>(cenové marketingy se předkládají až k Žádosti o platbu)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endParaRPr lang="cs-CZ" sz="900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036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423" y="1988840"/>
            <a:ext cx="8352048" cy="4104456"/>
          </a:xfrm>
        </p:spPr>
        <p:txBody>
          <a:bodyPr/>
          <a:lstStyle/>
          <a:p>
            <a:pPr marL="0" indent="0" algn="just"/>
            <a:endParaRPr lang="cs-CZ" sz="800" dirty="0"/>
          </a:p>
          <a:p>
            <a:pPr marL="0" indent="0" algn="just"/>
            <a:endParaRPr lang="cs-CZ" dirty="0"/>
          </a:p>
          <a:p>
            <a:pPr marL="0" indent="0" algn="just"/>
            <a:endParaRPr lang="cs-CZ" dirty="0"/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Spolu s doložením příloh žadatel prostřednictvím Portálu farmáře zasílá aktualizovaný formulář Žádosti o dotaci.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Nejpozději </a:t>
            </a:r>
            <a:r>
              <a:rPr lang="cs-CZ" b="1" dirty="0">
                <a:solidFill>
                  <a:schemeClr val="tx1"/>
                </a:solidFill>
              </a:rPr>
              <a:t>do 91 kalendářních dní </a:t>
            </a:r>
            <a:r>
              <a:rPr lang="cs-CZ" dirty="0">
                <a:solidFill>
                  <a:schemeClr val="tx1"/>
                </a:solidFill>
              </a:rPr>
              <a:t>od ukončení příjmu žádostí </a:t>
            </a:r>
            <a:r>
              <a:rPr lang="cs-CZ" b="1" dirty="0">
                <a:solidFill>
                  <a:schemeClr val="tx1"/>
                </a:solidFill>
              </a:rPr>
              <a:t>(nejpozději do 23. 7. 2018)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/>
            <a:endParaRPr lang="cs-CZ" b="1" dirty="0">
              <a:solidFill>
                <a:schemeClr val="tx1"/>
              </a:solidFill>
            </a:endParaRPr>
          </a:p>
          <a:p>
            <a:pPr marL="0" indent="0" algn="ctr"/>
            <a:r>
              <a:rPr lang="cs-CZ" b="1" dirty="0">
                <a:solidFill>
                  <a:schemeClr val="tx1"/>
                </a:solidFill>
              </a:rPr>
              <a:t>SZIF </a:t>
            </a:r>
            <a:r>
              <a:rPr lang="cs-CZ" b="1" u="sng" dirty="0">
                <a:solidFill>
                  <a:schemeClr val="tx1"/>
                </a:solidFill>
              </a:rPr>
              <a:t>nezasílá výzvy</a:t>
            </a:r>
            <a:r>
              <a:rPr lang="cs-CZ" b="1" dirty="0">
                <a:solidFill>
                  <a:schemeClr val="tx1"/>
                </a:solidFill>
              </a:rPr>
              <a:t> k předložení příloh k Žádosti o dotaci.</a:t>
            </a:r>
          </a:p>
          <a:p>
            <a:pPr marL="0" indent="0" algn="just"/>
            <a:endParaRPr lang="cs-CZ" sz="900" dirty="0">
              <a:solidFill>
                <a:schemeClr val="tx1"/>
              </a:solidFill>
            </a:endParaRPr>
          </a:p>
          <a:p>
            <a:pPr marL="57150" indent="0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06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423" y="1988840"/>
            <a:ext cx="8352048" cy="3960440"/>
          </a:xfrm>
        </p:spPr>
        <p:txBody>
          <a:bodyPr/>
          <a:lstStyle/>
          <a:p>
            <a:pPr marL="0" indent="0" algn="just"/>
            <a:endParaRPr lang="cs-CZ" dirty="0"/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Pouze vybrané přílohy (uvedeno ve Specifické části Pravidel pro žadatele) je možné doložit v listinné podobě – osobně nebo poštou na příslušný RO SZIF. Na přílohy doručené v listinné podobě uvede žadatel registrační číslo Žádosti o dotaci, ke které se příloha vztahuje.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Přílohy v listinné podobě musí být na RO SZIF doručeny nejpozději 7 kalendářních dnů po odeslání příloh prostřednictvím Portálu farmáře, zároveň však nejpozději v termínu uvedeném výše.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b="1" dirty="0">
                <a:solidFill>
                  <a:schemeClr val="tx1"/>
                </a:solidFill>
              </a:rPr>
              <a:t>Odeslání příloh prostřednictvím Portálu farmáře ze strany žadatele, může být v uvedené lhůtě provedeno pouze jednou.</a:t>
            </a:r>
          </a:p>
          <a:p>
            <a:pPr marL="0" lvl="1" indent="0">
              <a:buNone/>
            </a:pPr>
            <a:endParaRPr lang="cs-CZ" sz="900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Podrobný postup: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71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423" y="1988840"/>
            <a:ext cx="8352048" cy="3960440"/>
          </a:xfrm>
        </p:spPr>
        <p:txBody>
          <a:bodyPr/>
          <a:lstStyle/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sz="1000" b="1" dirty="0">
              <a:solidFill>
                <a:srgbClr val="FF0000"/>
              </a:solidFill>
            </a:endParaRPr>
          </a:p>
          <a:p>
            <a:pPr marL="0" indent="0" algn="just"/>
            <a:r>
              <a:rPr lang="cs-CZ" b="1" dirty="0">
                <a:solidFill>
                  <a:schemeClr val="tx1"/>
                </a:solidFill>
              </a:rPr>
              <a:t>V rámci dokládání příloh k Žádosti o dotaci prostřednictvím Portálu farmáře je omezena velikost jednoho dokumentu na 10 MB (možnost vkládat více dokumentů k jedné příloze).</a:t>
            </a:r>
          </a:p>
          <a:p>
            <a:pPr marL="0" indent="0" algn="just"/>
            <a:endParaRPr lang="cs-CZ" b="1" dirty="0">
              <a:solidFill>
                <a:schemeClr val="tx1"/>
              </a:solidFill>
            </a:endParaRPr>
          </a:p>
          <a:p>
            <a:pPr marL="0" indent="0" algn="just"/>
            <a:r>
              <a:rPr lang="cs-CZ" b="1" dirty="0">
                <a:solidFill>
                  <a:schemeClr val="tx1"/>
                </a:solidFill>
              </a:rPr>
              <a:t>Dokument „Potvrzení o přijetí“ na Portálu farmáře nebude k dispozici „online“ – žadatel obdrží informaci dodatečně.</a:t>
            </a:r>
          </a:p>
          <a:p>
            <a:pPr marL="0" indent="0" algn="just"/>
            <a:endParaRPr lang="cs-CZ" b="1" dirty="0">
              <a:solidFill>
                <a:schemeClr val="tx1"/>
              </a:solidFill>
            </a:endParaRPr>
          </a:p>
          <a:p>
            <a:pPr marL="0" indent="0" algn="ctr"/>
            <a:r>
              <a:rPr lang="cs-CZ" b="1" u="sng" dirty="0">
                <a:solidFill>
                  <a:schemeClr val="tx1"/>
                </a:solidFill>
              </a:rPr>
              <a:t>Výše uvedené, platí pro veškeré dokládání/odesílání dokumentů ze strany žadatele prostřednictvím Portálu farmáře v celém průběhu administrace žádosti (doložení příloh, opravy v rámci administrativní kontroly).</a:t>
            </a:r>
          </a:p>
        </p:txBody>
      </p:sp>
    </p:spTree>
    <p:extLst>
      <p:ext uri="{BB962C8B-B14F-4D97-AF65-F5344CB8AC3E}">
        <p14:creationId xmlns:p14="http://schemas.microsoft.com/office/powerpoint/2010/main" val="33239089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583625" cy="444216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Administrace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Přijímaná opatření/operace 6. kola příjmu žádostí PRV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Základní podmínky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Podání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Portál farmáře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Registrace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Doporučení Žádostí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Doložení příloh k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Administrativní kontrola Žádosti o dotaci, kontrola přijatelnosti a hodnocení projektů a kontrola úplnosti dokumentace k výběrovému/zadávacímu řízení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Schválení Žádostí o dotaci</a:t>
            </a:r>
          </a:p>
          <a:p>
            <a:pPr marL="0" indent="0"/>
            <a:r>
              <a:rPr lang="cs-CZ" b="1" dirty="0">
                <a:solidFill>
                  <a:schemeClr val="tx1"/>
                </a:solidFill>
              </a:rPr>
              <a:t>     Dohoda o poskytnutí dotace v rámci PRV</a:t>
            </a:r>
          </a:p>
          <a:p>
            <a:pPr marL="361950" indent="0"/>
            <a:r>
              <a:rPr lang="cs-CZ" b="1" dirty="0">
                <a:solidFill>
                  <a:schemeClr val="tx1"/>
                </a:solidFill>
              </a:rPr>
              <a:t>Struktura Žádosti o dotaci PRV</a:t>
            </a:r>
          </a:p>
          <a:p>
            <a:pPr marL="361950" indent="0"/>
            <a:r>
              <a:rPr lang="cs-CZ" b="1" dirty="0">
                <a:solidFill>
                  <a:schemeClr val="tx1"/>
                </a:solidFill>
              </a:rPr>
              <a:t>Garanti SZIF</a:t>
            </a:r>
          </a:p>
        </p:txBody>
      </p:sp>
    </p:spTree>
    <p:extLst>
      <p:ext uri="{BB962C8B-B14F-4D97-AF65-F5344CB8AC3E}">
        <p14:creationId xmlns:p14="http://schemas.microsoft.com/office/powerpoint/2010/main" val="1232969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12776"/>
            <a:ext cx="8907471" cy="648072"/>
          </a:xfrm>
        </p:spPr>
        <p:txBody>
          <a:bodyPr anchor="t" anchorCtr="0"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Administrativní kontrola Žádosti o dotaci, kontrola přijatelnosti a hodnocení projektů </a:t>
            </a:r>
            <a:br>
              <a:rPr lang="cs-CZ" sz="1400" dirty="0"/>
            </a:br>
            <a:r>
              <a:rPr lang="cs-CZ" sz="1400" dirty="0"/>
              <a:t>a kontrola úplnosti dokumentace k VŘ/ZŘ </a:t>
            </a:r>
            <a:r>
              <a:rPr lang="cs-CZ" sz="1200" dirty="0"/>
              <a:t>(kapitola 5.6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278" y="1988840"/>
            <a:ext cx="8696193" cy="3960440"/>
          </a:xfrm>
        </p:spPr>
        <p:txBody>
          <a:bodyPr/>
          <a:lstStyle/>
          <a:p>
            <a:pPr marL="0" lvl="0" indent="0" algn="just"/>
            <a:r>
              <a:rPr lang="cs-CZ" dirty="0">
                <a:solidFill>
                  <a:schemeClr val="tx1"/>
                </a:solidFill>
              </a:rPr>
              <a:t>Výsledky administrativní kontroly – v případě zjištěných nedostatků a vyhodnocení chyb na žádosti a přílohách:</a:t>
            </a:r>
          </a:p>
          <a:p>
            <a:pPr lvl="1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Neodstranitelné / nesplnění přijatelnosti</a:t>
            </a:r>
            <a:r>
              <a:rPr lang="cs-CZ" dirty="0">
                <a:solidFill>
                  <a:schemeClr val="tx1"/>
                </a:solidFill>
              </a:rPr>
              <a:t> – Ukončení administrace,</a:t>
            </a:r>
          </a:p>
          <a:p>
            <a:pPr lvl="1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Odstranitelné</a:t>
            </a:r>
            <a:r>
              <a:rPr lang="cs-CZ" dirty="0">
                <a:solidFill>
                  <a:schemeClr val="tx1"/>
                </a:solidFill>
              </a:rPr>
              <a:t> – Výzva SZIF (Žádost o doplnění neúplné dokumentace) </a:t>
            </a:r>
            <a:r>
              <a:rPr lang="cs-CZ" b="1" u="sng" dirty="0">
                <a:solidFill>
                  <a:schemeClr val="tx1"/>
                </a:solidFill>
              </a:rPr>
              <a:t>pouze prostřednictví Portálu farmáře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do 210 kalendářních dní </a:t>
            </a:r>
            <a:r>
              <a:rPr lang="cs-CZ" dirty="0">
                <a:solidFill>
                  <a:schemeClr val="tx1"/>
                </a:solidFill>
              </a:rPr>
              <a:t>od ukončení příjmu žádostí </a:t>
            </a:r>
            <a:r>
              <a:rPr lang="cs-CZ" b="1" dirty="0">
                <a:solidFill>
                  <a:schemeClr val="tx1"/>
                </a:solidFill>
              </a:rPr>
              <a:t>(nejpozději do 19. 11. 2018)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Odstranění nedostatků </a:t>
            </a:r>
            <a:r>
              <a:rPr lang="cs-CZ" b="1" dirty="0"/>
              <a:t>do 14 kalendářních dní od vyhotovení Žádosti o doplnění neúplné dokumentace </a:t>
            </a:r>
            <a:r>
              <a:rPr lang="cs-CZ" dirty="0"/>
              <a:t>prostřednictvím PF (u vybraných příloh k Žádosti v listinné podobě – obdobně jako při doložení příloh).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Doplnění ze strany žadatele může být v uvedené lhůtě provedeno pouze jednou.</a:t>
            </a:r>
            <a:endParaRPr lang="cs-CZ" b="1" dirty="0"/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Neodstranění nedostatků v termínu vede k ukončení administrace.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Podrobný postup pro odstranění zjištěných nedostatků na: </a:t>
            </a:r>
            <a:r>
              <a:rPr lang="x-none" sz="1200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sz="1200" dirty="0">
                <a:solidFill>
                  <a:schemeClr val="tx1"/>
                </a:solidFill>
              </a:rPr>
              <a:t> a </a:t>
            </a:r>
            <a:r>
              <a:rPr lang="x-none" sz="1200" dirty="0">
                <a:solidFill>
                  <a:schemeClr val="tx1"/>
                </a:solidFill>
                <a:hlinkClick r:id="rId4"/>
              </a:rPr>
              <a:t>ww.szif.cz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32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/>
              <a:t>Schválení Žádosti o dotaci </a:t>
            </a:r>
            <a:r>
              <a:rPr lang="cs-CZ" sz="1200" dirty="0"/>
              <a:t>(kapitola 5.7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>
                <a:solidFill>
                  <a:schemeClr val="tx1"/>
                </a:solidFill>
              </a:rPr>
              <a:t>Po vyhodnocení doplnění ze strany žadatele probíhá kontrola bodování – udělení bodů SZIF v rámci jednotlivých preferenčních kritérií.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Schválení Žádostí doporučených/Žádostí náhradníků na základě alokace stanovené Řídicím orgánem PRV a podle počtu obdržených bodů (v případě rovnosti bodů rozhoduje výše požadované dotace).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V případě ukončení Žádosti o dotaci nebo klesne-li bodové hodnocení pod hranici kategorie Doporučen, bude schválena Žádost Náhradníka, které je dle udělených bodů další v pořadí.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Informace o schválení/neschválení žádosti na: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					               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0" indent="0"/>
            <a:r>
              <a:rPr lang="cs-CZ" dirty="0">
                <a:solidFill>
                  <a:schemeClr val="tx1"/>
                </a:solidFill>
              </a:rPr>
              <a:t>O neschválení Žádosti o dotaci je žadatel také informován sdělením na PF.</a:t>
            </a:r>
          </a:p>
        </p:txBody>
      </p:sp>
    </p:spTree>
    <p:extLst>
      <p:ext uri="{BB962C8B-B14F-4D97-AF65-F5344CB8AC3E}">
        <p14:creationId xmlns:p14="http://schemas.microsoft.com/office/powerpoint/2010/main" val="42912817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/>
              <a:t>Schválení Žádosti o dotaci </a:t>
            </a:r>
            <a:r>
              <a:rPr lang="cs-CZ" sz="1200" dirty="0"/>
              <a:t>(kapitola 5.7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>
              <a:lnSpc>
                <a:spcPts val="2300"/>
              </a:lnSpc>
            </a:pPr>
            <a:endParaRPr lang="cs-CZ" b="1" dirty="0">
              <a:solidFill>
                <a:srgbClr val="F77121"/>
              </a:solidFill>
            </a:endParaRPr>
          </a:p>
          <a:p>
            <a:pPr marL="0" indent="0" algn="just">
              <a:lnSpc>
                <a:spcPts val="2300"/>
              </a:lnSpc>
            </a:pPr>
            <a:r>
              <a:rPr lang="cs-CZ" b="1" dirty="0">
                <a:solidFill>
                  <a:schemeClr val="tx1"/>
                </a:solidFill>
              </a:rPr>
              <a:t>Předpokládané zahájení schvalování žádostí 6. kola v průběhu prosince 2018.</a:t>
            </a:r>
          </a:p>
        </p:txBody>
      </p:sp>
    </p:spTree>
    <p:extLst>
      <p:ext uri="{BB962C8B-B14F-4D97-AF65-F5344CB8AC3E}">
        <p14:creationId xmlns:p14="http://schemas.microsoft.com/office/powerpoint/2010/main" val="4188791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44000" cy="444216"/>
          </a:xfrm>
        </p:spPr>
        <p:txBody>
          <a:bodyPr/>
          <a:lstStyle/>
          <a:p>
            <a:r>
              <a:rPr lang="cs-CZ" dirty="0"/>
              <a:t>Dohoda o poskytnutí dotace v rámci PRV </a:t>
            </a:r>
            <a:r>
              <a:rPr lang="cs-CZ" sz="1050" dirty="0"/>
              <a:t>(kapitola 6.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424000" cy="3960440"/>
          </a:xfrm>
        </p:spPr>
        <p:txBody>
          <a:bodyPr/>
          <a:lstStyle/>
          <a:p>
            <a:endParaRPr lang="cs-CZ" dirty="0"/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 případě, že je projekt schválen k poskytnutí dotace – výzva k podpisu.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Nutnost dostavit se ve stanovené lhůtě.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Podpis osobně (žadatel/zmocněný zástupce) na RO SZIF.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Vyhotovení dvou stejnopisů (žadatel/SZIF) – originály.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Změna obsahu prostřednictvím </a:t>
            </a:r>
            <a:r>
              <a:rPr lang="cs-CZ" b="1" dirty="0">
                <a:solidFill>
                  <a:schemeClr val="tx1"/>
                </a:solidFill>
              </a:rPr>
              <a:t>Dodatku k Dohodě </a:t>
            </a:r>
            <a:r>
              <a:rPr lang="cs-CZ" dirty="0">
                <a:solidFill>
                  <a:schemeClr val="tx1"/>
                </a:solidFill>
              </a:rPr>
              <a:t>případně</a:t>
            </a:r>
            <a:r>
              <a:rPr lang="cs-CZ" b="1" dirty="0">
                <a:solidFill>
                  <a:schemeClr val="tx1"/>
                </a:solidFill>
              </a:rPr>
              <a:t> Vyrozuměním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Zveřejnění v registru smluv – zajišťuje IS SZIF (automaticky).</a:t>
            </a:r>
          </a:p>
        </p:txBody>
      </p:sp>
    </p:spTree>
    <p:extLst>
      <p:ext uri="{BB962C8B-B14F-4D97-AF65-F5344CB8AC3E}">
        <p14:creationId xmlns:p14="http://schemas.microsoft.com/office/powerpoint/2010/main" val="12332437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387002" cy="444216"/>
          </a:xfrm>
        </p:spPr>
        <p:txBody>
          <a:bodyPr/>
          <a:lstStyle/>
          <a:p>
            <a:r>
              <a:rPr lang="cs-CZ" dirty="0"/>
              <a:t>Žádost o dotaci PRV –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>
                <a:solidFill>
                  <a:schemeClr val="tx1"/>
                </a:solidFill>
              </a:rPr>
              <a:t>Strany A – Informace o žadateli,</a:t>
            </a:r>
          </a:p>
          <a:p>
            <a:endParaRPr lang="cs-CZ" sz="900" dirty="0">
              <a:solidFill>
                <a:schemeClr val="tx1"/>
              </a:solidFill>
            </a:endParaRPr>
          </a:p>
          <a:p>
            <a:pPr marL="0" indent="0"/>
            <a:r>
              <a:rPr lang="cs-CZ" sz="1400" dirty="0">
                <a:solidFill>
                  <a:schemeClr val="tx1"/>
                </a:solidFill>
              </a:rPr>
              <a:t>Strany B – Popis projektu – obecná část (B1),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Popis projektu – specifika operace (B2),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Popis projektu – zadávání zakázek (B3),</a:t>
            </a:r>
          </a:p>
          <a:p>
            <a:pPr marL="0" indent="0"/>
            <a:endParaRPr lang="cs-CZ" sz="900" dirty="0">
              <a:solidFill>
                <a:schemeClr val="tx1"/>
              </a:solidFill>
            </a:endParaRPr>
          </a:p>
          <a:p>
            <a:pPr marL="0" indent="0"/>
            <a:r>
              <a:rPr lang="cs-CZ" sz="1400" dirty="0">
                <a:solidFill>
                  <a:schemeClr val="tx1"/>
                </a:solidFill>
              </a:rPr>
              <a:t>Strany C – Výdaje projektu (C1),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Struktura financování (C2),</a:t>
            </a:r>
          </a:p>
          <a:p>
            <a:pPr marL="0" indent="0"/>
            <a:endParaRPr lang="cs-CZ" sz="900" dirty="0">
              <a:solidFill>
                <a:schemeClr val="tx1"/>
              </a:solidFill>
            </a:endParaRPr>
          </a:p>
          <a:p>
            <a:pPr marL="1077913" indent="-1077913"/>
            <a:r>
              <a:rPr lang="cs-CZ" sz="1400" dirty="0">
                <a:solidFill>
                  <a:schemeClr val="tx1"/>
                </a:solidFill>
              </a:rPr>
              <a:t>Strany D – Přílohy (relevantní dle operací - podíl příjmů z prvovýroby, podíl příjmů z výroby krmiv, přehled o zaměstnancích podniku, hodnocení aspektu efektivnosti investice/projektu, atd.),</a:t>
            </a:r>
          </a:p>
          <a:p>
            <a:pPr marL="896938" indent="-896938"/>
            <a:endParaRPr lang="cs-CZ" sz="900" dirty="0">
              <a:solidFill>
                <a:schemeClr val="tx1"/>
              </a:solidFill>
            </a:endParaRP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E – Preferenční kritéria (žadatelem požadovaná),</a:t>
            </a:r>
          </a:p>
          <a:p>
            <a:pPr marL="896938" indent="-896938"/>
            <a:endParaRPr lang="cs-CZ" sz="1400" dirty="0">
              <a:solidFill>
                <a:schemeClr val="tx1"/>
              </a:solidFill>
            </a:endParaRP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F – Hodnotící indikátory,</a:t>
            </a: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G – Čestná prohlášení.</a:t>
            </a:r>
          </a:p>
          <a:p>
            <a:pPr marL="896938" indent="-896938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866748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638674" cy="444216"/>
          </a:xfrm>
        </p:spPr>
        <p:txBody>
          <a:bodyPr/>
          <a:lstStyle/>
          <a:p>
            <a:r>
              <a:rPr lang="cs-CZ" dirty="0"/>
              <a:t>Lokální informace – Plzeňský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Osobní konzultace: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b="1" dirty="0">
                <a:solidFill>
                  <a:schemeClr val="tx1"/>
                </a:solidFill>
              </a:rPr>
              <a:t>Kdy: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b="1" dirty="0">
                <a:solidFill>
                  <a:schemeClr val="tx1"/>
                </a:solidFill>
              </a:rPr>
              <a:t>středa</a:t>
            </a:r>
          </a:p>
          <a:p>
            <a:r>
              <a:rPr lang="cs-CZ" b="1" dirty="0">
                <a:solidFill>
                  <a:schemeClr val="tx1"/>
                </a:solidFill>
              </a:rPr>
              <a:t>			28.3.; 4.4.; 11.4.; 18.4.2018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	V kolik: 	11:00 – 15:00 hodin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	Kde:		Oddělení příjmu žádosti a LPIS</a:t>
            </a:r>
          </a:p>
          <a:p>
            <a:r>
              <a:rPr lang="cs-CZ" b="1" dirty="0">
                <a:solidFill>
                  <a:schemeClr val="tx1"/>
                </a:solidFill>
              </a:rPr>
              <a:t>			Nerudova 2672/35, 301 00 Plzeň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1299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638674" cy="444216"/>
          </a:xfrm>
        </p:spPr>
        <p:txBody>
          <a:bodyPr/>
          <a:lstStyle/>
          <a:p>
            <a:r>
              <a:rPr lang="cs-CZ" dirty="0"/>
              <a:t>Lokální informace – Plzeňský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4" y="2276872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Semináře PRV – zemědělci, potravináři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b="1" dirty="0">
                <a:solidFill>
                  <a:schemeClr val="tx1"/>
                </a:solidFill>
              </a:rPr>
              <a:t>Kdy: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b="1" dirty="0">
                <a:solidFill>
                  <a:schemeClr val="tx1"/>
                </a:solidFill>
              </a:rPr>
              <a:t>19.3.2018</a:t>
            </a:r>
          </a:p>
          <a:p>
            <a:r>
              <a:rPr lang="cs-CZ" b="1" dirty="0">
                <a:solidFill>
                  <a:schemeClr val="tx1"/>
                </a:solidFill>
              </a:rPr>
              <a:t>	V kolik: 	od 10 hodin, prezence účastníků 9:30 hod</a:t>
            </a:r>
          </a:p>
          <a:p>
            <a:r>
              <a:rPr lang="cs-CZ" b="1" dirty="0">
                <a:solidFill>
                  <a:schemeClr val="tx1"/>
                </a:solidFill>
              </a:rPr>
              <a:t>	Kde:		Regionální centrum celoživotního vzdělávání</a:t>
            </a:r>
          </a:p>
          <a:p>
            <a:r>
              <a:rPr lang="cs-CZ" b="1" dirty="0">
                <a:solidFill>
                  <a:schemeClr val="tx1"/>
                </a:solidFill>
              </a:rPr>
              <a:t>			Plánická 174, 339 01 Klatovy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120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638674" cy="444216"/>
          </a:xfrm>
        </p:spPr>
        <p:txBody>
          <a:bodyPr/>
          <a:lstStyle/>
          <a:p>
            <a:r>
              <a:rPr lang="cs-CZ" dirty="0"/>
              <a:t>Lokální informace – Plzeňský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4" y="2348880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b="1" dirty="0">
                <a:solidFill>
                  <a:schemeClr val="tx1"/>
                </a:solidFill>
              </a:rPr>
              <a:t>Semináře PRV – lesnické operace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>
                <a:solidFill>
                  <a:schemeClr val="tx1"/>
                </a:solidFill>
              </a:rPr>
              <a:t>	Kdy: 	23.3.2018</a:t>
            </a:r>
          </a:p>
          <a:p>
            <a:r>
              <a:rPr lang="cs-CZ" b="1" dirty="0">
                <a:solidFill>
                  <a:schemeClr val="tx1"/>
                </a:solidFill>
              </a:rPr>
              <a:t>	V kolik: 	od 9:30 hodin, prezence účastníků 8:30 hod</a:t>
            </a:r>
          </a:p>
          <a:p>
            <a:r>
              <a:rPr lang="cs-CZ" b="1" dirty="0">
                <a:solidFill>
                  <a:schemeClr val="tx1"/>
                </a:solidFill>
              </a:rPr>
              <a:t>	Kde:		aula VOŠ lesnické a Střední školy B. Schwarzenberga</a:t>
            </a:r>
          </a:p>
          <a:p>
            <a:r>
              <a:rPr lang="cs-CZ" b="1" dirty="0">
                <a:solidFill>
                  <a:schemeClr val="tx1"/>
                </a:solidFill>
              </a:rPr>
              <a:t>			Lesnická 5</a:t>
            </a:r>
          </a:p>
          <a:p>
            <a:r>
              <a:rPr lang="cs-CZ" b="1" dirty="0">
                <a:solidFill>
                  <a:schemeClr val="tx1"/>
                </a:solidFill>
              </a:rPr>
              <a:t>			397 01 Písek</a:t>
            </a:r>
          </a:p>
          <a:p>
            <a:r>
              <a:rPr lang="cs-CZ" dirty="0">
                <a:solidFill>
                  <a:schemeClr val="tx1"/>
                </a:solidFill>
              </a:rPr>
              <a:t>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1663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pPr marL="715963" indent="-715963">
              <a:tabLst>
                <a:tab pos="715963" algn="l"/>
              </a:tabLst>
            </a:pPr>
            <a:r>
              <a:rPr lang="cs-CZ" u="sng" dirty="0"/>
              <a:t>1.1.1 Vzdělávací akce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Zuzana.Bila</a:t>
            </a:r>
            <a:r>
              <a:rPr lang="cs-CZ" u="sng" dirty="0">
                <a:solidFill>
                  <a:srgbClr val="005DA2"/>
                </a:solidFill>
                <a:hlinkClick r:id="rId3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1.2.1 Informační akce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Zuzana.Bila</a:t>
            </a:r>
            <a:r>
              <a:rPr lang="cs-CZ" u="sng" dirty="0">
                <a:solidFill>
                  <a:srgbClr val="005DA2"/>
                </a:solidFill>
                <a:hlinkClick r:id="rId3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4.3.2 Lesnická infrastruktura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4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6.1.1 Zahájení činnosti mladých zemědělců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Jaroslav Černý, tel.: 703 197 156,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5"/>
              </a:rPr>
              <a:t>Jaroslav.Cerny@szif.cz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endParaRPr lang="cs-CZ" sz="1400" u="sng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6.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21044551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r>
              <a:rPr lang="cs-CZ" u="sng" dirty="0"/>
              <a:t>6.4.1 Investice do nezemědělských činností </a:t>
            </a:r>
          </a:p>
          <a:p>
            <a:pPr marL="0" indent="0"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Mgr. Jitka Gregušová, tel.: 703 186 947,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3"/>
              </a:rPr>
              <a:t>Jitka.Gregusova@szif.cz</a:t>
            </a:r>
            <a:endParaRPr lang="cs-CZ" u="sng" dirty="0"/>
          </a:p>
          <a:p>
            <a:r>
              <a:rPr lang="cs-CZ" u="sng" dirty="0"/>
              <a:t>6.4.2 Podpora agroturistiky</a:t>
            </a:r>
          </a:p>
          <a:p>
            <a:pPr marL="0" indent="0"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Mgr. Jitka Gregušová, tel.: 703 186 947,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3"/>
              </a:rPr>
              <a:t>Jitka.Gregusova@szif.cz</a:t>
            </a:r>
            <a:endParaRPr lang="cs-CZ" u="sng" dirty="0"/>
          </a:p>
          <a:p>
            <a:r>
              <a:rPr lang="cs-CZ" u="sng" dirty="0"/>
              <a:t>8.4.1 Obnova lesních porostů po kalamitách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4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r>
              <a:rPr lang="cs-CZ" u="sng" dirty="0"/>
              <a:t>8.4.2 Odstraňování škod způsobených povodněmi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4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endParaRPr lang="cs-CZ" u="sng" dirty="0"/>
          </a:p>
          <a:p>
            <a:endParaRPr lang="cs-CZ" u="sng" dirty="0"/>
          </a:p>
          <a:p>
            <a:endParaRPr lang="cs-CZ" sz="1400" u="sng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6.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19641786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463784"/>
            <a:ext cx="7375000" cy="444216"/>
          </a:xfrm>
        </p:spPr>
        <p:txBody>
          <a:bodyPr/>
          <a:lstStyle/>
          <a:p>
            <a:r>
              <a:rPr lang="cs-CZ" dirty="0"/>
              <a:t>Přijímaná opatření/operace 6. kola příjmu žádostí PRV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316496" cy="3960440"/>
          </a:xfrm>
        </p:spPr>
        <p:txBody>
          <a:bodyPr/>
          <a:lstStyle/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1.1.1 Vzdělávací akce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1.2.1 Informační akce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4.3.2 Lesnická infrastruktura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6.1.1 Zahájení činnosti mladých zemědělců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6.4.1 Investice do nezemědělských činností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6.4.2 Podpora agroturistiky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8.4.1 Obnova lesních porostů po kalamitách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8.4.2 Odstraňování škod způsobených povodněmi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8.5.2 Neproduktivní investice v lesích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8.5.3 Přeměna porostů náhradních dřevin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8.6.2 Technické vybavení dřevozpracujících provozoven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16.2.1 Podpora vývoje nových produktů, postupů a technologií v zemědělské výrobě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16.4.1 Horizontální a vertikální spolupráce mezi účastníky krátkých dodavatelských řetězců a místních trhů</a:t>
            </a: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778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r>
              <a:rPr lang="cs-CZ" u="sng" dirty="0"/>
              <a:t>8.5.2 Neproduktivní investice v lesích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3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r>
              <a:rPr lang="cs-CZ" u="sng" dirty="0"/>
              <a:t>8.5.3 Přeměna porostů náhradních dřevin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3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r>
              <a:rPr lang="cs-CZ" u="sng" dirty="0"/>
              <a:t>8.6.2 Technické vybavení dřevozpracujících provozoven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solidFill>
                  <a:srgbClr val="005DA2"/>
                </a:solidFill>
              </a:rPr>
              <a:t>Ivana.Kafkova</a:t>
            </a:r>
            <a:r>
              <a:rPr lang="cs-CZ" u="sng" dirty="0">
                <a:solidFill>
                  <a:srgbClr val="005DA2"/>
                </a:solidFill>
                <a:hlinkClick r:id="rId3"/>
              </a:rPr>
              <a:t>@szif.cz</a:t>
            </a:r>
            <a:endParaRPr lang="cs-CZ" u="sng" dirty="0">
              <a:solidFill>
                <a:srgbClr val="005DA2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6.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11364182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pPr marL="720000" indent="-720000"/>
            <a:r>
              <a:rPr lang="cs-CZ" u="sng" dirty="0"/>
              <a:t>16.2.1 Podpora vývoje nových produktů, postupů a technologií v zemědělské výrobě </a:t>
            </a:r>
          </a:p>
          <a:p>
            <a:pPr marL="0" indent="0"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3"/>
              </a:rPr>
              <a:t>Zuzana.Bila@szif.cz</a:t>
            </a:r>
            <a:endParaRPr lang="cs-CZ" u="sng" dirty="0"/>
          </a:p>
          <a:p>
            <a:pPr marL="719138" indent="-719138"/>
            <a:r>
              <a:rPr lang="cs-CZ" u="sng" dirty="0"/>
              <a:t>16.4.1 Horizontální a vertikální spolupráce mezi účastníky krátkých dodavatelských řetězců a místních trhů</a:t>
            </a:r>
          </a:p>
          <a:p>
            <a:pPr marL="0" indent="0"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3"/>
              </a:rPr>
              <a:t>Zuzana.Bila@szif.cz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6.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16415596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6. kolo příjmu žádostí PRV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088000"/>
            <a:ext cx="8712968" cy="3960440"/>
          </a:xfrm>
        </p:spPr>
        <p:txBody>
          <a:bodyPr/>
          <a:lstStyle/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Finanční zdraví + efektivnost investice/projektu</a:t>
            </a: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Vendula Boubalíková - tel.: 703 197 161</a:t>
            </a: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3"/>
              </a:rPr>
              <a:t>Vendula.Boubalíková@szif.cz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Zdeněk Kunc - tel.: 703 197 163</a:t>
            </a: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4"/>
              </a:rPr>
              <a:t>Zdenek.Kunc@szif.cz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Výběrové/zadávací řízení</a:t>
            </a:r>
          </a:p>
          <a:p>
            <a:pPr marL="0" indent="0">
              <a:spcAft>
                <a:spcPts val="12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Viktor Simon – tel.: 222 871 530, (739 322 670)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email: </a:t>
            </a:r>
            <a:r>
              <a:rPr lang="cs-CZ" u="sng" dirty="0">
                <a:hlinkClick r:id="rId5"/>
              </a:rPr>
              <a:t>Viktor.Simon@szif.cz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0764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7967" y="2966174"/>
            <a:ext cx="3123836" cy="474994"/>
          </a:xfrm>
        </p:spPr>
        <p:txBody>
          <a:bodyPr/>
          <a:lstStyle/>
          <a:p>
            <a:pPr algn="ctr"/>
            <a:r>
              <a:rPr lang="cs-CZ" sz="2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75173" cy="444216"/>
          </a:xfrm>
        </p:spPr>
        <p:txBody>
          <a:bodyPr/>
          <a:lstStyle/>
          <a:p>
            <a:r>
              <a:rPr lang="cs-CZ" dirty="0"/>
              <a:t>Základní podmínky Žádosti o dotaci </a:t>
            </a:r>
            <a:r>
              <a:rPr lang="cs-CZ" sz="1200" dirty="0"/>
              <a:t>(kapitola 5.1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88000"/>
            <a:ext cx="8100448" cy="3933288"/>
          </a:xfrm>
        </p:spPr>
        <p:txBody>
          <a:bodyPr/>
          <a:lstStyle/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Žádost o dotaci se podává/registruje samostatně za každou operaci/záměr.</a:t>
            </a:r>
          </a:p>
          <a:p>
            <a:pPr marL="285750" indent="-285750" algn="just">
              <a:buClr>
                <a:srgbClr val="F77121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cs-CZ" dirty="0">
                <a:solidFill>
                  <a:schemeClr val="tx1"/>
                </a:solidFill>
              </a:rPr>
              <a:t>Za danou operaci/záměr v daném kole příjmu žádostí je možné odeslat pouze jednu Žádost o dotaci konkrétního žadatele. </a:t>
            </a:r>
          </a:p>
          <a:p>
            <a:pPr marL="554038" indent="-285750" algn="just">
              <a:buClr>
                <a:srgbClr val="F77121"/>
              </a:buClr>
              <a:buFontTx/>
              <a:buChar char="-"/>
              <a:tabLst>
                <a:tab pos="715963" algn="l"/>
              </a:tabLst>
            </a:pPr>
            <a:r>
              <a:rPr lang="cs-CZ" dirty="0">
                <a:solidFill>
                  <a:schemeClr val="tx1"/>
                </a:solidFill>
              </a:rPr>
              <a:t>v rámci 6. kola PRV platí pro všechny operace vyjma operací: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1.1.1 Vzdělávací akce </a:t>
            </a:r>
            <a:r>
              <a:rPr lang="cs-CZ" sz="1400" dirty="0">
                <a:solidFill>
                  <a:schemeClr val="tx1"/>
                </a:solidFill>
              </a:rPr>
              <a:t>– lze více žádostí v administraci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4.3.2 Lesnická infrastruktura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8.4.1 Obnova lesních porostů po kalamitách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8.4.2 Odstraňování škod způsobených povodněmi 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8.5.2 Neproduktivní investice v lesích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8.5.3 Přeměna porostů náhradních dřevin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Žadatelem požadované bodové hodnocení vyplněné v Žádosti o dotaci je závazné od data zaregistrování Žádosti o dotaci (v případě, že žadatel bodové hodnocení nevyplní = žadatel body nepožaduje).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Dodatečné navýšení dotace ze strany žadatele není možné.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7601024" cy="444216"/>
          </a:xfrm>
        </p:spPr>
        <p:txBody>
          <a:bodyPr/>
          <a:lstStyle/>
          <a:p>
            <a:r>
              <a:rPr lang="cs-CZ" dirty="0"/>
              <a:t>Podání Žádosti o dotaci </a:t>
            </a:r>
            <a:r>
              <a:rPr lang="cs-CZ" sz="1200" dirty="0"/>
              <a:t>(kapitola 5.2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028464" cy="3960440"/>
          </a:xfrm>
        </p:spPr>
        <p:txBody>
          <a:bodyPr/>
          <a:lstStyle/>
          <a:p>
            <a:pPr algn="ctr"/>
            <a:r>
              <a:rPr lang="cs-CZ" b="1" u="sng" dirty="0">
                <a:solidFill>
                  <a:schemeClr val="tx1"/>
                </a:solidFill>
              </a:rPr>
              <a:t>V termínu příjmu žádostí</a:t>
            </a:r>
          </a:p>
          <a:p>
            <a:pPr algn="ctr"/>
            <a:r>
              <a:rPr lang="cs-CZ" b="1" u="sng" dirty="0">
                <a:solidFill>
                  <a:schemeClr val="tx1"/>
                </a:solidFill>
              </a:rPr>
              <a:t>od 3. 4. 2018 8:00 hodin do 23. 4. 2018 13:00 hodin</a:t>
            </a:r>
          </a:p>
          <a:p>
            <a:pPr algn="ctr"/>
            <a:endParaRPr lang="cs-CZ" b="1" u="sng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Žádost o dotaci musí být vygenerována z účtu Portálu farmáře žadatele</a:t>
            </a:r>
            <a:r>
              <a:rPr lang="cs-CZ" b="1" dirty="0">
                <a:solidFill>
                  <a:schemeClr val="tx1"/>
                </a:solidFill>
              </a:rPr>
              <a:t> – spuštění Portálu farmáře pro možnost vygenerování Žádosti o dotaci cca týden před zahájením příjmu žádostí.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Po kompletním vyplnění žadatel odešle Žádost o dotaci prostřednictvím vlastního účtu na Portálu farmáře - </a:t>
            </a:r>
            <a:r>
              <a:rPr lang="cs-CZ" b="1" dirty="0">
                <a:solidFill>
                  <a:schemeClr val="tx1"/>
                </a:solidFill>
              </a:rPr>
              <a:t>v termínu příjmu žádostí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Za datum podání Žádosti o dotaci se považuje datum odeslání Žádosti o dotaci přes Portál farmáře.</a:t>
            </a:r>
          </a:p>
          <a:p>
            <a:pPr marL="285750" lvl="1">
              <a:buSzPct val="90000"/>
              <a:buFontTx/>
              <a:buChar char="-"/>
            </a:pPr>
            <a:endParaRPr lang="cs-CZ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Podrobný postup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lvl="0"/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8470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828884" cy="444216"/>
          </a:xfrm>
        </p:spPr>
        <p:txBody>
          <a:bodyPr/>
          <a:lstStyle/>
          <a:p>
            <a:r>
              <a:rPr lang="cs-CZ" dirty="0"/>
              <a:t>Portál farmáře SZIF</a:t>
            </a:r>
            <a:endParaRPr lang="cs-CZ" sz="12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Informační portál dostupný přes internetové stránky </a:t>
            </a:r>
            <a:r>
              <a:rPr lang="x-none" dirty="0">
                <a:solidFill>
                  <a:schemeClr val="tx1"/>
                </a:solidFill>
                <a:hlinkClick r:id="rId3"/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/>
              </a:rPr>
              <a:t>www.szif.cz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Poskytuje žadateli/příjemci dotace přístup k individuálním informacím o jeho žádostech.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Je základním komunikačním nástrojem pro podávání Žádosti o dotaci a dalších dokumentů týkajících se její administrace. Ze strany SZIF jsou žadateli do schránky na Portálu farmáře zasílány informace o průběhu administrace podaných žádostí (Potvrzení o zaregistrování Žádosti o dotaci, Žádost o doplnění neúplné dokumentace, atd.).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Přístup do Portálu farmáře pouze pro registrované uživatele. Žadatel může získat registraci (uživatelské jméno a heslo) osobním podáním žádosti o přístup na místně příslušném RO SZIF nebo na CP SZIF.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652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32856"/>
            <a:ext cx="6587525" cy="39665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828884" cy="444216"/>
          </a:xfrm>
        </p:spPr>
        <p:txBody>
          <a:bodyPr/>
          <a:lstStyle/>
          <a:p>
            <a:r>
              <a:rPr lang="cs-CZ" dirty="0"/>
              <a:t>Portál farmáře SZIF</a:t>
            </a:r>
            <a:endParaRPr lang="cs-CZ" sz="1200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1259632" y="5517232"/>
            <a:ext cx="4608512" cy="404175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1400" dirty="0"/>
              <a:t>Dostupný z webových stránek SZIF </a:t>
            </a:r>
            <a:r>
              <a:rPr lang="cs-CZ" sz="1400" dirty="0">
                <a:hlinkClick r:id="rId4"/>
              </a:rPr>
              <a:t>www.szif.cz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6614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29" y="2009935"/>
            <a:ext cx="6378531" cy="48245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32708"/>
            <a:ext cx="8650990" cy="444216"/>
          </a:xfrm>
        </p:spPr>
        <p:txBody>
          <a:bodyPr/>
          <a:lstStyle/>
          <a:p>
            <a:r>
              <a:rPr lang="cs-CZ" dirty="0"/>
              <a:t>Podrobné manuály k jednotlivým podáním a instruktážní listy </a:t>
            </a:r>
          </a:p>
        </p:txBody>
      </p:sp>
      <p:sp>
        <p:nvSpPr>
          <p:cNvPr id="5" name="Zaoblený obdélník 4"/>
          <p:cNvSpPr/>
          <p:nvPr/>
        </p:nvSpPr>
        <p:spPr bwMode="auto">
          <a:xfrm>
            <a:off x="2843808" y="5661248"/>
            <a:ext cx="5760640" cy="1008112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1400" dirty="0"/>
              <a:t>Veškeré informace jsou uvedeny v jednotlivých manuálech.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Odkaz: &gt; </a:t>
            </a:r>
            <a:r>
              <a:rPr lang="cs-CZ" sz="1400" dirty="0">
                <a:hlinkClick r:id="rId4" action="ppaction://hlinkfile"/>
              </a:rPr>
              <a:t>Nová podání</a:t>
            </a:r>
            <a:r>
              <a:rPr lang="cs-CZ" sz="1400" dirty="0"/>
              <a:t> &gt; </a:t>
            </a:r>
            <a:r>
              <a:rPr lang="cs-CZ" sz="1400" dirty="0">
                <a:hlinkClick r:id="rId5" action="ppaction://hlinkfile"/>
              </a:rPr>
              <a:t>Žádosti PRV - projektová opatření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279798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89939" cy="444216"/>
          </a:xfrm>
        </p:spPr>
        <p:txBody>
          <a:bodyPr/>
          <a:lstStyle/>
          <a:p>
            <a:r>
              <a:rPr lang="cs-CZ" dirty="0"/>
              <a:t>Registrace Žádosti o dotaci </a:t>
            </a:r>
            <a:r>
              <a:rPr lang="cs-CZ" sz="1200" dirty="0"/>
              <a:t>(kapitola 5.3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8100472" cy="306919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Registrace Žádosti o dotaci na příslušném RO SZIF.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O zaregistrování Žádosti o dotaci žadatel informován pouze na Portálu farmáře SZIF nejpozději do 14 kalendářních dnů od ukončení příjmu žádostí </a:t>
            </a:r>
            <a:r>
              <a:rPr lang="cs-CZ" b="1" dirty="0">
                <a:solidFill>
                  <a:schemeClr val="tx1"/>
                </a:solidFill>
              </a:rPr>
              <a:t>(nejpozději do 7. 5. 2018).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43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3477</TotalTime>
  <Words>1626</Words>
  <Application>Microsoft Office PowerPoint</Application>
  <PresentationFormat>Předvádění na obrazovce (4:3)</PresentationFormat>
  <Paragraphs>305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Times New Roman</vt:lpstr>
      <vt:lpstr>Verdana</vt:lpstr>
      <vt:lpstr>Wingdings</vt:lpstr>
      <vt:lpstr>Šablona pro prezentace SZIF</vt:lpstr>
      <vt:lpstr>Program rozvoje venkova 2014 - 2020</vt:lpstr>
      <vt:lpstr>Obsah prezentace</vt:lpstr>
      <vt:lpstr>Přijímaná opatření/operace 6. kola příjmu žádostí PRV</vt:lpstr>
      <vt:lpstr>Základní podmínky Žádosti o dotaci (kapitola 5.1 Obecné části Pravidel pro žadatele)</vt:lpstr>
      <vt:lpstr>Podání Žádosti o dotaci (kapitola 5.2 Obecné části Pravidel pro žadatele)</vt:lpstr>
      <vt:lpstr>Portál farmáře SZIF</vt:lpstr>
      <vt:lpstr>Portál farmáře SZIF</vt:lpstr>
      <vt:lpstr>Podrobné manuály k jednotlivým podáním a instruktážní listy </vt:lpstr>
      <vt:lpstr>Registrace Žádosti o dotaci (kapitola 5.3 Obecné části Pravidel pro žadatele)</vt:lpstr>
      <vt:lpstr>Portál farmáře – dokumenty doručené ze SZIF</vt:lpstr>
      <vt:lpstr>Změna kontaktních údajů</vt:lpstr>
      <vt:lpstr>Změna kontaktních údajů</vt:lpstr>
      <vt:lpstr>Nastavení informačních e-mailů - dokumenty odeslané ze SZIF. </vt:lpstr>
      <vt:lpstr>Nastavení informačních e-mailů - dokumenty odeslané ze SZIF. </vt:lpstr>
      <vt:lpstr>Doporučení Žádostí o dotaci (kapitola 5.4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Administrativní kontrola Žádosti o dotaci, kontrola přijatelnosti a hodnocení projektů  a kontrola úplnosti dokumentace k VŘ/ZŘ (kapitola 5.6 Obecné části Pravidel pro žadatele)</vt:lpstr>
      <vt:lpstr>Schválení Žádosti o dotaci (kapitola 5.7 Obecné části Pravidel pro žadatele)</vt:lpstr>
      <vt:lpstr>Schválení Žádosti o dotaci (kapitola 5.7 Obecné části Pravidel pro žadatele)</vt:lpstr>
      <vt:lpstr>Dohoda o poskytnutí dotace v rámci PRV (kapitola 6. Obecné části Pravidel pro žadatele)</vt:lpstr>
      <vt:lpstr>Žádost o dotaci PRV – struktura</vt:lpstr>
      <vt:lpstr>Lokální informace – Plzeňský kraj</vt:lpstr>
      <vt:lpstr>Lokální informace – Plzeňský kraj</vt:lpstr>
      <vt:lpstr>Lokální informace – Plzeňský kraj</vt:lpstr>
      <vt:lpstr>Garanti SZIF – 6. kolo příjmu žádostí PRV</vt:lpstr>
      <vt:lpstr>Garanti SZIF – 6. kolo příjmu žádostí PRV</vt:lpstr>
      <vt:lpstr>Garanti SZIF – 6. kolo příjmu žádostí PRV</vt:lpstr>
      <vt:lpstr>Garanti SZIF – 6. kolo příjmu žádostí PRV</vt:lpstr>
      <vt:lpstr>Garanti SZIF – 6. kolo příjmu žádostí PRV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Haisová Dita Ing.</cp:lastModifiedBy>
  <cp:revision>243</cp:revision>
  <cp:lastPrinted>2016-08-17T07:16:10Z</cp:lastPrinted>
  <dcterms:created xsi:type="dcterms:W3CDTF">2015-03-03T08:34:53Z</dcterms:created>
  <dcterms:modified xsi:type="dcterms:W3CDTF">2018-03-22T11:29:21Z</dcterms:modified>
</cp:coreProperties>
</file>