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369" r:id="rId2"/>
    <p:sldId id="385" r:id="rId3"/>
    <p:sldId id="386" r:id="rId4"/>
    <p:sldId id="387" r:id="rId5"/>
    <p:sldId id="384" r:id="rId6"/>
    <p:sldId id="372" r:id="rId7"/>
    <p:sldId id="361" r:id="rId8"/>
    <p:sldId id="377" r:id="rId9"/>
    <p:sldId id="378" r:id="rId10"/>
    <p:sldId id="379" r:id="rId11"/>
    <p:sldId id="380" r:id="rId12"/>
    <p:sldId id="388" r:id="rId13"/>
    <p:sldId id="381" r:id="rId14"/>
    <p:sldId id="363" r:id="rId15"/>
    <p:sldId id="325" r:id="rId16"/>
  </p:sldIdLst>
  <p:sldSz cx="9144000" cy="6858000" type="screen4x3"/>
  <p:notesSz cx="6797675" cy="9926638"/>
  <p:defaultTextStyle>
    <a:defPPr>
      <a:defRPr lang="cs-CZ"/>
    </a:defPPr>
    <a:lvl1pPr algn="r" rtl="0" fontAlgn="base">
      <a:spcBef>
        <a:spcPct val="0"/>
      </a:spcBef>
      <a:spcAft>
        <a:spcPct val="0"/>
      </a:spcAft>
      <a:defRPr sz="1600" kern="1200">
        <a:solidFill>
          <a:schemeClr val="tx1"/>
        </a:solidFill>
        <a:latin typeface="Verdana" pitchFamily="34" charset="0"/>
        <a:ea typeface="+mn-ea"/>
        <a:cs typeface="+mn-cs"/>
      </a:defRPr>
    </a:lvl1pPr>
    <a:lvl2pPr marL="457200" algn="r" rtl="0" fontAlgn="base">
      <a:spcBef>
        <a:spcPct val="0"/>
      </a:spcBef>
      <a:spcAft>
        <a:spcPct val="0"/>
      </a:spcAft>
      <a:defRPr sz="1600" kern="1200">
        <a:solidFill>
          <a:schemeClr val="tx1"/>
        </a:solidFill>
        <a:latin typeface="Verdana" pitchFamily="34" charset="0"/>
        <a:ea typeface="+mn-ea"/>
        <a:cs typeface="+mn-cs"/>
      </a:defRPr>
    </a:lvl2pPr>
    <a:lvl3pPr marL="914400" algn="r" rtl="0" fontAlgn="base">
      <a:spcBef>
        <a:spcPct val="0"/>
      </a:spcBef>
      <a:spcAft>
        <a:spcPct val="0"/>
      </a:spcAft>
      <a:defRPr sz="1600" kern="1200">
        <a:solidFill>
          <a:schemeClr val="tx1"/>
        </a:solidFill>
        <a:latin typeface="Verdana" pitchFamily="34" charset="0"/>
        <a:ea typeface="+mn-ea"/>
        <a:cs typeface="+mn-cs"/>
      </a:defRPr>
    </a:lvl3pPr>
    <a:lvl4pPr marL="1371600" algn="r" rtl="0" fontAlgn="base">
      <a:spcBef>
        <a:spcPct val="0"/>
      </a:spcBef>
      <a:spcAft>
        <a:spcPct val="0"/>
      </a:spcAft>
      <a:defRPr sz="1600" kern="1200">
        <a:solidFill>
          <a:schemeClr val="tx1"/>
        </a:solidFill>
        <a:latin typeface="Verdana" pitchFamily="34" charset="0"/>
        <a:ea typeface="+mn-ea"/>
        <a:cs typeface="+mn-cs"/>
      </a:defRPr>
    </a:lvl4pPr>
    <a:lvl5pPr marL="1828800" algn="r"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112"/>
    <a:srgbClr val="F77121"/>
    <a:srgbClr val="F36523"/>
    <a:srgbClr val="FFFFFF"/>
    <a:srgbClr val="034A31"/>
    <a:srgbClr val="FFE781"/>
    <a:srgbClr val="9AB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7917" autoAdjust="0"/>
  </p:normalViewPr>
  <p:slideViewPr>
    <p:cSldViewPr>
      <p:cViewPr varScale="1">
        <p:scale>
          <a:sx n="115" d="100"/>
          <a:sy n="115" d="100"/>
        </p:scale>
        <p:origin x="14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74"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4958" cy="496809"/>
          </a:xfrm>
          <a:prstGeom prst="rect">
            <a:avLst/>
          </a:prstGeom>
          <a:noFill/>
          <a:ln w="9525">
            <a:noFill/>
            <a:miter lim="800000"/>
            <a:headEnd/>
            <a:tailEnd/>
          </a:ln>
          <a:effectLst/>
        </p:spPr>
        <p:txBody>
          <a:bodyPr vert="horz" wrap="square" lIns="94831" tIns="47415" rIns="94831" bIns="47415" numCol="1" anchor="t" anchorCtr="0" compatLnSpc="1">
            <a:prstTxWarp prst="textNoShape">
              <a:avLst/>
            </a:prstTxWarp>
          </a:bodyPr>
          <a:lstStyle>
            <a:lvl1pPr algn="l" defTabSz="949325">
              <a:defRPr sz="1300">
                <a:latin typeface="Times New Roman" pitchFamily="18" charset="0"/>
              </a:defRPr>
            </a:lvl1pPr>
          </a:lstStyle>
          <a:p>
            <a:endParaRPr lang="cs-CZ"/>
          </a:p>
        </p:txBody>
      </p:sp>
      <p:sp>
        <p:nvSpPr>
          <p:cNvPr id="65539" name="Rectangle 3"/>
          <p:cNvSpPr>
            <a:spLocks noGrp="1" noChangeArrowheads="1"/>
          </p:cNvSpPr>
          <p:nvPr>
            <p:ph type="dt" sz="quarter" idx="1"/>
          </p:nvPr>
        </p:nvSpPr>
        <p:spPr bwMode="auto">
          <a:xfrm>
            <a:off x="3851098" y="0"/>
            <a:ext cx="2944958" cy="496809"/>
          </a:xfrm>
          <a:prstGeom prst="rect">
            <a:avLst/>
          </a:prstGeom>
          <a:noFill/>
          <a:ln w="9525">
            <a:noFill/>
            <a:miter lim="800000"/>
            <a:headEnd/>
            <a:tailEnd/>
          </a:ln>
          <a:effectLst/>
        </p:spPr>
        <p:txBody>
          <a:bodyPr vert="horz" wrap="square" lIns="94831" tIns="47415" rIns="94831" bIns="47415" numCol="1" anchor="t" anchorCtr="0" compatLnSpc="1">
            <a:prstTxWarp prst="textNoShape">
              <a:avLst/>
            </a:prstTxWarp>
          </a:bodyPr>
          <a:lstStyle>
            <a:lvl1pPr defTabSz="949325">
              <a:defRPr sz="1300">
                <a:latin typeface="Times New Roman" pitchFamily="18" charset="0"/>
              </a:defRPr>
            </a:lvl1pPr>
          </a:lstStyle>
          <a:p>
            <a:endParaRPr lang="cs-CZ"/>
          </a:p>
        </p:txBody>
      </p:sp>
      <p:sp>
        <p:nvSpPr>
          <p:cNvPr id="65540" name="Rectangle 4"/>
          <p:cNvSpPr>
            <a:spLocks noGrp="1" noChangeArrowheads="1"/>
          </p:cNvSpPr>
          <p:nvPr>
            <p:ph type="ftr" sz="quarter" idx="2"/>
          </p:nvPr>
        </p:nvSpPr>
        <p:spPr bwMode="auto">
          <a:xfrm>
            <a:off x="0" y="9428242"/>
            <a:ext cx="2944958" cy="496809"/>
          </a:xfrm>
          <a:prstGeom prst="rect">
            <a:avLst/>
          </a:prstGeom>
          <a:noFill/>
          <a:ln w="9525">
            <a:noFill/>
            <a:miter lim="800000"/>
            <a:headEnd/>
            <a:tailEnd/>
          </a:ln>
          <a:effectLst/>
        </p:spPr>
        <p:txBody>
          <a:bodyPr vert="horz" wrap="square" lIns="94831" tIns="47415" rIns="94831" bIns="47415" numCol="1" anchor="b" anchorCtr="0" compatLnSpc="1">
            <a:prstTxWarp prst="textNoShape">
              <a:avLst/>
            </a:prstTxWarp>
          </a:bodyPr>
          <a:lstStyle>
            <a:lvl1pPr algn="l" defTabSz="949325">
              <a:defRPr sz="1300">
                <a:latin typeface="Times New Roman" pitchFamily="18" charset="0"/>
              </a:defRPr>
            </a:lvl1pPr>
          </a:lstStyle>
          <a:p>
            <a:endParaRPr lang="cs-CZ"/>
          </a:p>
        </p:txBody>
      </p:sp>
      <p:sp>
        <p:nvSpPr>
          <p:cNvPr id="65541" name="Rectangle 5"/>
          <p:cNvSpPr>
            <a:spLocks noGrp="1" noChangeArrowheads="1"/>
          </p:cNvSpPr>
          <p:nvPr>
            <p:ph type="sldNum" sz="quarter" idx="3"/>
          </p:nvPr>
        </p:nvSpPr>
        <p:spPr bwMode="auto">
          <a:xfrm>
            <a:off x="3851098" y="9428242"/>
            <a:ext cx="2944958" cy="496809"/>
          </a:xfrm>
          <a:prstGeom prst="rect">
            <a:avLst/>
          </a:prstGeom>
          <a:noFill/>
          <a:ln w="9525">
            <a:noFill/>
            <a:miter lim="800000"/>
            <a:headEnd/>
            <a:tailEnd/>
          </a:ln>
          <a:effectLst/>
        </p:spPr>
        <p:txBody>
          <a:bodyPr vert="horz" wrap="square" lIns="94831" tIns="47415" rIns="94831" bIns="47415" numCol="1" anchor="b" anchorCtr="0" compatLnSpc="1">
            <a:prstTxWarp prst="textNoShape">
              <a:avLst/>
            </a:prstTxWarp>
          </a:bodyPr>
          <a:lstStyle>
            <a:lvl1pPr defTabSz="949325">
              <a:defRPr sz="1300">
                <a:latin typeface="Times New Roman" pitchFamily="18" charset="0"/>
              </a:defRPr>
            </a:lvl1pPr>
          </a:lstStyle>
          <a:p>
            <a:fld id="{CE5FBDE2-885C-4726-B443-C9322E5756F0}" type="slidenum">
              <a:rPr lang="cs-CZ"/>
              <a:pPr/>
              <a:t>‹#›</a:t>
            </a:fld>
            <a:endParaRPr lang="cs-CZ"/>
          </a:p>
        </p:txBody>
      </p:sp>
    </p:spTree>
    <p:extLst>
      <p:ext uri="{BB962C8B-B14F-4D97-AF65-F5344CB8AC3E}">
        <p14:creationId xmlns:p14="http://schemas.microsoft.com/office/powerpoint/2010/main" val="208586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958" cy="496809"/>
          </a:xfrm>
          <a:prstGeom prst="rect">
            <a:avLst/>
          </a:prstGeom>
          <a:noFill/>
          <a:ln w="9525">
            <a:noFill/>
            <a:miter lim="800000"/>
            <a:headEnd/>
            <a:tailEnd/>
          </a:ln>
          <a:effectLst/>
        </p:spPr>
        <p:txBody>
          <a:bodyPr vert="horz" wrap="square" lIns="94831" tIns="47415" rIns="94831" bIns="47415" numCol="1" anchor="t" anchorCtr="0" compatLnSpc="1">
            <a:prstTxWarp prst="textNoShape">
              <a:avLst/>
            </a:prstTxWarp>
          </a:bodyPr>
          <a:lstStyle>
            <a:lvl1pPr algn="l" defTabSz="949325">
              <a:defRPr sz="1300"/>
            </a:lvl1pPr>
          </a:lstStyle>
          <a:p>
            <a:endParaRPr lang="cs-CZ"/>
          </a:p>
        </p:txBody>
      </p:sp>
      <p:sp>
        <p:nvSpPr>
          <p:cNvPr id="20483" name="Rectangle 3"/>
          <p:cNvSpPr>
            <a:spLocks noGrp="1" noChangeArrowheads="1"/>
          </p:cNvSpPr>
          <p:nvPr>
            <p:ph type="dt" idx="1"/>
          </p:nvPr>
        </p:nvSpPr>
        <p:spPr bwMode="auto">
          <a:xfrm>
            <a:off x="3852717" y="0"/>
            <a:ext cx="2944958" cy="496809"/>
          </a:xfrm>
          <a:prstGeom prst="rect">
            <a:avLst/>
          </a:prstGeom>
          <a:noFill/>
          <a:ln w="9525">
            <a:noFill/>
            <a:miter lim="800000"/>
            <a:headEnd/>
            <a:tailEnd/>
          </a:ln>
          <a:effectLst/>
        </p:spPr>
        <p:txBody>
          <a:bodyPr vert="horz" wrap="square" lIns="94831" tIns="47415" rIns="94831" bIns="47415" numCol="1" anchor="t" anchorCtr="0" compatLnSpc="1">
            <a:prstTxWarp prst="textNoShape">
              <a:avLst/>
            </a:prstTxWarp>
          </a:bodyPr>
          <a:lstStyle>
            <a:lvl1pPr defTabSz="949325">
              <a:defRPr sz="1300"/>
            </a:lvl1pPr>
          </a:lstStyle>
          <a:p>
            <a:endParaRPr lang="cs-CZ"/>
          </a:p>
        </p:txBody>
      </p:sp>
      <p:sp>
        <p:nvSpPr>
          <p:cNvPr id="20484"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06141" y="4715710"/>
            <a:ext cx="4985393" cy="4466511"/>
          </a:xfrm>
          <a:prstGeom prst="rect">
            <a:avLst/>
          </a:prstGeom>
          <a:noFill/>
          <a:ln w="9525">
            <a:noFill/>
            <a:miter lim="800000"/>
            <a:headEnd/>
            <a:tailEnd/>
          </a:ln>
          <a:effectLst/>
        </p:spPr>
        <p:txBody>
          <a:bodyPr vert="horz" wrap="square" lIns="94831" tIns="47415" rIns="94831" bIns="47415"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0486" name="Rectangle 6"/>
          <p:cNvSpPr>
            <a:spLocks noGrp="1" noChangeArrowheads="1"/>
          </p:cNvSpPr>
          <p:nvPr>
            <p:ph type="ftr" sz="quarter" idx="4"/>
          </p:nvPr>
        </p:nvSpPr>
        <p:spPr bwMode="auto">
          <a:xfrm>
            <a:off x="0" y="9431417"/>
            <a:ext cx="2944958" cy="495221"/>
          </a:xfrm>
          <a:prstGeom prst="rect">
            <a:avLst/>
          </a:prstGeom>
          <a:noFill/>
          <a:ln w="9525">
            <a:noFill/>
            <a:miter lim="800000"/>
            <a:headEnd/>
            <a:tailEnd/>
          </a:ln>
          <a:effectLst/>
        </p:spPr>
        <p:txBody>
          <a:bodyPr vert="horz" wrap="square" lIns="94831" tIns="47415" rIns="94831" bIns="47415" numCol="1" anchor="b" anchorCtr="0" compatLnSpc="1">
            <a:prstTxWarp prst="textNoShape">
              <a:avLst/>
            </a:prstTxWarp>
          </a:bodyPr>
          <a:lstStyle>
            <a:lvl1pPr algn="l" defTabSz="949325">
              <a:defRPr sz="1300"/>
            </a:lvl1pPr>
          </a:lstStyle>
          <a:p>
            <a:endParaRPr lang="cs-CZ"/>
          </a:p>
        </p:txBody>
      </p:sp>
      <p:sp>
        <p:nvSpPr>
          <p:cNvPr id="20487" name="Rectangle 7"/>
          <p:cNvSpPr>
            <a:spLocks noGrp="1" noChangeArrowheads="1"/>
          </p:cNvSpPr>
          <p:nvPr>
            <p:ph type="sldNum" sz="quarter" idx="5"/>
          </p:nvPr>
        </p:nvSpPr>
        <p:spPr bwMode="auto">
          <a:xfrm>
            <a:off x="3852717" y="9431417"/>
            <a:ext cx="2944958" cy="495221"/>
          </a:xfrm>
          <a:prstGeom prst="rect">
            <a:avLst/>
          </a:prstGeom>
          <a:noFill/>
          <a:ln w="9525">
            <a:noFill/>
            <a:miter lim="800000"/>
            <a:headEnd/>
            <a:tailEnd/>
          </a:ln>
          <a:effectLst/>
        </p:spPr>
        <p:txBody>
          <a:bodyPr vert="horz" wrap="square" lIns="94831" tIns="47415" rIns="94831" bIns="47415" numCol="1" anchor="b" anchorCtr="0" compatLnSpc="1">
            <a:prstTxWarp prst="textNoShape">
              <a:avLst/>
            </a:prstTxWarp>
          </a:bodyPr>
          <a:lstStyle>
            <a:lvl1pPr defTabSz="949325">
              <a:defRPr sz="1300"/>
            </a:lvl1pPr>
          </a:lstStyle>
          <a:p>
            <a:fld id="{BB36FAEE-06C7-45A5-856D-D49D10ECC736}" type="slidenum">
              <a:rPr lang="cs-CZ"/>
              <a:pPr/>
              <a:t>‹#›</a:t>
            </a:fld>
            <a:endParaRPr lang="cs-CZ"/>
          </a:p>
        </p:txBody>
      </p:sp>
    </p:spTree>
    <p:extLst>
      <p:ext uri="{BB962C8B-B14F-4D97-AF65-F5344CB8AC3E}">
        <p14:creationId xmlns:p14="http://schemas.microsoft.com/office/powerpoint/2010/main" val="37791826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86567-1CC9-442D-8E41-DA223280D722}" type="slidenum">
              <a:rPr lang="cs-CZ"/>
              <a:pPr/>
              <a:t>1</a:t>
            </a:fld>
            <a:endParaRPr lang="cs-CZ"/>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79606" y="4715710"/>
            <a:ext cx="5438464" cy="4466511"/>
          </a:xfrm>
        </p:spPr>
        <p:txBody>
          <a:bodyPr/>
          <a:lstStyle/>
          <a:p>
            <a:endParaRPr lang="cs-CZ"/>
          </a:p>
        </p:txBody>
      </p:sp>
    </p:spTree>
    <p:extLst>
      <p:ext uri="{BB962C8B-B14F-4D97-AF65-F5344CB8AC3E}">
        <p14:creationId xmlns:p14="http://schemas.microsoft.com/office/powerpoint/2010/main" val="251853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Fop</a:t>
            </a:r>
            <a:r>
              <a:rPr lang="cs-CZ" dirty="0" smtClean="0"/>
              <a:t> č. 3 – nejvíce jeden den (2%),</a:t>
            </a:r>
            <a:r>
              <a:rPr lang="cs-CZ" baseline="0" dirty="0" smtClean="0"/>
              <a:t> byly ale udělovány i sazby 5, 10, 25 a v jednom případě i 100 %.</a:t>
            </a:r>
          </a:p>
          <a:p>
            <a:r>
              <a:rPr lang="cs-CZ" baseline="0" dirty="0" err="1" smtClean="0"/>
              <a:t>Fop</a:t>
            </a:r>
            <a:r>
              <a:rPr lang="cs-CZ" baseline="0" dirty="0" smtClean="0"/>
              <a:t> č. 9 – předmět zakázky je v zadávacích podmínkách vymezen příliš konkrétně. V rámci položkového rozpočtu je obsažen konkrétní typ výrobku……..</a:t>
            </a:r>
          </a:p>
          <a:p>
            <a:pPr marL="0" indent="0">
              <a:buNone/>
            </a:pPr>
            <a:r>
              <a:rPr lang="cs-CZ" baseline="0" dirty="0" err="1" smtClean="0"/>
              <a:t>Fop</a:t>
            </a:r>
            <a:r>
              <a:rPr lang="cs-CZ" baseline="0" dirty="0" smtClean="0"/>
              <a:t> č. 13 – Protokol o posouzení a hodnocení nabídek neobsahuje náležitosti z Příručky např. výzvu k doplnění/ objasnění nabídek. Nebo nesedí </a:t>
            </a:r>
            <a:r>
              <a:rPr lang="cs-CZ" baseline="0" dirty="0" err="1" smtClean="0"/>
              <a:t>datumy</a:t>
            </a:r>
            <a:r>
              <a:rPr lang="cs-CZ" baseline="0" dirty="0" smtClean="0"/>
              <a:t> – např. otevírání obálek dle ZD 1.12.2016. Posouzení a hodnocení proběhlo 30.11.2016. Nesplnění zadávacích podmínek – např. nabízený stroj není v souladu s technickými parametry, přesto vyhrál.</a:t>
            </a:r>
            <a:endParaRPr lang="cs-CZ" dirty="0" smtClean="0"/>
          </a:p>
          <a:p>
            <a:r>
              <a:rPr lang="cs-CZ" dirty="0" err="1" smtClean="0"/>
              <a:t>Fop</a:t>
            </a:r>
            <a:r>
              <a:rPr lang="cs-CZ" dirty="0" smtClean="0"/>
              <a:t> č. 10 – Předmět zakázky je v zadávacích podmínkách vymezen nedostatečně, tak že zadávací podmínky neobsahují veškeré informace podstatné pro zpracování nabídky. </a:t>
            </a:r>
            <a:r>
              <a:rPr lang="pl-PL" dirty="0" smtClean="0"/>
              <a:t>Technická specifikace stroje je příliš obecná či chybí úplně. Není předložen žádný slepý položkový rozpočet, jen výkresová dokumentace</a:t>
            </a:r>
            <a:r>
              <a:rPr lang="pl-PL" baseline="0" dirty="0" smtClean="0"/>
              <a:t> atp.</a:t>
            </a:r>
          </a:p>
          <a:p>
            <a:r>
              <a:rPr lang="pl-PL" baseline="0" dirty="0" smtClean="0"/>
              <a:t>Fop č. 11 – Nedodání některých kvalifikací vůbec či dodání jen některých nebo neúplných. „Staré” výpisy z rejstříků oproti požadavku v ZD, nedoložen výpis prokazující příslušné živnostenské oprávnění, nedostatečné reference atp.... a účastník nebyl vyzván k doplnění či opravě.</a:t>
            </a:r>
            <a:endParaRPr lang="cs-CZ" dirty="0"/>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3</a:t>
            </a:fld>
            <a:endParaRPr lang="cs-CZ"/>
          </a:p>
        </p:txBody>
      </p:sp>
    </p:spTree>
    <p:extLst>
      <p:ext uri="{BB962C8B-B14F-4D97-AF65-F5344CB8AC3E}">
        <p14:creationId xmlns:p14="http://schemas.microsoft.com/office/powerpoint/2010/main" val="413636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smtClean="0"/>
              <a:t>Smlouva není v souladu</a:t>
            </a:r>
            <a:r>
              <a:rPr lang="cs-CZ" baseline="0" dirty="0" smtClean="0"/>
              <a:t> s podmínkami z VŘ a vybranou nabídkou. Např.: jiné termíny realizace, neobsahuje všechna hodnocená kritéria, platební podmínky (např. ustanovení o zálohách) atp.</a:t>
            </a:r>
          </a:p>
          <a:p>
            <a:pPr marL="0" indent="0">
              <a:buNone/>
            </a:pPr>
            <a:r>
              <a:rPr lang="cs-CZ" baseline="0" dirty="0" smtClean="0"/>
              <a:t>9.   Povinné náležitosti dle kap. 3.2.1 Příručky. Nejasné stanovení podmínek v ZD. </a:t>
            </a:r>
            <a:r>
              <a:rPr lang="cs-CZ" baseline="0" smtClean="0"/>
              <a:t>Zadavatel </a:t>
            </a:r>
            <a:r>
              <a:rPr lang="cs-CZ" baseline="0" dirty="0" smtClean="0"/>
              <a:t>uzavřel smlouvu s uchazečem, který měl být vyřazen </a:t>
            </a:r>
            <a:r>
              <a:rPr lang="cs-CZ" baseline="0" smtClean="0"/>
              <a:t>např. </a:t>
            </a:r>
            <a:r>
              <a:rPr lang="cs-CZ" baseline="0" dirty="0" smtClean="0"/>
              <a:t>kvůli překročení maximálně přípustné nabídkové ceny</a:t>
            </a:r>
            <a:endParaRPr lang="cs-CZ" dirty="0"/>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4</a:t>
            </a:fld>
            <a:endParaRPr lang="cs-CZ"/>
          </a:p>
        </p:txBody>
      </p:sp>
    </p:spTree>
    <p:extLst>
      <p:ext uri="{BB962C8B-B14F-4D97-AF65-F5344CB8AC3E}">
        <p14:creationId xmlns:p14="http://schemas.microsoft.com/office/powerpoint/2010/main" val="289648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sng" dirty="0" smtClean="0"/>
              <a:t>Výklad:</a:t>
            </a:r>
            <a:r>
              <a:rPr lang="cs-CZ" b="0" u="none" baseline="0" dirty="0" smtClean="0"/>
              <a:t> Jedná se o možnost ovlivnit výběr nabídky. Podstata slovního obratu „Střet zájmů“ směřuje k situaci – „</a:t>
            </a:r>
            <a:r>
              <a:rPr lang="cs-CZ" b="1" u="none" baseline="0" dirty="0" smtClean="0"/>
              <a:t>já (či společnost v mém zájmu) zakázku vyhraji a před tím jsem to nějak ovlivnil</a:t>
            </a:r>
            <a:r>
              <a:rPr lang="cs-CZ" b="0" u="none" baseline="0" dirty="0" smtClean="0"/>
              <a:t>“.</a:t>
            </a:r>
            <a:endParaRPr lang="cs-CZ" b="1" u="sng" dirty="0" smtClean="0"/>
          </a:p>
          <a:p>
            <a:r>
              <a:rPr lang="cs-CZ" sz="1200" kern="1200" dirty="0" smtClean="0">
                <a:solidFill>
                  <a:schemeClr val="tx1"/>
                </a:solidFill>
                <a:effectLst/>
                <a:latin typeface="Times New Roman" pitchFamily="18" charset="0"/>
                <a:ea typeface="+mn-ea"/>
                <a:cs typeface="+mn-cs"/>
              </a:rPr>
              <a:t>Povinnost předcházet střetu zájmů (tedy postupovat tak, aby k nim nedocházelo) je obecné povahy a </a:t>
            </a:r>
            <a:r>
              <a:rPr lang="cs-CZ" sz="1200" u="sng" kern="1200" dirty="0" smtClean="0">
                <a:solidFill>
                  <a:schemeClr val="tx1"/>
                </a:solidFill>
                <a:effectLst/>
                <a:latin typeface="Times New Roman" pitchFamily="18" charset="0"/>
                <a:ea typeface="+mn-ea"/>
                <a:cs typeface="+mn-cs"/>
              </a:rPr>
              <a:t>nelze ji považovat za splněnou pouhým získáním čestných prohlášení od členů komise, osob zastupujících zadavatele či přizvaných odborníků</a:t>
            </a:r>
            <a:r>
              <a:rPr lang="cs-CZ" sz="1200" kern="1200" dirty="0" smtClean="0">
                <a:solidFill>
                  <a:schemeClr val="tx1"/>
                </a:solidFill>
                <a:effectLst/>
                <a:latin typeface="Times New Roman" pitchFamily="18" charset="0"/>
                <a:ea typeface="+mn-ea"/>
                <a:cs typeface="+mn-cs"/>
              </a:rPr>
              <a:t>. Zadavatel by se měl snažit bránit vzniku situací, které mohou střet zájmů vytvořit. V případě zakázek na stavební práce tak například bude zjevně nevhodné, aby se členem komise stala osoba, která je v pracovním nebo jiném poměru u dodavatele, který se může zakázky reálně účastnit.</a:t>
            </a:r>
          </a:p>
          <a:p>
            <a:r>
              <a:rPr lang="cs-CZ" sz="1200" kern="1200" dirty="0" smtClean="0">
                <a:solidFill>
                  <a:schemeClr val="tx1"/>
                </a:solidFill>
                <a:effectLst/>
                <a:latin typeface="Times New Roman" pitchFamily="18" charset="0"/>
                <a:ea typeface="+mn-ea"/>
                <a:cs typeface="+mn-cs"/>
              </a:rPr>
              <a:t>Pokud zadavatel v průběhu zadávacího řízení zjistí jakékoliv indicie nasvědčující tomu, že dochází ke střetu zájmu, je povinen přijmout opatření k nápravě = zakročí a </a:t>
            </a:r>
            <a:r>
              <a:rPr lang="cs-CZ" sz="1200" u="sng" kern="1200" dirty="0" smtClean="0">
                <a:solidFill>
                  <a:schemeClr val="tx1"/>
                </a:solidFill>
                <a:effectLst/>
                <a:latin typeface="Times New Roman" pitchFamily="18" charset="0"/>
                <a:ea typeface="+mn-ea"/>
                <a:cs typeface="+mn-cs"/>
              </a:rPr>
              <a:t>zamezí osobám, u kterých střet zájmu zjistil, účastnit se dalšího průběhu zadávacího řízení</a:t>
            </a:r>
            <a:r>
              <a:rPr lang="cs-CZ" sz="1200" kern="1200" dirty="0" smtClean="0">
                <a:solidFill>
                  <a:schemeClr val="tx1"/>
                </a:solidFill>
                <a:effectLst/>
                <a:latin typeface="Times New Roman" pitchFamily="18" charset="0"/>
                <a:ea typeface="+mn-ea"/>
                <a:cs typeface="+mn-cs"/>
              </a:rPr>
              <a:t>. Pokud zjistil, že již uvedené opatření není možné, neboť již došlo ke zvýhodnění určitého dodavatele (např. tím, že tento dodavatel dostal určité informace, které nebyly přístupné ostatním účastníkům řízení, nebo že je dostal v předstihu), pak dodavatele, který byl zvýhodněn, vyloučí (či zruší výběrové řízení).</a:t>
            </a:r>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7</a:t>
            </a:fld>
            <a:endParaRPr lang="cs-CZ"/>
          </a:p>
        </p:txBody>
      </p:sp>
    </p:spTree>
    <p:extLst>
      <p:ext uri="{BB962C8B-B14F-4D97-AF65-F5344CB8AC3E}">
        <p14:creationId xmlns:p14="http://schemas.microsoft.com/office/powerpoint/2010/main" val="354483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Times New Roman" pitchFamily="18" charset="0"/>
              <a:ea typeface="+mn-ea"/>
              <a:cs typeface="+mn-cs"/>
            </a:endParaRPr>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8</a:t>
            </a:fld>
            <a:endParaRPr lang="cs-CZ"/>
          </a:p>
        </p:txBody>
      </p:sp>
    </p:spTree>
    <p:extLst>
      <p:ext uri="{BB962C8B-B14F-4D97-AF65-F5344CB8AC3E}">
        <p14:creationId xmlns:p14="http://schemas.microsoft.com/office/powerpoint/2010/main" val="22655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Times New Roman" pitchFamily="18" charset="0"/>
              <a:ea typeface="+mn-ea"/>
              <a:cs typeface="+mn-cs"/>
            </a:endParaRPr>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9</a:t>
            </a:fld>
            <a:endParaRPr lang="cs-CZ"/>
          </a:p>
        </p:txBody>
      </p:sp>
    </p:spTree>
    <p:extLst>
      <p:ext uri="{BB962C8B-B14F-4D97-AF65-F5344CB8AC3E}">
        <p14:creationId xmlns:p14="http://schemas.microsoft.com/office/powerpoint/2010/main" val="358304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Times New Roman" pitchFamily="18" charset="0"/>
              <a:ea typeface="+mn-ea"/>
              <a:cs typeface="+mn-cs"/>
            </a:endParaRPr>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10</a:t>
            </a:fld>
            <a:endParaRPr lang="cs-CZ"/>
          </a:p>
        </p:txBody>
      </p:sp>
    </p:spTree>
    <p:extLst>
      <p:ext uri="{BB962C8B-B14F-4D97-AF65-F5344CB8AC3E}">
        <p14:creationId xmlns:p14="http://schemas.microsoft.com/office/powerpoint/2010/main" val="110811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Times New Roman" pitchFamily="18" charset="0"/>
              <a:ea typeface="+mn-ea"/>
              <a:cs typeface="+mn-cs"/>
            </a:endParaRPr>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11</a:t>
            </a:fld>
            <a:endParaRPr lang="cs-CZ"/>
          </a:p>
        </p:txBody>
      </p:sp>
    </p:spTree>
    <p:extLst>
      <p:ext uri="{BB962C8B-B14F-4D97-AF65-F5344CB8AC3E}">
        <p14:creationId xmlns:p14="http://schemas.microsoft.com/office/powerpoint/2010/main" val="179779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Times New Roman" pitchFamily="18" charset="0"/>
              <a:ea typeface="+mn-ea"/>
              <a:cs typeface="+mn-cs"/>
            </a:endParaRPr>
          </a:p>
        </p:txBody>
      </p:sp>
      <p:sp>
        <p:nvSpPr>
          <p:cNvPr id="4" name="Zástupný symbol pro číslo snímku 3"/>
          <p:cNvSpPr>
            <a:spLocks noGrp="1"/>
          </p:cNvSpPr>
          <p:nvPr>
            <p:ph type="sldNum" sz="quarter" idx="10"/>
          </p:nvPr>
        </p:nvSpPr>
        <p:spPr/>
        <p:txBody>
          <a:bodyPr/>
          <a:lstStyle/>
          <a:p>
            <a:fld id="{BB36FAEE-06C7-45A5-856D-D49D10ECC736}" type="slidenum">
              <a:rPr lang="cs-CZ" smtClean="0"/>
              <a:pPr/>
              <a:t>13</a:t>
            </a:fld>
            <a:endParaRPr lang="cs-CZ"/>
          </a:p>
        </p:txBody>
      </p:sp>
    </p:spTree>
    <p:extLst>
      <p:ext uri="{BB962C8B-B14F-4D97-AF65-F5344CB8AC3E}">
        <p14:creationId xmlns:p14="http://schemas.microsoft.com/office/powerpoint/2010/main" val="791900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Obrázek 4" descr="ppt_hlavni strana.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Nadpis 6"/>
          <p:cNvSpPr>
            <a:spLocks noGrp="1"/>
          </p:cNvSpPr>
          <p:nvPr>
            <p:ph type="title"/>
          </p:nvPr>
        </p:nvSpPr>
        <p:spPr>
          <a:xfrm>
            <a:off x="323528" y="2132856"/>
            <a:ext cx="6002829" cy="444216"/>
          </a:xfrm>
        </p:spPr>
        <p:txBody>
          <a:bodyPr anchor="t"/>
          <a:lstStyle/>
          <a:p>
            <a:r>
              <a:rPr lang="cs-CZ" smtClean="0"/>
              <a:t>Klepnutím lze upravit styl předlohy nadpisů.</a:t>
            </a:r>
            <a:endParaRPr lang="cs-CZ"/>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p:spPr>
        <p:txBody>
          <a:bodyPr/>
          <a:lstStyle>
            <a:lvl1pPr algn="l">
              <a:defRPr>
                <a:latin typeface="+mj-lt"/>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720000" y="2088000"/>
            <a:ext cx="7920000" cy="3960440"/>
          </a:xfrm>
        </p:spPr>
        <p:txBody>
          <a:bodyPr/>
          <a:lstStyle>
            <a:lvl1pPr algn="l">
              <a:defRPr sz="1600">
                <a:latin typeface="+mj-lt"/>
              </a:defRPr>
            </a:lvl1pPr>
            <a:lvl2pPr algn="l">
              <a:defRPr sz="1400">
                <a:latin typeface="+mj-lt"/>
              </a:defRPr>
            </a:lvl2pPr>
            <a:lvl3pPr algn="l">
              <a:defRPr sz="1400">
                <a:latin typeface="+mj-lt"/>
              </a:defRPr>
            </a:lvl3pPr>
            <a:lvl4pPr algn="l">
              <a:defRPr sz="1200">
                <a:latin typeface="+mj-lt"/>
              </a:defRPr>
            </a:lvl4pPr>
            <a:lvl5pPr algn="l">
              <a:defRPr sz="1100">
                <a:latin typeface="+mj-lt"/>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a:noFill/>
          <a:ln w="9525">
            <a:noFill/>
            <a:miter lim="800000"/>
            <a:headEnd/>
            <a:tailEnd/>
          </a:ln>
          <a:effectLst/>
        </p:spPr>
        <p:txBody>
          <a:bodyPr vert="horz" wrap="none" lIns="126000" tIns="82800" rIns="126000" bIns="82800" numCol="1" anchor="b" anchorCtr="0" compatLnSpc="1">
            <a:prstTxWarp prst="textNoShape">
              <a:avLst/>
            </a:prstTxWarp>
            <a:spAutoFit/>
          </a:bodyPr>
          <a:lstStyle>
            <a:lvl1pPr algn="l" rtl="0" eaLnBrk="1" fontAlgn="base" hangingPunct="1">
              <a:spcBef>
                <a:spcPct val="0"/>
              </a:spcBef>
              <a:spcAft>
                <a:spcPct val="0"/>
              </a:spcAft>
              <a:defRPr lang="cs-CZ" b="1" dirty="0">
                <a:solidFill>
                  <a:srgbClr val="215112"/>
                </a:solidFill>
                <a:latin typeface="+mj-lt"/>
                <a:ea typeface="+mj-ea"/>
                <a:cs typeface="+mj-cs"/>
              </a:defRPr>
            </a:lvl1pPr>
          </a:lstStyle>
          <a:p>
            <a:r>
              <a:rPr lang="cs-CZ" dirty="0" smtClean="0"/>
              <a:t>Klepnutím lze upravit styl předlohy nadpisů.</a:t>
            </a:r>
            <a:endParaRPr lang="cs-CZ" dirty="0"/>
          </a:p>
        </p:txBody>
      </p:sp>
      <p:sp>
        <p:nvSpPr>
          <p:cNvPr id="3" name="Zástupný symbol pro obsah 2"/>
          <p:cNvSpPr>
            <a:spLocks noGrp="1"/>
          </p:cNvSpPr>
          <p:nvPr>
            <p:ph sz="half" idx="1"/>
          </p:nvPr>
        </p:nvSpPr>
        <p:spPr>
          <a:xfrm>
            <a:off x="720000" y="2204864"/>
            <a:ext cx="3978275" cy="3816424"/>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vl6pPr>
              <a:defRPr sz="1800"/>
            </a:lvl6pPr>
            <a:lvl7pPr>
              <a:defRPr sz="1800"/>
            </a:lvl7pPr>
            <a:lvl8pPr>
              <a:defRPr sz="1800"/>
            </a:lvl8pPr>
            <a:lvl9pPr>
              <a:defRPr sz="18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752000" y="2204864"/>
            <a:ext cx="3978275" cy="3816424"/>
          </a:xfrm>
        </p:spPr>
        <p:txBody>
          <a:bodyPr/>
          <a:lstStyle>
            <a:lvl1pPr>
              <a:defRPr sz="1600" b="0">
                <a:latin typeface="+mj-lt"/>
              </a:defRPr>
            </a:lvl1pPr>
            <a:lvl2pPr>
              <a:defRPr lang="cs-CZ" sz="1400" dirty="0" smtClean="0">
                <a:solidFill>
                  <a:srgbClr val="215112"/>
                </a:solidFill>
                <a:latin typeface="+mj-lt"/>
              </a:defRPr>
            </a:lvl2pPr>
            <a:lvl3pPr>
              <a:defRPr lang="cs-CZ" sz="1200" dirty="0" smtClean="0">
                <a:solidFill>
                  <a:schemeClr val="tx1"/>
                </a:solidFill>
                <a:latin typeface="+mj-lt"/>
              </a:defRPr>
            </a:lvl3pPr>
            <a:lvl4pPr>
              <a:defRPr lang="cs-CZ" sz="1100" dirty="0" smtClean="0">
                <a:solidFill>
                  <a:schemeClr val="tx1"/>
                </a:solidFill>
                <a:latin typeface="+mj-lt"/>
              </a:defRPr>
            </a:lvl4pPr>
            <a:lvl5pPr>
              <a:defRPr lang="cs-CZ" sz="1100" dirty="0">
                <a:solidFill>
                  <a:schemeClr val="tx1"/>
                </a:solidFill>
                <a:latin typeface="+mj-lt"/>
              </a:defRPr>
            </a:lvl5pPr>
            <a:lvl6pPr>
              <a:defRPr sz="1800"/>
            </a:lvl6pPr>
            <a:lvl7pPr>
              <a:defRPr sz="1800"/>
            </a:lvl7pPr>
            <a:lvl8pPr>
              <a:defRPr sz="1800"/>
            </a:lvl8pPr>
            <a:lvl9pPr>
              <a:defRPr sz="1800"/>
            </a:lvl9pPr>
          </a:lstStyle>
          <a:p>
            <a:pPr lvl="0"/>
            <a:r>
              <a:rPr lang="cs-CZ" dirty="0" smtClean="0"/>
              <a:t>Klepnutím lze upravit styly předlohy textu.</a:t>
            </a:r>
          </a:p>
          <a:p>
            <a:pPr marL="742950" lvl="1" indent="-285750" algn="l" rtl="0" eaLnBrk="1" fontAlgn="base" hangingPunct="1">
              <a:spcBef>
                <a:spcPct val="20000"/>
              </a:spcBef>
              <a:spcAft>
                <a:spcPct val="0"/>
              </a:spcAft>
              <a:buClr>
                <a:srgbClr val="F36523"/>
              </a:buClr>
              <a:buSzPct val="70000"/>
              <a:buFont typeface="Wingdings" pitchFamily="2" charset="2"/>
              <a:buChar char="n"/>
            </a:pPr>
            <a:r>
              <a:rPr lang="cs-CZ" dirty="0" smtClean="0"/>
              <a:t>Druhá úroveň</a:t>
            </a:r>
          </a:p>
          <a:p>
            <a:pPr lvl="2"/>
            <a:r>
              <a:rPr lang="cs-CZ" dirty="0" smtClean="0"/>
              <a:t>Třetí úroveň</a:t>
            </a:r>
          </a:p>
          <a:p>
            <a:pPr lvl="3"/>
            <a:r>
              <a:rPr lang="cs-CZ" dirty="0" smtClean="0"/>
              <a:t>Čtvrtá úroveň</a:t>
            </a:r>
          </a:p>
          <a:p>
            <a:pPr marL="2057400" lvl="4" indent="-228600" algn="l" rtl="0" eaLnBrk="1" fontAlgn="base" hangingPunct="1">
              <a:spcBef>
                <a:spcPct val="20000"/>
              </a:spcBef>
              <a:spcAft>
                <a:spcPct val="0"/>
              </a:spcAft>
              <a:buClr>
                <a:srgbClr val="2A373E"/>
              </a:buClr>
              <a:buSzPct val="85000"/>
              <a:buFont typeface="Wingdings" pitchFamily="2" charset="2"/>
            </a:pPr>
            <a:r>
              <a:rPr lang="cs-CZ" dirty="0" smtClean="0"/>
              <a:t>Pátá úroveň</a:t>
            </a:r>
            <a:endParaRPr lang="cs-CZ"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a:noFill/>
          <a:ln w="9525">
            <a:noFill/>
            <a:miter lim="800000"/>
            <a:headEnd/>
            <a:tailEnd/>
          </a:ln>
          <a:effectLst/>
        </p:spPr>
        <p:txBody>
          <a:bodyPr vert="horz" wrap="none" lIns="126000" tIns="82800" rIns="126000" bIns="82800" numCol="1" anchor="b" anchorCtr="0" compatLnSpc="1">
            <a:prstTxWarp prst="textNoShape">
              <a:avLst/>
            </a:prstTxWarp>
            <a:spAutoFit/>
          </a:bodyPr>
          <a:lstStyle>
            <a:lvl1pPr algn="l" rtl="0" eaLnBrk="1" fontAlgn="base" hangingPunct="1">
              <a:spcBef>
                <a:spcPct val="0"/>
              </a:spcBef>
              <a:spcAft>
                <a:spcPct val="0"/>
              </a:spcAft>
              <a:defRPr lang="cs-CZ" b="1">
                <a:solidFill>
                  <a:srgbClr val="215112"/>
                </a:solidFill>
                <a:latin typeface="+mj-lt"/>
                <a:ea typeface="+mj-ea"/>
                <a:cs typeface="+mj-cs"/>
              </a:defRPr>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55576" y="2213174"/>
            <a:ext cx="3741812" cy="639762"/>
          </a:xfrm>
        </p:spPr>
        <p:txBody>
          <a:bodyPr anchor="b"/>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4" name="Zástupný symbol pro obsah 3"/>
          <p:cNvSpPr>
            <a:spLocks noGrp="1"/>
          </p:cNvSpPr>
          <p:nvPr>
            <p:ph sz="half" idx="2"/>
          </p:nvPr>
        </p:nvSpPr>
        <p:spPr>
          <a:xfrm>
            <a:off x="755576" y="2852935"/>
            <a:ext cx="3741812" cy="3168353"/>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vl6pPr>
              <a:defRPr sz="1600"/>
            </a:lvl6pPr>
            <a:lvl7pPr>
              <a:defRPr sz="1600"/>
            </a:lvl7pPr>
            <a:lvl8pPr>
              <a:defRPr sz="1600"/>
            </a:lvl8pPr>
            <a:lvl9pPr>
              <a:defRPr sz="16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text 4"/>
          <p:cNvSpPr>
            <a:spLocks noGrp="1"/>
          </p:cNvSpPr>
          <p:nvPr>
            <p:ph type="body" sz="quarter" idx="3"/>
          </p:nvPr>
        </p:nvSpPr>
        <p:spPr>
          <a:xfrm>
            <a:off x="4645025" y="2213174"/>
            <a:ext cx="3959423" cy="639762"/>
          </a:xfrm>
        </p:spPr>
        <p:txBody>
          <a:bodyPr anchor="b"/>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6" name="Zástupný symbol pro obsah 5"/>
          <p:cNvSpPr>
            <a:spLocks noGrp="1"/>
          </p:cNvSpPr>
          <p:nvPr>
            <p:ph sz="quarter" idx="4"/>
          </p:nvPr>
        </p:nvSpPr>
        <p:spPr>
          <a:xfrm>
            <a:off x="4645025" y="2852935"/>
            <a:ext cx="3959423" cy="3168353"/>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720000" y="1476000"/>
            <a:ext cx="7920000" cy="432000"/>
          </a:xfrm>
          <a:noFill/>
          <a:ln w="9525">
            <a:noFill/>
            <a:miter lim="800000"/>
            <a:headEnd/>
            <a:tailEnd/>
          </a:ln>
          <a:effectLst/>
        </p:spPr>
        <p:txBody>
          <a:bodyPr vert="horz" wrap="none" lIns="126000" tIns="82800" rIns="126000" bIns="82800" numCol="1" anchor="b" anchorCtr="0" compatLnSpc="1">
            <a:prstTxWarp prst="textNoShape">
              <a:avLst/>
            </a:prstTxWarp>
            <a:spAutoFit/>
          </a:bodyPr>
          <a:lstStyle>
            <a:lvl1pPr algn="l" rtl="0" eaLnBrk="1" fontAlgn="base" hangingPunct="1">
              <a:spcBef>
                <a:spcPct val="0"/>
              </a:spcBef>
              <a:spcAft>
                <a:spcPct val="0"/>
              </a:spcAft>
              <a:defRPr lang="cs-CZ" b="1">
                <a:solidFill>
                  <a:srgbClr val="215112"/>
                </a:solidFill>
                <a:latin typeface="+mj-lt"/>
                <a:ea typeface="+mj-ea"/>
                <a:cs typeface="+mj-cs"/>
              </a:defRPr>
            </a:lvl1pPr>
          </a:lstStyle>
          <a:p>
            <a:r>
              <a:rPr lang="cs-CZ" smtClean="0"/>
              <a:t>Klepnutím lze upravit styl předlohy nadpisů.</a:t>
            </a:r>
            <a:endParaRPr lang="cs-CZ"/>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idx="1"/>
          </p:nvPr>
        </p:nvSpPr>
        <p:spPr bwMode="auto">
          <a:xfrm>
            <a:off x="806450" y="1524000"/>
            <a:ext cx="810895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p:txBody>
      </p:sp>
      <p:sp>
        <p:nvSpPr>
          <p:cNvPr id="10246" name="Rectangle 6"/>
          <p:cNvSpPr>
            <a:spLocks noGrp="1" noChangeArrowheads="1"/>
          </p:cNvSpPr>
          <p:nvPr>
            <p:ph type="title"/>
          </p:nvPr>
        </p:nvSpPr>
        <p:spPr bwMode="auto">
          <a:xfrm>
            <a:off x="785813" y="931863"/>
            <a:ext cx="3511550" cy="439737"/>
          </a:xfrm>
          <a:prstGeom prst="rect">
            <a:avLst/>
          </a:prstGeom>
          <a:noFill/>
          <a:ln w="9525">
            <a:noFill/>
            <a:miter lim="800000"/>
            <a:headEnd/>
            <a:tailEnd/>
          </a:ln>
          <a:effectLst/>
        </p:spPr>
        <p:txBody>
          <a:bodyPr vert="horz" wrap="none" lIns="126000" tIns="82800" rIns="126000" bIns="82800" numCol="1" anchor="b" anchorCtr="0" compatLnSpc="1">
            <a:prstTxWarp prst="textNoShape">
              <a:avLst/>
            </a:prstTxWarp>
            <a:spAutoFit/>
          </a:bodyPr>
          <a:lstStyle/>
          <a:p>
            <a:pPr lvl="0"/>
            <a:endParaRPr lang="cs-CZ" dirty="0" smtClean="0"/>
          </a:p>
        </p:txBody>
      </p:sp>
      <p:pic>
        <p:nvPicPr>
          <p:cNvPr id="14" name="Obrázek 13" descr="ppt_hlavni strana2.jpg"/>
          <p:cNvPicPr>
            <a:picLocks noChangeAspect="1"/>
          </p:cNvPicPr>
          <p:nvPr userDrawn="1"/>
        </p:nvPicPr>
        <p:blipFill>
          <a:blip r:embed="rId8"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Lst>
  <p:transition/>
  <p:timing>
    <p:tnLst>
      <p:par>
        <p:cTn id="1" dur="indefinite" restart="never" nodeType="tmRoot"/>
      </p:par>
    </p:tnLst>
  </p:timing>
  <p:txStyles>
    <p:titleStyle>
      <a:lvl1pPr algn="l" rtl="0" eaLnBrk="1" fontAlgn="base" hangingPunct="1">
        <a:spcBef>
          <a:spcPct val="0"/>
        </a:spcBef>
        <a:spcAft>
          <a:spcPct val="0"/>
        </a:spcAft>
        <a:defRPr b="1">
          <a:solidFill>
            <a:srgbClr val="215112"/>
          </a:solidFill>
          <a:latin typeface="+mj-lt"/>
          <a:ea typeface="+mj-ea"/>
          <a:cs typeface="+mj-cs"/>
        </a:defRPr>
      </a:lvl1pPr>
      <a:lvl2pPr algn="l" rtl="0" eaLnBrk="1" fontAlgn="base" hangingPunct="1">
        <a:spcBef>
          <a:spcPct val="0"/>
        </a:spcBef>
        <a:spcAft>
          <a:spcPct val="0"/>
        </a:spcAft>
        <a:defRPr b="1">
          <a:solidFill>
            <a:srgbClr val="215112"/>
          </a:solidFill>
          <a:latin typeface="Verdana" pitchFamily="34" charset="0"/>
        </a:defRPr>
      </a:lvl2pPr>
      <a:lvl3pPr algn="l" rtl="0" eaLnBrk="1" fontAlgn="base" hangingPunct="1">
        <a:spcBef>
          <a:spcPct val="0"/>
        </a:spcBef>
        <a:spcAft>
          <a:spcPct val="0"/>
        </a:spcAft>
        <a:defRPr b="1">
          <a:solidFill>
            <a:srgbClr val="215112"/>
          </a:solidFill>
          <a:latin typeface="Verdana" pitchFamily="34" charset="0"/>
        </a:defRPr>
      </a:lvl3pPr>
      <a:lvl4pPr algn="l" rtl="0" eaLnBrk="1" fontAlgn="base" hangingPunct="1">
        <a:spcBef>
          <a:spcPct val="0"/>
        </a:spcBef>
        <a:spcAft>
          <a:spcPct val="0"/>
        </a:spcAft>
        <a:defRPr b="1">
          <a:solidFill>
            <a:srgbClr val="215112"/>
          </a:solidFill>
          <a:latin typeface="Verdana" pitchFamily="34" charset="0"/>
        </a:defRPr>
      </a:lvl4pPr>
      <a:lvl5pPr algn="l" rtl="0" eaLnBrk="1" fontAlgn="base" hangingPunct="1">
        <a:spcBef>
          <a:spcPct val="0"/>
        </a:spcBef>
        <a:spcAft>
          <a:spcPct val="0"/>
        </a:spcAft>
        <a:defRPr b="1">
          <a:solidFill>
            <a:srgbClr val="215112"/>
          </a:solidFill>
          <a:latin typeface="Verdana" pitchFamily="34" charset="0"/>
        </a:defRPr>
      </a:lvl5pPr>
      <a:lvl6pPr marL="457200" algn="l" rtl="0" eaLnBrk="1" fontAlgn="base" hangingPunct="1">
        <a:spcBef>
          <a:spcPct val="0"/>
        </a:spcBef>
        <a:spcAft>
          <a:spcPct val="0"/>
        </a:spcAft>
        <a:defRPr b="1">
          <a:solidFill>
            <a:srgbClr val="215112"/>
          </a:solidFill>
          <a:latin typeface="Verdana" pitchFamily="34" charset="0"/>
        </a:defRPr>
      </a:lvl6pPr>
      <a:lvl7pPr marL="914400" algn="l" rtl="0" eaLnBrk="1" fontAlgn="base" hangingPunct="1">
        <a:spcBef>
          <a:spcPct val="0"/>
        </a:spcBef>
        <a:spcAft>
          <a:spcPct val="0"/>
        </a:spcAft>
        <a:defRPr b="1">
          <a:solidFill>
            <a:srgbClr val="215112"/>
          </a:solidFill>
          <a:latin typeface="Verdana" pitchFamily="34" charset="0"/>
        </a:defRPr>
      </a:lvl7pPr>
      <a:lvl8pPr marL="1371600" algn="l" rtl="0" eaLnBrk="1" fontAlgn="base" hangingPunct="1">
        <a:spcBef>
          <a:spcPct val="0"/>
        </a:spcBef>
        <a:spcAft>
          <a:spcPct val="0"/>
        </a:spcAft>
        <a:defRPr b="1">
          <a:solidFill>
            <a:srgbClr val="215112"/>
          </a:solidFill>
          <a:latin typeface="Verdana" pitchFamily="34" charset="0"/>
        </a:defRPr>
      </a:lvl8pPr>
      <a:lvl9pPr marL="1828800" algn="l" rtl="0" eaLnBrk="1" fontAlgn="base" hangingPunct="1">
        <a:spcBef>
          <a:spcPct val="0"/>
        </a:spcBef>
        <a:spcAft>
          <a:spcPct val="0"/>
        </a:spcAft>
        <a:defRPr b="1">
          <a:solidFill>
            <a:srgbClr val="215112"/>
          </a:solidFill>
          <a:latin typeface="Verdana" pitchFamily="34" charset="0"/>
        </a:defRPr>
      </a:lvl9pPr>
    </p:titleStyle>
    <p:bodyStyle>
      <a:lvl1pPr marL="342900" indent="-342900" algn="l" rtl="0" eaLnBrk="1" fontAlgn="base" hangingPunct="1">
        <a:spcBef>
          <a:spcPct val="20000"/>
        </a:spcBef>
        <a:spcAft>
          <a:spcPct val="0"/>
        </a:spcAft>
        <a:buClr>
          <a:srgbClr val="2A373E"/>
        </a:buClr>
        <a:buSzPct val="90000"/>
        <a:buFont typeface="Wingdings" pitchFamily="2" charset="2"/>
        <a:defRPr sz="2400">
          <a:solidFill>
            <a:srgbClr val="F36523"/>
          </a:solidFill>
          <a:latin typeface="+mn-lt"/>
          <a:ea typeface="+mn-ea"/>
          <a:cs typeface="+mn-cs"/>
        </a:defRPr>
      </a:lvl1pPr>
      <a:lvl2pPr marL="742950" indent="-285750" algn="l" rtl="0" eaLnBrk="1" fontAlgn="base" hangingPunct="1">
        <a:spcBef>
          <a:spcPct val="20000"/>
        </a:spcBef>
        <a:spcAft>
          <a:spcPct val="0"/>
        </a:spcAft>
        <a:buClr>
          <a:srgbClr val="F36523"/>
        </a:buClr>
        <a:buSzPct val="70000"/>
        <a:buFont typeface="Wingdings" pitchFamily="2" charset="2"/>
        <a:buChar char="n"/>
        <a:defRPr sz="2000">
          <a:solidFill>
            <a:srgbClr val="215112"/>
          </a:solidFill>
          <a:latin typeface="+mn-lt"/>
        </a:defRPr>
      </a:lvl2pPr>
      <a:lvl3pPr marL="1143000" indent="-228600" algn="l" rtl="0" eaLnBrk="1" fontAlgn="base" hangingPunct="1">
        <a:spcBef>
          <a:spcPct val="20000"/>
        </a:spcBef>
        <a:spcAft>
          <a:spcPct val="0"/>
        </a:spcAft>
        <a:buClr>
          <a:srgbClr val="2A373E"/>
        </a:buClr>
        <a:buFont typeface="Wingdings" pitchFamily="2" charset="2"/>
        <a:buChar char="§"/>
        <a:defRPr sz="2000">
          <a:solidFill>
            <a:schemeClr val="tx1"/>
          </a:solidFill>
          <a:latin typeface="Arial" charset="0"/>
        </a:defRPr>
      </a:lvl3pPr>
      <a:lvl4pPr marL="1600200" indent="-228600" algn="l" rtl="0" eaLnBrk="1" fontAlgn="base" hangingPunct="1">
        <a:spcBef>
          <a:spcPct val="20000"/>
        </a:spcBef>
        <a:spcAft>
          <a:spcPct val="0"/>
        </a:spcAft>
        <a:buClr>
          <a:schemeClr val="hlink"/>
        </a:buClr>
        <a:defRPr>
          <a:solidFill>
            <a:schemeClr val="tx1"/>
          </a:solidFill>
          <a:latin typeface="Arial" charset="0"/>
        </a:defRPr>
      </a:lvl4pPr>
      <a:lvl5pPr marL="20574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5pPr>
      <a:lvl6pPr marL="25146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6pPr>
      <a:lvl7pPr marL="29718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7pPr>
      <a:lvl8pPr marL="34290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8pPr>
      <a:lvl9pPr marL="3886200" indent="-228600" algn="l" rtl="0" eaLnBrk="1" fontAlgn="base" hangingPunct="1">
        <a:spcBef>
          <a:spcPct val="20000"/>
        </a:spcBef>
        <a:spcAft>
          <a:spcPct val="0"/>
        </a:spcAft>
        <a:buClr>
          <a:srgbClr val="2A373E"/>
        </a:buClr>
        <a:buSzPct val="85000"/>
        <a:buFont typeface="Wingdings" pitchFamily="2" charset="2"/>
        <a:defRPr sz="16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041650" y="3360738"/>
            <a:ext cx="4044950" cy="336550"/>
          </a:xfrm>
          <a:prstGeom prst="rect">
            <a:avLst/>
          </a:prstGeom>
          <a:noFill/>
          <a:ln w="3175" algn="ctr">
            <a:noFill/>
            <a:miter lim="800000"/>
            <a:headEnd/>
            <a:tailEnd/>
          </a:ln>
          <a:effectLst/>
        </p:spPr>
        <p:txBody>
          <a:bodyPr lIns="90000" tIns="46800" rIns="90000" bIns="46800">
            <a:spAutoFit/>
          </a:bodyPr>
          <a:lstStyle/>
          <a:p>
            <a:pPr marL="457200" indent="-457200"/>
            <a:endParaRPr lang="cs-CZ"/>
          </a:p>
        </p:txBody>
      </p:sp>
      <p:sp>
        <p:nvSpPr>
          <p:cNvPr id="3" name="Nadpis 2"/>
          <p:cNvSpPr>
            <a:spLocks noGrp="1"/>
          </p:cNvSpPr>
          <p:nvPr>
            <p:ph type="title"/>
          </p:nvPr>
        </p:nvSpPr>
        <p:spPr>
          <a:xfrm>
            <a:off x="0" y="1484784"/>
            <a:ext cx="6164733" cy="444216"/>
          </a:xfrm>
        </p:spPr>
        <p:txBody>
          <a:bodyPr/>
          <a:lstStyle/>
          <a:p>
            <a:r>
              <a:rPr lang="cs-CZ" dirty="0"/>
              <a:t>	</a:t>
            </a:r>
            <a:r>
              <a:rPr lang="cs-CZ" dirty="0" smtClean="0"/>
              <a:t>Program rozvoje venkova 2014 - 2020</a:t>
            </a:r>
            <a:endParaRPr lang="cs-CZ" dirty="0"/>
          </a:p>
        </p:txBody>
      </p:sp>
      <p:sp>
        <p:nvSpPr>
          <p:cNvPr id="2" name="TextovéPole 1"/>
          <p:cNvSpPr txBox="1"/>
          <p:nvPr/>
        </p:nvSpPr>
        <p:spPr>
          <a:xfrm>
            <a:off x="0" y="2083465"/>
            <a:ext cx="9144000" cy="2246769"/>
          </a:xfrm>
          <a:prstGeom prst="rect">
            <a:avLst/>
          </a:prstGeom>
          <a:noFill/>
        </p:spPr>
        <p:txBody>
          <a:bodyPr wrap="square" rtlCol="0">
            <a:spAutoFit/>
          </a:bodyPr>
          <a:lstStyle/>
          <a:p>
            <a:pPr algn="l"/>
            <a:r>
              <a:rPr lang="pl-PL" sz="2000" dirty="0" smtClean="0"/>
              <a:t>Zadávání zakázek od 6. kola příjmu žádostí o dotaci</a:t>
            </a:r>
          </a:p>
          <a:p>
            <a:pPr algn="l"/>
            <a:r>
              <a:rPr lang="pl-PL" sz="2000" dirty="0" smtClean="0"/>
              <a:t>(Příručka pro zadávání veřejných zakázek PRV 4. verze)</a:t>
            </a:r>
          </a:p>
          <a:p>
            <a:pPr algn="l"/>
            <a:endParaRPr lang="pl-PL" sz="2000" dirty="0"/>
          </a:p>
          <a:p>
            <a:pPr algn="l"/>
            <a:r>
              <a:rPr lang="cs-CZ" sz="2000" dirty="0"/>
              <a:t>Platnost: </a:t>
            </a:r>
            <a:r>
              <a:rPr lang="cs-CZ" sz="2000" dirty="0" smtClean="0"/>
              <a:t> dnem </a:t>
            </a:r>
            <a:r>
              <a:rPr lang="cs-CZ" sz="2000" dirty="0"/>
              <a:t>podpisu ministra </a:t>
            </a:r>
            <a:r>
              <a:rPr lang="cs-CZ" sz="2000" dirty="0" smtClean="0"/>
              <a:t>6.2.2018</a:t>
            </a:r>
            <a:endParaRPr lang="cs-CZ" sz="2000" dirty="0"/>
          </a:p>
          <a:p>
            <a:pPr algn="l"/>
            <a:r>
              <a:rPr lang="cs-CZ" sz="2000" dirty="0"/>
              <a:t>            </a:t>
            </a:r>
            <a:r>
              <a:rPr lang="cs-CZ" sz="2000" dirty="0" smtClean="0"/>
              <a:t>   pro </a:t>
            </a:r>
            <a:r>
              <a:rPr lang="cs-CZ" sz="2000" dirty="0"/>
              <a:t>operace 4.3.1 a 19.2.1 a 19.3.1 dnem </a:t>
            </a:r>
          </a:p>
          <a:p>
            <a:pPr algn="l"/>
            <a:r>
              <a:rPr lang="cs-CZ" sz="2000" dirty="0"/>
              <a:t>               účinku aktualizovaných pravidel </a:t>
            </a:r>
            <a:endParaRPr lang="pl-PL" sz="2000" dirty="0"/>
          </a:p>
          <a:p>
            <a:pPr algn="l"/>
            <a:endParaRPr lang="pl-PL" sz="2000" dirty="0" smtClean="0"/>
          </a:p>
        </p:txBody>
      </p:sp>
    </p:spTree>
    <p:extLst>
      <p:ext uri="{BB962C8B-B14F-4D97-AF65-F5344CB8AC3E}">
        <p14:creationId xmlns:p14="http://schemas.microsoft.com/office/powerpoint/2010/main" val="21080881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1484784"/>
            <a:ext cx="5263846" cy="444216"/>
          </a:xfrm>
        </p:spPr>
        <p:txBody>
          <a:bodyPr/>
          <a:lstStyle/>
          <a:p>
            <a:r>
              <a:rPr lang="cs-CZ" dirty="0" smtClean="0"/>
              <a:t>Příručka  - Zákaz značkové specifikace</a:t>
            </a:r>
            <a:endParaRPr lang="cs-CZ" dirty="0"/>
          </a:p>
        </p:txBody>
      </p:sp>
      <p:sp>
        <p:nvSpPr>
          <p:cNvPr id="3" name="Zástupný symbol pro obsah 2"/>
          <p:cNvSpPr>
            <a:spLocks noGrp="1"/>
          </p:cNvSpPr>
          <p:nvPr>
            <p:ph idx="1"/>
          </p:nvPr>
        </p:nvSpPr>
        <p:spPr/>
        <p:txBody>
          <a:bodyPr/>
          <a:lstStyle/>
          <a:p>
            <a:pPr marL="0" indent="0" algn="just">
              <a:lnSpc>
                <a:spcPct val="150000"/>
              </a:lnSpc>
            </a:pPr>
            <a:r>
              <a:rPr lang="cs-CZ" dirty="0">
                <a:solidFill>
                  <a:schemeClr val="tx1"/>
                </a:solidFill>
              </a:rPr>
              <a:t>Není-li to odůvodněno předmětem zakázky, zadavatel nesmí zvýhodnit nebo znevýhodnit určité dodavatele nebo výrobky tím, že technické podmínky v rámci zadávacích podmínek stanoví prostřednictvím přímého nebo nepřímého </a:t>
            </a:r>
            <a:r>
              <a:rPr lang="cs-CZ" dirty="0" smtClean="0">
                <a:solidFill>
                  <a:schemeClr val="tx1"/>
                </a:solidFill>
              </a:rPr>
              <a:t>odkazu </a:t>
            </a:r>
            <a:r>
              <a:rPr lang="cs-CZ" dirty="0">
                <a:solidFill>
                  <a:schemeClr val="tx1"/>
                </a:solidFill>
              </a:rPr>
              <a:t>na </a:t>
            </a:r>
            <a:endParaRPr lang="cs-CZ" dirty="0" smtClean="0">
              <a:solidFill>
                <a:schemeClr val="tx1"/>
              </a:solidFill>
            </a:endParaRPr>
          </a:p>
          <a:p>
            <a:endParaRPr lang="cs-CZ" dirty="0" smtClean="0">
              <a:solidFill>
                <a:schemeClr val="tx1"/>
              </a:solidFill>
            </a:endParaRPr>
          </a:p>
          <a:p>
            <a:r>
              <a:rPr lang="cs-CZ" dirty="0" smtClean="0">
                <a:solidFill>
                  <a:schemeClr val="tx1"/>
                </a:solidFill>
              </a:rPr>
              <a:t>a</a:t>
            </a:r>
            <a:r>
              <a:rPr lang="cs-CZ" sz="1400" dirty="0" smtClean="0">
                <a:solidFill>
                  <a:schemeClr val="tx1"/>
                </a:solidFill>
              </a:rPr>
              <a:t>) </a:t>
            </a:r>
            <a:r>
              <a:rPr lang="pt-BR" sz="1400" dirty="0" smtClean="0">
                <a:solidFill>
                  <a:schemeClr val="tx1"/>
                </a:solidFill>
              </a:rPr>
              <a:t>určité </a:t>
            </a:r>
            <a:r>
              <a:rPr lang="pt-BR" sz="1400" dirty="0">
                <a:solidFill>
                  <a:schemeClr val="tx1"/>
                </a:solidFill>
              </a:rPr>
              <a:t>dodavatele nebo výrobky, nebo </a:t>
            </a:r>
          </a:p>
          <a:p>
            <a:r>
              <a:rPr lang="cs-CZ" sz="1400" dirty="0">
                <a:solidFill>
                  <a:schemeClr val="tx1"/>
                </a:solidFill>
              </a:rPr>
              <a:t>b</a:t>
            </a:r>
            <a:r>
              <a:rPr lang="cs-CZ" sz="1400" dirty="0" smtClean="0">
                <a:solidFill>
                  <a:schemeClr val="tx1"/>
                </a:solidFill>
              </a:rPr>
              <a:t>) </a:t>
            </a:r>
            <a:r>
              <a:rPr lang="cs-CZ" sz="1400" dirty="0">
                <a:solidFill>
                  <a:schemeClr val="tx1"/>
                </a:solidFill>
              </a:rPr>
              <a:t>patenty na vynálezy, užitné vzory, průmyslové vzory, ochranné známky nebo označení původu </a:t>
            </a:r>
            <a:endParaRPr lang="cs-CZ" sz="1400" i="1" dirty="0">
              <a:solidFill>
                <a:schemeClr val="tx1"/>
              </a:solidFill>
            </a:endParaRPr>
          </a:p>
        </p:txBody>
      </p:sp>
    </p:spTree>
    <p:extLst>
      <p:ext uri="{BB962C8B-B14F-4D97-AF65-F5344CB8AC3E}">
        <p14:creationId xmlns:p14="http://schemas.microsoft.com/office/powerpoint/2010/main" val="2369171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1412776"/>
            <a:ext cx="5007365" cy="444216"/>
          </a:xfrm>
        </p:spPr>
        <p:txBody>
          <a:bodyPr/>
          <a:lstStyle/>
          <a:p>
            <a:r>
              <a:rPr lang="cs-CZ" dirty="0" smtClean="0"/>
              <a:t>Příručky - Lhůta </a:t>
            </a:r>
            <a:r>
              <a:rPr lang="cs-CZ" dirty="0"/>
              <a:t>pro podání nabídek </a:t>
            </a:r>
            <a:endParaRPr lang="cs-CZ" dirty="0"/>
          </a:p>
        </p:txBody>
      </p:sp>
      <p:sp>
        <p:nvSpPr>
          <p:cNvPr id="3" name="Zástupný symbol pro obsah 2"/>
          <p:cNvSpPr>
            <a:spLocks noGrp="1"/>
          </p:cNvSpPr>
          <p:nvPr>
            <p:ph idx="1"/>
          </p:nvPr>
        </p:nvSpPr>
        <p:spPr/>
        <p:txBody>
          <a:bodyPr/>
          <a:lstStyle/>
          <a:p>
            <a:pPr marL="0" indent="0" algn="just">
              <a:lnSpc>
                <a:spcPct val="150000"/>
              </a:lnSpc>
            </a:pPr>
            <a:r>
              <a:rPr lang="cs-CZ" dirty="0">
                <a:solidFill>
                  <a:schemeClr val="tx1"/>
                </a:solidFill>
              </a:rPr>
              <a:t>Lhůtu pro podání nabídek stanoví zadavatel vždy s ohledem na předmět zakázky v oznámení výběrového řízení stanovením konce lhůty pro podání nabídek. Lhůta stanovená podle této Příručky počíná dnem uveřejnění oznámení o zahájení výběrového řízení podle odst. 3.1.2 a 3.1.4 nebo odesláním výzvy k podání nabídky podle odst. 3.1.3. Lhůta se počítá v celých kalendářních dnech (nikoliv v hodinách), začíná se tak počítat až dnem, který následuje po skutečnosti rozhodné pro její počátek a pro její splnění musí uplynout celkový počet kalendářních dnů dle odst. 3.3.2. </a:t>
            </a:r>
            <a:endParaRPr lang="cs-CZ" sz="1200" dirty="0" smtClean="0">
              <a:solidFill>
                <a:schemeClr val="tx1"/>
              </a:solidFill>
            </a:endParaRPr>
          </a:p>
        </p:txBody>
      </p:sp>
    </p:spTree>
    <p:extLst>
      <p:ext uri="{BB962C8B-B14F-4D97-AF65-F5344CB8AC3E}">
        <p14:creationId xmlns:p14="http://schemas.microsoft.com/office/powerpoint/2010/main" val="24448039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1484784"/>
            <a:ext cx="5007365" cy="444216"/>
          </a:xfrm>
        </p:spPr>
        <p:txBody>
          <a:bodyPr/>
          <a:lstStyle/>
          <a:p>
            <a:r>
              <a:rPr lang="cs-CZ" dirty="0"/>
              <a:t>Příručky - Lhůta pro podání nabídek </a:t>
            </a:r>
          </a:p>
        </p:txBody>
      </p:sp>
      <p:sp>
        <p:nvSpPr>
          <p:cNvPr id="3" name="Zástupný symbol pro obsah 2"/>
          <p:cNvSpPr>
            <a:spLocks noGrp="1"/>
          </p:cNvSpPr>
          <p:nvPr>
            <p:ph idx="1"/>
          </p:nvPr>
        </p:nvSpPr>
        <p:spPr/>
        <p:txBody>
          <a:bodyPr/>
          <a:lstStyle/>
          <a:p>
            <a:pPr marL="0" indent="0" algn="just">
              <a:lnSpc>
                <a:spcPct val="150000"/>
              </a:lnSpc>
            </a:pPr>
            <a:r>
              <a:rPr lang="cs-CZ" b="1" dirty="0">
                <a:solidFill>
                  <a:schemeClr val="tx1"/>
                </a:solidFill>
              </a:rPr>
              <a:t>Lhůta pro podání nabídek nesmí být:</a:t>
            </a:r>
          </a:p>
          <a:p>
            <a:pPr algn="just">
              <a:lnSpc>
                <a:spcPct val="150000"/>
              </a:lnSpc>
              <a:buFont typeface="Arial" panose="020B0604020202020204" pitchFamily="34" charset="0"/>
              <a:buChar char="•"/>
            </a:pPr>
            <a:r>
              <a:rPr lang="cs-CZ" dirty="0">
                <a:solidFill>
                  <a:schemeClr val="tx1"/>
                </a:solidFill>
              </a:rPr>
              <a:t>a) u zakázek malého rozsahu kratší než 10 kalendářních dnů, </a:t>
            </a:r>
          </a:p>
          <a:p>
            <a:pPr algn="just">
              <a:lnSpc>
                <a:spcPct val="150000"/>
              </a:lnSpc>
              <a:buFont typeface="Arial" panose="020B0604020202020204" pitchFamily="34" charset="0"/>
              <a:buChar char="•"/>
            </a:pPr>
            <a:r>
              <a:rPr lang="cs-CZ" dirty="0">
                <a:solidFill>
                  <a:schemeClr val="tx1"/>
                </a:solidFill>
              </a:rPr>
              <a:t>b) u zakázek vyšší hodnoty kratší než 15 kalendářních dnů a kratší než 30 kalendářních dnů v případě zakázek, jejichž předpokládaná hodnota dosáhne nejméně hodnoty nadlimitní sektorové veřejné zakázky podle nařízení vlády č. 172/2016 Sb. </a:t>
            </a:r>
          </a:p>
          <a:p>
            <a:endParaRPr lang="cs-CZ" dirty="0"/>
          </a:p>
        </p:txBody>
      </p:sp>
    </p:spTree>
    <p:extLst>
      <p:ext uri="{BB962C8B-B14F-4D97-AF65-F5344CB8AC3E}">
        <p14:creationId xmlns:p14="http://schemas.microsoft.com/office/powerpoint/2010/main" val="8900786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501321"/>
            <a:ext cx="5276670" cy="413438"/>
          </a:xfrm>
        </p:spPr>
        <p:txBody>
          <a:bodyPr/>
          <a:lstStyle/>
          <a:p>
            <a:r>
              <a:rPr lang="cs-CZ" sz="1600" dirty="0" smtClean="0"/>
              <a:t>Příručka - Vysvětlení </a:t>
            </a:r>
            <a:r>
              <a:rPr lang="cs-CZ" sz="1600" dirty="0"/>
              <a:t>zadávacích podmínek </a:t>
            </a:r>
          </a:p>
        </p:txBody>
      </p:sp>
      <p:sp>
        <p:nvSpPr>
          <p:cNvPr id="3" name="Zástupný symbol pro obsah 2"/>
          <p:cNvSpPr>
            <a:spLocks noGrp="1"/>
          </p:cNvSpPr>
          <p:nvPr>
            <p:ph idx="1"/>
          </p:nvPr>
        </p:nvSpPr>
        <p:spPr/>
        <p:txBody>
          <a:bodyPr/>
          <a:lstStyle/>
          <a:p>
            <a:pPr marL="0" indent="0" algn="just">
              <a:lnSpc>
                <a:spcPct val="150000"/>
              </a:lnSpc>
            </a:pPr>
            <a:r>
              <a:rPr lang="cs-CZ" dirty="0" smtClean="0">
                <a:solidFill>
                  <a:schemeClr val="tx1"/>
                </a:solidFill>
              </a:rPr>
              <a:t>Vysvětlení zadávacích podmínek</a:t>
            </a:r>
            <a:endParaRPr lang="cs-CZ" b="1" dirty="0" smtClean="0">
              <a:solidFill>
                <a:schemeClr val="tx1"/>
              </a:solidFill>
            </a:endParaRPr>
          </a:p>
          <a:p>
            <a:pPr marL="0" indent="0" algn="just">
              <a:lnSpc>
                <a:spcPct val="150000"/>
              </a:lnSpc>
            </a:pPr>
            <a:r>
              <a:rPr lang="cs-CZ" b="1" dirty="0" smtClean="0">
                <a:solidFill>
                  <a:schemeClr val="tx1"/>
                </a:solidFill>
              </a:rPr>
              <a:t>Písemná </a:t>
            </a:r>
            <a:r>
              <a:rPr lang="cs-CZ" b="1" dirty="0">
                <a:solidFill>
                  <a:schemeClr val="tx1"/>
                </a:solidFill>
              </a:rPr>
              <a:t>žádost </a:t>
            </a:r>
            <a:r>
              <a:rPr lang="cs-CZ" dirty="0">
                <a:solidFill>
                  <a:schemeClr val="tx1"/>
                </a:solidFill>
              </a:rPr>
              <a:t>musí být zadavateli doručena nejpozději </a:t>
            </a:r>
            <a:r>
              <a:rPr lang="cs-CZ" dirty="0">
                <a:solidFill>
                  <a:srgbClr val="FF0000"/>
                </a:solidFill>
              </a:rPr>
              <a:t>4</a:t>
            </a:r>
            <a:r>
              <a:rPr lang="cs-CZ" dirty="0">
                <a:solidFill>
                  <a:schemeClr val="tx1"/>
                </a:solidFill>
              </a:rPr>
              <a:t> pracovní dny před uplynutím lhůty pro podání nabídek</a:t>
            </a:r>
            <a:r>
              <a:rPr lang="cs-CZ" dirty="0" smtClean="0">
                <a:solidFill>
                  <a:schemeClr val="tx1"/>
                </a:solidFill>
              </a:rPr>
              <a:t>.</a:t>
            </a:r>
          </a:p>
          <a:p>
            <a:pPr marL="0" indent="0" algn="just">
              <a:lnSpc>
                <a:spcPct val="150000"/>
              </a:lnSpc>
            </a:pPr>
            <a:r>
              <a:rPr lang="cs-CZ" dirty="0" smtClean="0">
                <a:solidFill>
                  <a:schemeClr val="tx1"/>
                </a:solidFill>
              </a:rPr>
              <a:t>Zadavatel </a:t>
            </a:r>
            <a:r>
              <a:rPr lang="cs-CZ" dirty="0">
                <a:solidFill>
                  <a:schemeClr val="tx1"/>
                </a:solidFill>
              </a:rPr>
              <a:t>odešle </a:t>
            </a:r>
            <a:r>
              <a:rPr lang="cs-CZ" b="1" dirty="0">
                <a:solidFill>
                  <a:schemeClr val="tx1"/>
                </a:solidFill>
              </a:rPr>
              <a:t>vysvětlení zadávacích podmínek</a:t>
            </a:r>
            <a:r>
              <a:rPr lang="cs-CZ" dirty="0">
                <a:solidFill>
                  <a:schemeClr val="tx1"/>
                </a:solidFill>
              </a:rPr>
              <a:t>, případně související dokumenty, nejpozději do </a:t>
            </a:r>
            <a:r>
              <a:rPr lang="cs-CZ" dirty="0">
                <a:solidFill>
                  <a:srgbClr val="FF0000"/>
                </a:solidFill>
              </a:rPr>
              <a:t>2</a:t>
            </a:r>
            <a:r>
              <a:rPr lang="cs-CZ" dirty="0">
                <a:solidFill>
                  <a:schemeClr val="tx1"/>
                </a:solidFill>
              </a:rPr>
              <a:t> pracovních dnů po doručení </a:t>
            </a:r>
            <a:r>
              <a:rPr lang="cs-CZ" dirty="0" smtClean="0">
                <a:solidFill>
                  <a:schemeClr val="tx1"/>
                </a:solidFill>
              </a:rPr>
              <a:t>žádosti.</a:t>
            </a:r>
          </a:p>
          <a:p>
            <a:pPr marL="0" indent="0" algn="just">
              <a:lnSpc>
                <a:spcPct val="150000"/>
              </a:lnSpc>
            </a:pPr>
            <a:endParaRPr lang="cs-CZ" dirty="0" smtClean="0">
              <a:solidFill>
                <a:schemeClr val="tx1"/>
              </a:solidFill>
            </a:endParaRPr>
          </a:p>
        </p:txBody>
      </p:sp>
    </p:spTree>
    <p:extLst>
      <p:ext uri="{BB962C8B-B14F-4D97-AF65-F5344CB8AC3E}">
        <p14:creationId xmlns:p14="http://schemas.microsoft.com/office/powerpoint/2010/main" val="28074492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501321"/>
            <a:ext cx="2065854" cy="413438"/>
          </a:xfrm>
        </p:spPr>
        <p:txBody>
          <a:bodyPr/>
          <a:lstStyle/>
          <a:p>
            <a:r>
              <a:rPr lang="cs-CZ" sz="1600" dirty="0" smtClean="0"/>
              <a:t>Změna smlouvy</a:t>
            </a:r>
            <a:endParaRPr lang="cs-CZ" sz="1600" dirty="0"/>
          </a:p>
        </p:txBody>
      </p:sp>
      <p:sp>
        <p:nvSpPr>
          <p:cNvPr id="3" name="Zástupný symbol pro obsah 2"/>
          <p:cNvSpPr>
            <a:spLocks noGrp="1"/>
          </p:cNvSpPr>
          <p:nvPr>
            <p:ph idx="1"/>
          </p:nvPr>
        </p:nvSpPr>
        <p:spPr/>
        <p:txBody>
          <a:bodyPr/>
          <a:lstStyle/>
          <a:p>
            <a:pPr marL="0" indent="0" algn="ctr">
              <a:lnSpc>
                <a:spcPct val="150000"/>
              </a:lnSpc>
            </a:pPr>
            <a:r>
              <a:rPr lang="cs-CZ" sz="1400" b="1" dirty="0" smtClean="0">
                <a:solidFill>
                  <a:schemeClr val="tx1"/>
                </a:solidFill>
              </a:rPr>
              <a:t>Zadavatel nesmí umožnit podstatnou změnu závazku ze smlouvy, kterou uzavřel na plnění zakázky (odst. 4.4.4 Příručky)</a:t>
            </a:r>
          </a:p>
          <a:p>
            <a:pPr marL="0" indent="0" algn="ctr">
              <a:lnSpc>
                <a:spcPct val="150000"/>
              </a:lnSpc>
            </a:pPr>
            <a:endParaRPr lang="cs-CZ" sz="1400" b="1" dirty="0" smtClean="0">
              <a:solidFill>
                <a:schemeClr val="tx1"/>
              </a:solidFill>
            </a:endParaRPr>
          </a:p>
          <a:p>
            <a:pPr marL="0" indent="0" algn="just">
              <a:lnSpc>
                <a:spcPct val="150000"/>
              </a:lnSpc>
            </a:pPr>
            <a:r>
              <a:rPr lang="cs-CZ" sz="1400" b="1" dirty="0" smtClean="0">
                <a:solidFill>
                  <a:schemeClr val="tx1"/>
                </a:solidFill>
              </a:rPr>
              <a:t>Za podstatnou se považuje taková změna, která by:</a:t>
            </a:r>
          </a:p>
          <a:p>
            <a:pPr marL="0" indent="0" algn="just">
              <a:lnSpc>
                <a:spcPct val="150000"/>
              </a:lnSpc>
            </a:pPr>
            <a:r>
              <a:rPr lang="cs-CZ" sz="1400" dirty="0" smtClean="0">
                <a:solidFill>
                  <a:schemeClr val="tx1"/>
                </a:solidFill>
              </a:rPr>
              <a:t>a) umožnila </a:t>
            </a:r>
            <a:r>
              <a:rPr lang="cs-CZ" sz="1400" dirty="0">
                <a:solidFill>
                  <a:schemeClr val="tx1"/>
                </a:solidFill>
              </a:rPr>
              <a:t>účast jiných dodavatelů nebo by mohla ovlivnit výběr dodavatele v původním </a:t>
            </a:r>
            <a:r>
              <a:rPr lang="cs-CZ" sz="1400" dirty="0" smtClean="0">
                <a:solidFill>
                  <a:schemeClr val="tx1"/>
                </a:solidFill>
              </a:rPr>
              <a:t>výběrovém </a:t>
            </a:r>
            <a:r>
              <a:rPr lang="cs-CZ" sz="1400" dirty="0">
                <a:solidFill>
                  <a:schemeClr val="tx1"/>
                </a:solidFill>
              </a:rPr>
              <a:t>řízení, pokud by zadávací podmínky původního </a:t>
            </a:r>
            <a:r>
              <a:rPr lang="cs-CZ" sz="1400" dirty="0" smtClean="0">
                <a:solidFill>
                  <a:schemeClr val="tx1"/>
                </a:solidFill>
              </a:rPr>
              <a:t>výběrového </a:t>
            </a:r>
            <a:r>
              <a:rPr lang="cs-CZ" sz="1400" dirty="0">
                <a:solidFill>
                  <a:schemeClr val="tx1"/>
                </a:solidFill>
              </a:rPr>
              <a:t>řízení odpovídaly této změně,</a:t>
            </a:r>
          </a:p>
          <a:p>
            <a:pPr marL="0" indent="0" algn="just">
              <a:lnSpc>
                <a:spcPct val="150000"/>
              </a:lnSpc>
            </a:pPr>
            <a:r>
              <a:rPr lang="cs-CZ" sz="1400" dirty="0" smtClean="0">
                <a:solidFill>
                  <a:schemeClr val="tx1"/>
                </a:solidFill>
              </a:rPr>
              <a:t>b) měnila </a:t>
            </a:r>
            <a:r>
              <a:rPr lang="cs-CZ" sz="1400" dirty="0">
                <a:solidFill>
                  <a:schemeClr val="tx1"/>
                </a:solidFill>
              </a:rPr>
              <a:t>ekonomickou rovnováhu závazku ze smlouvy ve prospěch vybraného </a:t>
            </a:r>
            <a:r>
              <a:rPr lang="cs-CZ" sz="1400" dirty="0" smtClean="0">
                <a:solidFill>
                  <a:schemeClr val="tx1"/>
                </a:solidFill>
              </a:rPr>
              <a:t>dodavatele</a:t>
            </a:r>
            <a:r>
              <a:rPr lang="cs-CZ" sz="1400" dirty="0">
                <a:solidFill>
                  <a:schemeClr val="tx1"/>
                </a:solidFill>
              </a:rPr>
              <a:t>,</a:t>
            </a:r>
          </a:p>
          <a:p>
            <a:pPr marL="0" indent="0" algn="just">
              <a:lnSpc>
                <a:spcPct val="150000"/>
              </a:lnSpc>
            </a:pPr>
            <a:r>
              <a:rPr lang="cs-CZ" sz="1400" dirty="0" smtClean="0">
                <a:solidFill>
                  <a:schemeClr val="tx1"/>
                </a:solidFill>
              </a:rPr>
              <a:t>c) vedla </a:t>
            </a:r>
            <a:r>
              <a:rPr lang="cs-CZ" sz="1400" dirty="0">
                <a:solidFill>
                  <a:schemeClr val="tx1"/>
                </a:solidFill>
              </a:rPr>
              <a:t>k významnému rozšíření rozsahu plnění veřejné zakázky.</a:t>
            </a:r>
          </a:p>
          <a:p>
            <a:pPr algn="just">
              <a:lnSpc>
                <a:spcPct val="150000"/>
              </a:lnSpc>
              <a:buFont typeface="Arial" panose="020B0604020202020204" pitchFamily="34" charset="0"/>
              <a:buChar char="•"/>
            </a:pPr>
            <a:endParaRPr lang="cs-CZ" sz="1400" dirty="0" smtClean="0">
              <a:solidFill>
                <a:srgbClr val="215112"/>
              </a:solidFill>
            </a:endParaRPr>
          </a:p>
          <a:p>
            <a:pPr algn="just">
              <a:lnSpc>
                <a:spcPct val="150000"/>
              </a:lnSpc>
              <a:buFont typeface="Arial" panose="020B0604020202020204" pitchFamily="34" charset="0"/>
              <a:buChar char="•"/>
            </a:pPr>
            <a:endParaRPr lang="cs-CZ" sz="1400" dirty="0" smtClean="0">
              <a:solidFill>
                <a:srgbClr val="215112"/>
              </a:solidFill>
            </a:endParaRPr>
          </a:p>
          <a:p>
            <a:pPr algn="just">
              <a:lnSpc>
                <a:spcPct val="150000"/>
              </a:lnSpc>
              <a:buFont typeface="Arial" panose="020B0604020202020204" pitchFamily="34" charset="0"/>
              <a:buChar char="•"/>
            </a:pPr>
            <a:endParaRPr lang="cs-CZ" sz="1400" dirty="0">
              <a:solidFill>
                <a:srgbClr val="215112"/>
              </a:solidFill>
            </a:endParaRPr>
          </a:p>
          <a:p>
            <a:pPr algn="just">
              <a:lnSpc>
                <a:spcPct val="150000"/>
              </a:lnSpc>
              <a:buFont typeface="Arial" panose="020B0604020202020204" pitchFamily="34" charset="0"/>
              <a:buChar char="•"/>
            </a:pPr>
            <a:endParaRPr lang="cs-CZ" i="1" dirty="0"/>
          </a:p>
        </p:txBody>
      </p:sp>
    </p:spTree>
    <p:extLst>
      <p:ext uri="{BB962C8B-B14F-4D97-AF65-F5344CB8AC3E}">
        <p14:creationId xmlns:p14="http://schemas.microsoft.com/office/powerpoint/2010/main" val="24188069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45286" y="2636912"/>
            <a:ext cx="3264900" cy="2629430"/>
          </a:xfrm>
        </p:spPr>
        <p:txBody>
          <a:bodyPr/>
          <a:lstStyle/>
          <a:p>
            <a:pPr algn="ctr"/>
            <a:r>
              <a:rPr lang="cs-CZ" sz="2000" dirty="0" smtClean="0">
                <a:solidFill>
                  <a:schemeClr val="tx1"/>
                </a:solidFill>
              </a:rPr>
              <a:t>Děkuji za pozornost</a:t>
            </a:r>
            <a:r>
              <a:rPr lang="cs-CZ" sz="2000" dirty="0" smtClean="0"/>
              <a:t/>
            </a:r>
            <a:br>
              <a:rPr lang="cs-CZ" sz="2000" dirty="0" smtClean="0"/>
            </a:br>
            <a:r>
              <a:rPr lang="cs-CZ" sz="2000" dirty="0"/>
              <a:t/>
            </a:r>
            <a:br>
              <a:rPr lang="cs-CZ" sz="2000" dirty="0"/>
            </a:br>
            <a:r>
              <a:rPr lang="cs-CZ" sz="2000" dirty="0" smtClean="0"/>
              <a:t/>
            </a:r>
            <a:br>
              <a:rPr lang="cs-CZ" sz="2000" dirty="0" smtClean="0"/>
            </a:br>
            <a:r>
              <a:rPr lang="cs-CZ" sz="2000" dirty="0" smtClean="0"/>
              <a:t/>
            </a:r>
            <a:br>
              <a:rPr lang="cs-CZ" sz="2000" dirty="0" smtClean="0"/>
            </a:br>
            <a:r>
              <a:rPr lang="cs-CZ" sz="2000" dirty="0"/>
              <a:t/>
            </a:r>
            <a:br>
              <a:rPr lang="cs-CZ" sz="2000" dirty="0"/>
            </a:br>
            <a:r>
              <a:rPr lang="cs-CZ" sz="2000" dirty="0" smtClean="0"/>
              <a:t/>
            </a:r>
            <a:br>
              <a:rPr lang="cs-CZ" sz="2000" dirty="0" smtClean="0"/>
            </a:br>
            <a:r>
              <a:rPr lang="cs-CZ" sz="2000" dirty="0"/>
              <a:t/>
            </a:r>
            <a:br>
              <a:rPr lang="cs-CZ" sz="2000" dirty="0"/>
            </a:br>
            <a:r>
              <a:rPr lang="cs-CZ" sz="2000" dirty="0" smtClean="0">
                <a:solidFill>
                  <a:schemeClr val="tx1"/>
                </a:solidFill>
              </a:rPr>
              <a:t>Ing. Jaromír Vodička</a:t>
            </a:r>
            <a:endParaRPr lang="cs-CZ" sz="2000" dirty="0">
              <a:solidFill>
                <a:schemeClr val="tx1"/>
              </a:solidFill>
            </a:endParaRPr>
          </a:p>
        </p:txBody>
      </p:sp>
    </p:spTree>
    <p:extLst>
      <p:ext uri="{BB962C8B-B14F-4D97-AF65-F5344CB8AC3E}">
        <p14:creationId xmlns:p14="http://schemas.microsoft.com/office/powerpoint/2010/main" val="23233114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412776"/>
            <a:ext cx="6813949" cy="444216"/>
          </a:xfrm>
        </p:spPr>
        <p:txBody>
          <a:bodyPr/>
          <a:lstStyle/>
          <a:p>
            <a:r>
              <a:rPr lang="pl-PL" dirty="0" smtClean="0"/>
              <a:t>   Analýza </a:t>
            </a:r>
            <a:r>
              <a:rPr lang="pl-PL" dirty="0"/>
              <a:t>finančních oprav 1. – </a:t>
            </a:r>
            <a:r>
              <a:rPr lang="pl-PL" dirty="0" smtClean="0"/>
              <a:t>3. </a:t>
            </a:r>
            <a:r>
              <a:rPr lang="pl-PL" dirty="0"/>
              <a:t>kolo </a:t>
            </a:r>
            <a:r>
              <a:rPr lang="pl-PL" dirty="0" smtClean="0"/>
              <a:t>příjmu PRV</a:t>
            </a:r>
            <a:endParaRPr lang="cs-CZ" dirty="0"/>
          </a:p>
        </p:txBody>
      </p:sp>
      <p:graphicFrame>
        <p:nvGraphicFramePr>
          <p:cNvPr id="4" name="Zástupný symbol pro obsah 3"/>
          <p:cNvGraphicFramePr>
            <a:graphicFrameLocks noGrp="1"/>
          </p:cNvGraphicFramePr>
          <p:nvPr>
            <p:ph idx="1"/>
            <p:extLst/>
          </p:nvPr>
        </p:nvGraphicFramePr>
        <p:xfrm>
          <a:off x="1115616" y="2420888"/>
          <a:ext cx="7128793" cy="2719977"/>
        </p:xfrm>
        <a:graphic>
          <a:graphicData uri="http://schemas.openxmlformats.org/drawingml/2006/table">
            <a:tbl>
              <a:tblPr firstRow="1" firstCol="1" bandRow="1">
                <a:tableStyleId>{5C22544A-7EE6-4342-B048-85BDC9FD1C3A}</a:tableStyleId>
              </a:tblPr>
              <a:tblGrid>
                <a:gridCol w="879044">
                  <a:extLst>
                    <a:ext uri="{9D8B030D-6E8A-4147-A177-3AD203B41FA5}">
                      <a16:colId xmlns:a16="http://schemas.microsoft.com/office/drawing/2014/main" val="20000"/>
                    </a:ext>
                  </a:extLst>
                </a:gridCol>
                <a:gridCol w="1052293">
                  <a:extLst>
                    <a:ext uri="{9D8B030D-6E8A-4147-A177-3AD203B41FA5}">
                      <a16:colId xmlns:a16="http://schemas.microsoft.com/office/drawing/2014/main" val="20001"/>
                    </a:ext>
                  </a:extLst>
                </a:gridCol>
                <a:gridCol w="1210179">
                  <a:extLst>
                    <a:ext uri="{9D8B030D-6E8A-4147-A177-3AD203B41FA5}">
                      <a16:colId xmlns:a16="http://schemas.microsoft.com/office/drawing/2014/main" val="20002"/>
                    </a:ext>
                  </a:extLst>
                </a:gridCol>
                <a:gridCol w="1330515">
                  <a:extLst>
                    <a:ext uri="{9D8B030D-6E8A-4147-A177-3AD203B41FA5}">
                      <a16:colId xmlns:a16="http://schemas.microsoft.com/office/drawing/2014/main" val="20003"/>
                    </a:ext>
                  </a:extLst>
                </a:gridCol>
                <a:gridCol w="1288609">
                  <a:extLst>
                    <a:ext uri="{9D8B030D-6E8A-4147-A177-3AD203B41FA5}">
                      <a16:colId xmlns:a16="http://schemas.microsoft.com/office/drawing/2014/main" val="20004"/>
                    </a:ext>
                  </a:extLst>
                </a:gridCol>
                <a:gridCol w="1368153">
                  <a:extLst>
                    <a:ext uri="{9D8B030D-6E8A-4147-A177-3AD203B41FA5}">
                      <a16:colId xmlns:a16="http://schemas.microsoft.com/office/drawing/2014/main" val="20005"/>
                    </a:ext>
                  </a:extLst>
                </a:gridCol>
              </a:tblGrid>
              <a:tr h="1418997">
                <a:tc>
                  <a:txBody>
                    <a:bodyPr/>
                    <a:lstStyle/>
                    <a:p>
                      <a:pPr>
                        <a:lnSpc>
                          <a:spcPct val="107000"/>
                        </a:lnSpc>
                        <a:spcAft>
                          <a:spcPts val="0"/>
                        </a:spcAft>
                      </a:pPr>
                      <a:r>
                        <a:rPr lang="cs-CZ" sz="1000" dirty="0">
                          <a:solidFill>
                            <a:schemeClr val="tx1"/>
                          </a:solidFill>
                          <a:effectLst/>
                          <a:latin typeface="+mj-lt"/>
                        </a:rPr>
                        <a:t>KOLO</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000" dirty="0">
                          <a:solidFill>
                            <a:schemeClr val="tx1"/>
                          </a:solidFill>
                          <a:effectLst/>
                          <a:latin typeface="+mj-lt"/>
                        </a:rPr>
                        <a:t>POČET ZAKÁZEK</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000">
                          <a:solidFill>
                            <a:schemeClr val="tx1"/>
                          </a:solidFill>
                          <a:effectLst/>
                          <a:latin typeface="+mj-lt"/>
                        </a:rPr>
                        <a:t>POČET ZAKÁZEK S FINANČNÍ OPRAVOU</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000">
                          <a:solidFill>
                            <a:schemeClr val="tx1"/>
                          </a:solidFill>
                          <a:effectLst/>
                          <a:latin typeface="+mj-lt"/>
                        </a:rPr>
                        <a:t>% ZAKÁZEK S FINANČNÍ OPRAVOU</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000">
                          <a:solidFill>
                            <a:schemeClr val="tx1"/>
                          </a:solidFill>
                          <a:effectLst/>
                          <a:latin typeface="+mj-lt"/>
                        </a:rPr>
                        <a:t>POČET ZAKÁZEK Z UKONČENÝCH ŽÁDOSTÍ</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000" dirty="0">
                          <a:solidFill>
                            <a:schemeClr val="tx1"/>
                          </a:solidFill>
                          <a:effectLst/>
                          <a:latin typeface="+mj-lt"/>
                        </a:rPr>
                        <a:t>% UKONČENÝCH ZAKÁZEK ZE ZAKÁZEK S FINANČNÍ OPRAVOU</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78344">
                <a:tc>
                  <a:txBody>
                    <a:bodyPr/>
                    <a:lstStyle/>
                    <a:p>
                      <a:pPr algn="ctr">
                        <a:lnSpc>
                          <a:spcPct val="107000"/>
                        </a:lnSpc>
                        <a:spcAft>
                          <a:spcPts val="0"/>
                        </a:spcAft>
                      </a:pPr>
                      <a:r>
                        <a:rPr lang="cs-CZ" sz="1000">
                          <a:solidFill>
                            <a:schemeClr val="tx1"/>
                          </a:solidFill>
                          <a:effectLst/>
                          <a:latin typeface="+mj-lt"/>
                        </a:rPr>
                        <a:t>1</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2 608</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466725" algn="ctr"/>
                          <a:tab pos="934085" algn="r"/>
                        </a:tabLst>
                      </a:pPr>
                      <a:r>
                        <a:rPr lang="cs-CZ" sz="1000" dirty="0" smtClean="0">
                          <a:solidFill>
                            <a:schemeClr val="tx1"/>
                          </a:solidFill>
                          <a:effectLst/>
                          <a:latin typeface="+mj-lt"/>
                        </a:rPr>
                        <a:t>                  129</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dirty="0">
                          <a:solidFill>
                            <a:schemeClr val="tx1"/>
                          </a:solidFill>
                          <a:effectLst/>
                          <a:latin typeface="+mj-lt"/>
                        </a:rPr>
                        <a:t>4,9%</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15</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11,6%</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8344">
                <a:tc>
                  <a:txBody>
                    <a:bodyPr/>
                    <a:lstStyle/>
                    <a:p>
                      <a:pPr algn="ctr">
                        <a:lnSpc>
                          <a:spcPct val="107000"/>
                        </a:lnSpc>
                        <a:spcAft>
                          <a:spcPts val="0"/>
                        </a:spcAft>
                      </a:pPr>
                      <a:r>
                        <a:rPr lang="cs-CZ" sz="1000">
                          <a:solidFill>
                            <a:schemeClr val="tx1"/>
                          </a:solidFill>
                          <a:effectLst/>
                          <a:latin typeface="+mj-lt"/>
                        </a:rPr>
                        <a:t>2</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dirty="0">
                          <a:solidFill>
                            <a:schemeClr val="tx1"/>
                          </a:solidFill>
                          <a:effectLst/>
                          <a:latin typeface="+mj-lt"/>
                        </a:rPr>
                        <a:t>1 453</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dirty="0">
                          <a:solidFill>
                            <a:schemeClr val="tx1"/>
                          </a:solidFill>
                          <a:effectLst/>
                          <a:latin typeface="+mj-lt"/>
                        </a:rPr>
                        <a:t>69</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4,7%</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8</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11,6%</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78344">
                <a:tc>
                  <a:txBody>
                    <a:bodyPr/>
                    <a:lstStyle/>
                    <a:p>
                      <a:pPr algn="ctr">
                        <a:lnSpc>
                          <a:spcPct val="107000"/>
                        </a:lnSpc>
                        <a:spcAft>
                          <a:spcPts val="0"/>
                        </a:spcAft>
                      </a:pPr>
                      <a:r>
                        <a:rPr lang="cs-CZ" sz="1000">
                          <a:solidFill>
                            <a:schemeClr val="tx1"/>
                          </a:solidFill>
                          <a:effectLst/>
                          <a:latin typeface="+mj-lt"/>
                        </a:rPr>
                        <a:t>3</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dirty="0">
                          <a:solidFill>
                            <a:schemeClr val="tx1"/>
                          </a:solidFill>
                          <a:effectLst/>
                          <a:latin typeface="+mj-lt"/>
                        </a:rPr>
                        <a:t>2 585</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dirty="0">
                          <a:solidFill>
                            <a:schemeClr val="tx1"/>
                          </a:solidFill>
                          <a:effectLst/>
                          <a:latin typeface="+mj-lt"/>
                        </a:rPr>
                        <a:t>131</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5,1%</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21</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a:solidFill>
                            <a:schemeClr val="tx1"/>
                          </a:solidFill>
                          <a:effectLst/>
                          <a:latin typeface="+mj-lt"/>
                        </a:rPr>
                        <a:t>16,0%</a:t>
                      </a:r>
                      <a:endParaRPr lang="cs-CZ"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5948">
                <a:tc>
                  <a:txBody>
                    <a:bodyPr/>
                    <a:lstStyle/>
                    <a:p>
                      <a:pPr>
                        <a:lnSpc>
                          <a:spcPct val="107000"/>
                        </a:lnSpc>
                        <a:spcAft>
                          <a:spcPts val="0"/>
                        </a:spcAft>
                      </a:pPr>
                      <a:r>
                        <a:rPr lang="cs-CZ" sz="1000" dirty="0">
                          <a:solidFill>
                            <a:schemeClr val="tx1"/>
                          </a:solidFill>
                          <a:effectLst/>
                          <a:latin typeface="+mj-lt"/>
                        </a:rPr>
                        <a:t>CELKEM</a:t>
                      </a:r>
                      <a:endParaRPr lang="cs-CZ"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b="1" dirty="0">
                          <a:solidFill>
                            <a:schemeClr val="tx1"/>
                          </a:solidFill>
                          <a:effectLst/>
                          <a:latin typeface="+mj-lt"/>
                        </a:rPr>
                        <a:t>6 646</a:t>
                      </a:r>
                      <a:endParaRPr lang="cs-CZ"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b="1" dirty="0">
                          <a:solidFill>
                            <a:schemeClr val="tx1"/>
                          </a:solidFill>
                          <a:effectLst/>
                          <a:latin typeface="+mj-lt"/>
                        </a:rPr>
                        <a:t>329</a:t>
                      </a:r>
                      <a:endParaRPr lang="cs-CZ"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b="1" dirty="0">
                          <a:solidFill>
                            <a:schemeClr val="tx1"/>
                          </a:solidFill>
                          <a:effectLst/>
                          <a:latin typeface="+mj-lt"/>
                        </a:rPr>
                        <a:t>5,0%</a:t>
                      </a:r>
                      <a:endParaRPr lang="cs-CZ"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b="1" dirty="0">
                          <a:solidFill>
                            <a:schemeClr val="tx1"/>
                          </a:solidFill>
                          <a:effectLst/>
                          <a:latin typeface="+mj-lt"/>
                        </a:rPr>
                        <a:t>44</a:t>
                      </a:r>
                      <a:endParaRPr lang="cs-CZ"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cs-CZ" sz="1000" b="1" dirty="0">
                          <a:solidFill>
                            <a:schemeClr val="tx1"/>
                          </a:solidFill>
                          <a:effectLst/>
                          <a:latin typeface="+mj-lt"/>
                        </a:rPr>
                        <a:t>13,4%</a:t>
                      </a:r>
                      <a:endParaRPr lang="cs-CZ"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42648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1412776"/>
            <a:ext cx="5063470" cy="444216"/>
          </a:xfrm>
        </p:spPr>
        <p:txBody>
          <a:bodyPr/>
          <a:lstStyle/>
          <a:p>
            <a:r>
              <a:rPr lang="cs-CZ" dirty="0" smtClean="0"/>
              <a:t>Nejčastěji udělované finanční opravy</a:t>
            </a:r>
            <a:endParaRPr lang="cs-CZ" dirty="0"/>
          </a:p>
        </p:txBody>
      </p:sp>
      <p:sp>
        <p:nvSpPr>
          <p:cNvPr id="3" name="Zástupný symbol pro obsah 2"/>
          <p:cNvSpPr>
            <a:spLocks noGrp="1"/>
          </p:cNvSpPr>
          <p:nvPr>
            <p:ph idx="1"/>
          </p:nvPr>
        </p:nvSpPr>
        <p:spPr/>
        <p:txBody>
          <a:bodyPr/>
          <a:lstStyle/>
          <a:p>
            <a:r>
              <a:rPr lang="cs-CZ" u="sng" dirty="0">
                <a:solidFill>
                  <a:schemeClr val="tx1"/>
                </a:solidFill>
              </a:rPr>
              <a:t>Mezi prvních </a:t>
            </a:r>
            <a:r>
              <a:rPr lang="cs-CZ" u="sng" dirty="0" smtClean="0">
                <a:solidFill>
                  <a:schemeClr val="tx1"/>
                </a:solidFill>
              </a:rPr>
              <a:t>6 </a:t>
            </a:r>
            <a:r>
              <a:rPr lang="cs-CZ" u="sng" dirty="0">
                <a:solidFill>
                  <a:schemeClr val="tx1"/>
                </a:solidFill>
              </a:rPr>
              <a:t>nejčastějších finančních oprav patří</a:t>
            </a:r>
            <a:r>
              <a:rPr lang="cs-CZ" u="sng" dirty="0" smtClean="0">
                <a:solidFill>
                  <a:schemeClr val="tx1"/>
                </a:solidFill>
              </a:rPr>
              <a:t>:</a:t>
            </a:r>
          </a:p>
          <a:p>
            <a:endParaRPr lang="cs-CZ" dirty="0">
              <a:solidFill>
                <a:schemeClr val="tx1"/>
              </a:solidFill>
            </a:endParaRPr>
          </a:p>
          <a:p>
            <a:pPr>
              <a:buFont typeface="Wingdings" panose="05000000000000000000" pitchFamily="2" charset="2"/>
              <a:buChar char="Ø"/>
            </a:pPr>
            <a:r>
              <a:rPr lang="cs-CZ" dirty="0" smtClean="0">
                <a:solidFill>
                  <a:schemeClr val="tx1"/>
                </a:solidFill>
              </a:rPr>
              <a:t>3</a:t>
            </a:r>
            <a:r>
              <a:rPr lang="cs-CZ" dirty="0">
                <a:solidFill>
                  <a:schemeClr val="tx1"/>
                </a:solidFill>
              </a:rPr>
              <a:t>. Nedodržení minimální délky lhůty pro podání </a:t>
            </a:r>
            <a:r>
              <a:rPr lang="cs-CZ" dirty="0" smtClean="0">
                <a:solidFill>
                  <a:schemeClr val="tx1"/>
                </a:solidFill>
              </a:rPr>
              <a:t>nabídek (119x)</a:t>
            </a:r>
          </a:p>
          <a:p>
            <a:pPr>
              <a:buFont typeface="Wingdings" panose="05000000000000000000" pitchFamily="2" charset="2"/>
              <a:buChar char="Ø"/>
            </a:pPr>
            <a:endParaRPr lang="cs-CZ" dirty="0">
              <a:solidFill>
                <a:schemeClr val="tx1"/>
              </a:solidFill>
            </a:endParaRPr>
          </a:p>
          <a:p>
            <a:pPr>
              <a:buFont typeface="Wingdings" panose="05000000000000000000" pitchFamily="2" charset="2"/>
              <a:buChar char="Ø"/>
            </a:pPr>
            <a:r>
              <a:rPr lang="cs-CZ" dirty="0" smtClean="0">
                <a:solidFill>
                  <a:schemeClr val="tx1"/>
                </a:solidFill>
              </a:rPr>
              <a:t>23</a:t>
            </a:r>
            <a:r>
              <a:rPr lang="cs-CZ" dirty="0">
                <a:solidFill>
                  <a:schemeClr val="tx1"/>
                </a:solidFill>
              </a:rPr>
              <a:t>. Jiné porušení výše </a:t>
            </a:r>
            <a:r>
              <a:rPr lang="cs-CZ" dirty="0" smtClean="0">
                <a:solidFill>
                  <a:schemeClr val="tx1"/>
                </a:solidFill>
              </a:rPr>
              <a:t>neuvedené (105x)</a:t>
            </a:r>
          </a:p>
          <a:p>
            <a:pPr>
              <a:buFont typeface="Wingdings" panose="05000000000000000000" pitchFamily="2" charset="2"/>
              <a:buChar char="Ø"/>
            </a:pPr>
            <a:endParaRPr lang="cs-CZ" dirty="0">
              <a:solidFill>
                <a:schemeClr val="tx1"/>
              </a:solidFill>
            </a:endParaRPr>
          </a:p>
          <a:p>
            <a:pPr>
              <a:buFont typeface="Wingdings" panose="05000000000000000000" pitchFamily="2" charset="2"/>
              <a:buChar char="Ø"/>
            </a:pPr>
            <a:r>
              <a:rPr lang="cs-CZ" dirty="0" smtClean="0">
                <a:solidFill>
                  <a:schemeClr val="tx1"/>
                </a:solidFill>
              </a:rPr>
              <a:t>9</a:t>
            </a:r>
            <a:r>
              <a:rPr lang="cs-CZ" dirty="0">
                <a:solidFill>
                  <a:schemeClr val="tx1"/>
                </a:solidFill>
              </a:rPr>
              <a:t>. Diskriminační vymezení předmětu </a:t>
            </a:r>
            <a:r>
              <a:rPr lang="cs-CZ" dirty="0" smtClean="0">
                <a:solidFill>
                  <a:schemeClr val="tx1"/>
                </a:solidFill>
              </a:rPr>
              <a:t>zakázky (34x)</a:t>
            </a:r>
          </a:p>
          <a:p>
            <a:pPr>
              <a:buFont typeface="Wingdings" panose="05000000000000000000" pitchFamily="2" charset="2"/>
              <a:buChar char="Ø"/>
            </a:pPr>
            <a:endParaRPr lang="cs-CZ" dirty="0">
              <a:solidFill>
                <a:schemeClr val="tx1"/>
              </a:solidFill>
            </a:endParaRPr>
          </a:p>
          <a:p>
            <a:pPr>
              <a:buFont typeface="Wingdings" panose="05000000000000000000" pitchFamily="2" charset="2"/>
              <a:buChar char="Ø"/>
            </a:pPr>
            <a:r>
              <a:rPr lang="cs-CZ" dirty="0" smtClean="0">
                <a:solidFill>
                  <a:schemeClr val="tx1"/>
                </a:solidFill>
              </a:rPr>
              <a:t>13</a:t>
            </a:r>
            <a:r>
              <a:rPr lang="cs-CZ" dirty="0">
                <a:solidFill>
                  <a:schemeClr val="tx1"/>
                </a:solidFill>
              </a:rPr>
              <a:t>. Netransparentní posouzení a/nebo hodnocení </a:t>
            </a:r>
            <a:r>
              <a:rPr lang="cs-CZ" dirty="0" smtClean="0">
                <a:solidFill>
                  <a:schemeClr val="tx1"/>
                </a:solidFill>
              </a:rPr>
              <a:t>nabídek (32x)</a:t>
            </a:r>
          </a:p>
          <a:p>
            <a:pPr>
              <a:buFont typeface="Wingdings" panose="05000000000000000000" pitchFamily="2" charset="2"/>
              <a:buChar char="Ø"/>
            </a:pPr>
            <a:endParaRPr lang="cs-CZ" dirty="0">
              <a:solidFill>
                <a:schemeClr val="tx1"/>
              </a:solidFill>
            </a:endParaRPr>
          </a:p>
          <a:p>
            <a:pPr>
              <a:buFont typeface="Wingdings" panose="05000000000000000000" pitchFamily="2" charset="2"/>
              <a:buChar char="Ø"/>
            </a:pPr>
            <a:r>
              <a:rPr lang="cs-CZ" dirty="0" smtClean="0">
                <a:solidFill>
                  <a:schemeClr val="tx1"/>
                </a:solidFill>
              </a:rPr>
              <a:t>10</a:t>
            </a:r>
            <a:r>
              <a:rPr lang="cs-CZ" dirty="0">
                <a:solidFill>
                  <a:schemeClr val="tx1"/>
                </a:solidFill>
              </a:rPr>
              <a:t>. Nedostatečné vymezení předmětu </a:t>
            </a:r>
            <a:r>
              <a:rPr lang="cs-CZ" dirty="0" smtClean="0">
                <a:solidFill>
                  <a:schemeClr val="tx1"/>
                </a:solidFill>
              </a:rPr>
              <a:t>zakázky (24x)</a:t>
            </a:r>
          </a:p>
          <a:p>
            <a:pPr>
              <a:buFont typeface="Wingdings" panose="05000000000000000000" pitchFamily="2" charset="2"/>
              <a:buChar char="Ø"/>
            </a:pPr>
            <a:endParaRPr lang="cs-CZ" dirty="0">
              <a:solidFill>
                <a:schemeClr val="tx1"/>
              </a:solidFill>
            </a:endParaRPr>
          </a:p>
          <a:p>
            <a:pPr>
              <a:buFont typeface="Wingdings" panose="05000000000000000000" pitchFamily="2" charset="2"/>
              <a:buChar char="Ø"/>
            </a:pPr>
            <a:r>
              <a:rPr lang="cs-CZ" dirty="0" smtClean="0">
                <a:solidFill>
                  <a:schemeClr val="tx1"/>
                </a:solidFill>
              </a:rPr>
              <a:t>11. Změna </a:t>
            </a:r>
            <a:r>
              <a:rPr lang="cs-CZ" dirty="0" err="1" smtClean="0">
                <a:solidFill>
                  <a:schemeClr val="tx1"/>
                </a:solidFill>
              </a:rPr>
              <a:t>kval</a:t>
            </a:r>
            <a:r>
              <a:rPr lang="cs-CZ" dirty="0" smtClean="0">
                <a:solidFill>
                  <a:schemeClr val="tx1"/>
                </a:solidFill>
              </a:rPr>
              <a:t>. požadavků po otevření nabídek (23x)</a:t>
            </a:r>
            <a:endParaRPr lang="cs-CZ" dirty="0">
              <a:solidFill>
                <a:schemeClr val="tx1"/>
              </a:solidFill>
            </a:endParaRPr>
          </a:p>
          <a:p>
            <a:endParaRPr lang="cs-CZ" dirty="0"/>
          </a:p>
        </p:txBody>
      </p:sp>
    </p:spTree>
    <p:extLst>
      <p:ext uri="{BB962C8B-B14F-4D97-AF65-F5344CB8AC3E}">
        <p14:creationId xmlns:p14="http://schemas.microsoft.com/office/powerpoint/2010/main" val="10028355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1443204"/>
            <a:ext cx="3024450" cy="444216"/>
          </a:xfrm>
        </p:spPr>
        <p:txBody>
          <a:bodyPr/>
          <a:lstStyle/>
          <a:p>
            <a:r>
              <a:rPr lang="cs-CZ" dirty="0" smtClean="0"/>
              <a:t>Finanční oprava č. 23</a:t>
            </a:r>
            <a:endParaRPr lang="cs-CZ" dirty="0"/>
          </a:p>
        </p:txBody>
      </p:sp>
      <p:sp>
        <p:nvSpPr>
          <p:cNvPr id="3" name="Zástupný symbol pro obsah 2"/>
          <p:cNvSpPr>
            <a:spLocks noGrp="1"/>
          </p:cNvSpPr>
          <p:nvPr>
            <p:ph idx="1"/>
          </p:nvPr>
        </p:nvSpPr>
        <p:spPr/>
        <p:txBody>
          <a:bodyPr/>
          <a:lstStyle/>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260160165"/>
              </p:ext>
            </p:extLst>
          </p:nvPr>
        </p:nvGraphicFramePr>
        <p:xfrm>
          <a:off x="720000" y="2088004"/>
          <a:ext cx="7920000" cy="3960440"/>
        </p:xfrm>
        <a:graphic>
          <a:graphicData uri="http://schemas.openxmlformats.org/drawingml/2006/table">
            <a:tbl>
              <a:tblPr firstRow="1" firstCol="1" bandRow="1">
                <a:tableStyleId>{5C22544A-7EE6-4342-B048-85BDC9FD1C3A}</a:tableStyleId>
              </a:tblPr>
              <a:tblGrid>
                <a:gridCol w="1514721">
                  <a:extLst>
                    <a:ext uri="{9D8B030D-6E8A-4147-A177-3AD203B41FA5}">
                      <a16:colId xmlns:a16="http://schemas.microsoft.com/office/drawing/2014/main" val="20000"/>
                    </a:ext>
                  </a:extLst>
                </a:gridCol>
                <a:gridCol w="6405279">
                  <a:extLst>
                    <a:ext uri="{9D8B030D-6E8A-4147-A177-3AD203B41FA5}">
                      <a16:colId xmlns:a16="http://schemas.microsoft.com/office/drawing/2014/main" val="20001"/>
                    </a:ext>
                  </a:extLst>
                </a:gridCol>
              </a:tblGrid>
              <a:tr h="396044">
                <a:tc>
                  <a:txBody>
                    <a:bodyPr/>
                    <a:lstStyle/>
                    <a:p>
                      <a:pPr>
                        <a:lnSpc>
                          <a:spcPct val="107000"/>
                        </a:lnSpc>
                        <a:spcAft>
                          <a:spcPts val="0"/>
                        </a:spcAft>
                      </a:pPr>
                      <a:r>
                        <a:rPr lang="cs-CZ" sz="1600" dirty="0">
                          <a:solidFill>
                            <a:schemeClr val="tx1"/>
                          </a:solidFill>
                          <a:effectLst/>
                          <a:latin typeface="+mj-lt"/>
                        </a:rPr>
                        <a:t> </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600" dirty="0">
                          <a:solidFill>
                            <a:schemeClr val="tx1"/>
                          </a:solidFill>
                          <a:effectLst/>
                          <a:latin typeface="+mj-lt"/>
                        </a:rPr>
                        <a:t>Důvody</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96044">
                <a:tc>
                  <a:txBody>
                    <a:bodyPr/>
                    <a:lstStyle/>
                    <a:p>
                      <a:pPr algn="ctr">
                        <a:lnSpc>
                          <a:spcPct val="107000"/>
                        </a:lnSpc>
                        <a:spcAft>
                          <a:spcPts val="0"/>
                        </a:spcAft>
                      </a:pPr>
                      <a:r>
                        <a:rPr lang="cs-CZ" sz="1600" dirty="0">
                          <a:solidFill>
                            <a:schemeClr val="tx1"/>
                          </a:solidFill>
                          <a:effectLst/>
                          <a:latin typeface="+mj-lt"/>
                        </a:rPr>
                        <a:t>1</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smlouva rozdílná od VŘ</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96044">
                <a:tc>
                  <a:txBody>
                    <a:bodyPr/>
                    <a:lstStyle/>
                    <a:p>
                      <a:pPr algn="ctr">
                        <a:lnSpc>
                          <a:spcPct val="107000"/>
                        </a:lnSpc>
                        <a:spcAft>
                          <a:spcPts val="0"/>
                        </a:spcAft>
                      </a:pPr>
                      <a:r>
                        <a:rPr lang="cs-CZ" sz="1600">
                          <a:solidFill>
                            <a:schemeClr val="tx1"/>
                          </a:solidFill>
                          <a:effectLst/>
                          <a:latin typeface="+mj-lt"/>
                        </a:rPr>
                        <a:t>2</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dodavatel je zároveň subdodavatel</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96044">
                <a:tc>
                  <a:txBody>
                    <a:bodyPr/>
                    <a:lstStyle/>
                    <a:p>
                      <a:pPr algn="ctr">
                        <a:lnSpc>
                          <a:spcPct val="107000"/>
                        </a:lnSpc>
                        <a:spcAft>
                          <a:spcPts val="0"/>
                        </a:spcAft>
                      </a:pPr>
                      <a:r>
                        <a:rPr lang="cs-CZ" sz="1600">
                          <a:solidFill>
                            <a:schemeClr val="tx1"/>
                          </a:solidFill>
                          <a:effectLst/>
                          <a:latin typeface="+mj-lt"/>
                        </a:rPr>
                        <a:t>3</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propojení dodavatelů</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96044">
                <a:tc>
                  <a:txBody>
                    <a:bodyPr/>
                    <a:lstStyle/>
                    <a:p>
                      <a:pPr algn="ctr">
                        <a:lnSpc>
                          <a:spcPct val="107000"/>
                        </a:lnSpc>
                        <a:spcAft>
                          <a:spcPts val="0"/>
                        </a:spcAft>
                      </a:pPr>
                      <a:r>
                        <a:rPr lang="cs-CZ" sz="1600">
                          <a:solidFill>
                            <a:schemeClr val="tx1"/>
                          </a:solidFill>
                          <a:effectLst/>
                          <a:latin typeface="+mj-lt"/>
                        </a:rPr>
                        <a:t>4</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sloučení zakázek</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96044">
                <a:tc>
                  <a:txBody>
                    <a:bodyPr/>
                    <a:lstStyle/>
                    <a:p>
                      <a:pPr algn="ctr">
                        <a:lnSpc>
                          <a:spcPct val="107000"/>
                        </a:lnSpc>
                        <a:spcAft>
                          <a:spcPts val="0"/>
                        </a:spcAft>
                      </a:pPr>
                      <a:r>
                        <a:rPr lang="cs-CZ" sz="1600">
                          <a:solidFill>
                            <a:schemeClr val="tx1"/>
                          </a:solidFill>
                          <a:effectLst/>
                          <a:latin typeface="+mj-lt"/>
                        </a:rPr>
                        <a:t>5</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diskriminační podmínky řízení</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96044">
                <a:tc>
                  <a:txBody>
                    <a:bodyPr/>
                    <a:lstStyle/>
                    <a:p>
                      <a:pPr algn="ctr">
                        <a:lnSpc>
                          <a:spcPct val="107000"/>
                        </a:lnSpc>
                        <a:spcAft>
                          <a:spcPts val="0"/>
                        </a:spcAft>
                      </a:pPr>
                      <a:r>
                        <a:rPr lang="cs-CZ" sz="1600">
                          <a:solidFill>
                            <a:schemeClr val="tx1"/>
                          </a:solidFill>
                          <a:effectLst/>
                          <a:latin typeface="+mj-lt"/>
                        </a:rPr>
                        <a:t>6</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Žadatel nedodal 3 nabídky</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96044">
                <a:tc>
                  <a:txBody>
                    <a:bodyPr/>
                    <a:lstStyle/>
                    <a:p>
                      <a:pPr algn="ctr">
                        <a:lnSpc>
                          <a:spcPct val="107000"/>
                        </a:lnSpc>
                        <a:spcAft>
                          <a:spcPts val="0"/>
                        </a:spcAft>
                      </a:pPr>
                      <a:r>
                        <a:rPr lang="cs-CZ" sz="1600">
                          <a:solidFill>
                            <a:schemeClr val="tx1"/>
                          </a:solidFill>
                          <a:effectLst/>
                          <a:latin typeface="+mj-lt"/>
                        </a:rPr>
                        <a:t>7</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neúplné nabídky</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96044">
                <a:tc>
                  <a:txBody>
                    <a:bodyPr/>
                    <a:lstStyle/>
                    <a:p>
                      <a:pPr algn="ctr">
                        <a:lnSpc>
                          <a:spcPct val="107000"/>
                        </a:lnSpc>
                        <a:spcAft>
                          <a:spcPts val="0"/>
                        </a:spcAft>
                      </a:pPr>
                      <a:r>
                        <a:rPr lang="cs-CZ" sz="1600">
                          <a:solidFill>
                            <a:schemeClr val="tx1"/>
                          </a:solidFill>
                          <a:effectLst/>
                          <a:latin typeface="+mj-lt"/>
                        </a:rPr>
                        <a:t>8</a:t>
                      </a:r>
                      <a:endParaRPr lang="cs-CZ"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nebyla vybrána nejnižší cena, ovlivnění řízení</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396044">
                <a:tc>
                  <a:txBody>
                    <a:bodyPr/>
                    <a:lstStyle/>
                    <a:p>
                      <a:pPr algn="ctr">
                        <a:lnSpc>
                          <a:spcPct val="107000"/>
                        </a:lnSpc>
                        <a:spcAft>
                          <a:spcPts val="0"/>
                        </a:spcAft>
                      </a:pPr>
                      <a:r>
                        <a:rPr lang="cs-CZ" sz="1600" dirty="0">
                          <a:solidFill>
                            <a:schemeClr val="tx1"/>
                          </a:solidFill>
                          <a:effectLst/>
                          <a:latin typeface="+mj-lt"/>
                        </a:rPr>
                        <a:t>9</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600" dirty="0">
                          <a:solidFill>
                            <a:schemeClr val="tx1"/>
                          </a:solidFill>
                          <a:effectLst/>
                          <a:latin typeface="+mj-lt"/>
                        </a:rPr>
                        <a:t>zadávací podmínky/dokumentace</a:t>
                      </a:r>
                      <a:endParaRPr lang="cs-CZ"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07112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462020"/>
            <a:ext cx="3154294" cy="444216"/>
          </a:xfrm>
        </p:spPr>
        <p:txBody>
          <a:bodyPr/>
          <a:lstStyle/>
          <a:p>
            <a:r>
              <a:rPr lang="cs-CZ" dirty="0" smtClean="0"/>
              <a:t>Stručný přehled limitů</a:t>
            </a:r>
            <a:endParaRPr lang="cs-CZ" dirty="0"/>
          </a:p>
        </p:txBody>
      </p:sp>
      <p:sp>
        <p:nvSpPr>
          <p:cNvPr id="3" name="Zástupný symbol pro obsah 2"/>
          <p:cNvSpPr>
            <a:spLocks noGrp="1"/>
          </p:cNvSpPr>
          <p:nvPr>
            <p:ph idx="1"/>
          </p:nvPr>
        </p:nvSpPr>
        <p:spPr>
          <a:xfrm>
            <a:off x="251520" y="2088000"/>
            <a:ext cx="8388480" cy="3960440"/>
          </a:xfrm>
        </p:spPr>
        <p:txBody>
          <a:bodyPr/>
          <a:lstStyle/>
          <a:p>
            <a:endParaRPr lang="cs-CZ" sz="1200" dirty="0" smtClean="0">
              <a:solidFill>
                <a:schemeClr val="tx1"/>
              </a:solidFill>
            </a:endParaRPr>
          </a:p>
          <a:p>
            <a:endParaRPr lang="cs-CZ" sz="1200" dirty="0">
              <a:solidFill>
                <a:schemeClr val="tx1"/>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2087601282"/>
              </p:ext>
            </p:extLst>
          </p:nvPr>
        </p:nvGraphicFramePr>
        <p:xfrm>
          <a:off x="539552" y="2204864"/>
          <a:ext cx="7992885" cy="3668445"/>
        </p:xfrm>
        <a:graphic>
          <a:graphicData uri="http://schemas.openxmlformats.org/drawingml/2006/table">
            <a:tbl>
              <a:tblPr firstRow="1" firstCol="1" bandRow="1"/>
              <a:tblGrid>
                <a:gridCol w="1598577">
                  <a:extLst>
                    <a:ext uri="{9D8B030D-6E8A-4147-A177-3AD203B41FA5}">
                      <a16:colId xmlns:a16="http://schemas.microsoft.com/office/drawing/2014/main" val="2542628663"/>
                    </a:ext>
                  </a:extLst>
                </a:gridCol>
                <a:gridCol w="1713790">
                  <a:extLst>
                    <a:ext uri="{9D8B030D-6E8A-4147-A177-3AD203B41FA5}">
                      <a16:colId xmlns:a16="http://schemas.microsoft.com/office/drawing/2014/main" val="4094202471"/>
                    </a:ext>
                  </a:extLst>
                </a:gridCol>
                <a:gridCol w="1728192">
                  <a:extLst>
                    <a:ext uri="{9D8B030D-6E8A-4147-A177-3AD203B41FA5}">
                      <a16:colId xmlns:a16="http://schemas.microsoft.com/office/drawing/2014/main" val="4275674825"/>
                    </a:ext>
                  </a:extLst>
                </a:gridCol>
                <a:gridCol w="1353749">
                  <a:extLst>
                    <a:ext uri="{9D8B030D-6E8A-4147-A177-3AD203B41FA5}">
                      <a16:colId xmlns:a16="http://schemas.microsoft.com/office/drawing/2014/main" val="2100712705"/>
                    </a:ext>
                  </a:extLst>
                </a:gridCol>
                <a:gridCol w="1598577">
                  <a:extLst>
                    <a:ext uri="{9D8B030D-6E8A-4147-A177-3AD203B41FA5}">
                      <a16:colId xmlns:a16="http://schemas.microsoft.com/office/drawing/2014/main" val="675370351"/>
                    </a:ext>
                  </a:extLst>
                </a:gridCol>
              </a:tblGrid>
              <a:tr h="1008987">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zadavatel</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zakázky mimo režim</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Příručky pro zadávání zakázek</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dirty="0">
                          <a:effectLst/>
                          <a:latin typeface="Verdana" panose="020B0604030504040204" pitchFamily="34" charset="0"/>
                          <a:ea typeface="Calibri" panose="020F0502020204030204" pitchFamily="34" charset="0"/>
                          <a:cs typeface="Times New Roman" panose="02020603050405020304" pitchFamily="18" charset="0"/>
                        </a:rPr>
                        <a:t>zakázka malé hodnoty</a:t>
                      </a: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algn="ctr">
                        <a:lnSpc>
                          <a:spcPct val="107000"/>
                        </a:lnSpc>
                        <a:spcAft>
                          <a:spcPts val="0"/>
                        </a:spcAft>
                      </a:pPr>
                      <a:r>
                        <a:rPr lang="cs-CZ" sz="1100" b="1" dirty="0">
                          <a:effectLst/>
                          <a:latin typeface="Verdana" panose="020B0604030504040204" pitchFamily="34" charset="0"/>
                          <a:ea typeface="Calibri" panose="020F0502020204030204" pitchFamily="34" charset="0"/>
                          <a:cs typeface="Times New Roman" panose="02020603050405020304" pitchFamily="18" charset="0"/>
                        </a:rPr>
                        <a:t>zakázka vyšší </a:t>
                      </a:r>
                      <a:endParaRPr lang="cs-CZ" sz="1100" b="1" dirty="0" smtClean="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100" b="1" dirty="0" smtClean="0">
                          <a:effectLst/>
                          <a:latin typeface="Verdana" panose="020B0604030504040204" pitchFamily="34" charset="0"/>
                          <a:ea typeface="Calibri" panose="020F0502020204030204" pitchFamily="34" charset="0"/>
                          <a:cs typeface="Times New Roman" panose="02020603050405020304" pitchFamily="18" charset="0"/>
                        </a:rPr>
                        <a:t>hodnoty</a:t>
                      </a: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cs-CZ"/>
                    </a:p>
                  </a:txBody>
                  <a:tcPr/>
                </a:tc>
                <a:extLst>
                  <a:ext uri="{0D108BD9-81ED-4DB2-BD59-A6C34878D82A}">
                    <a16:rowId xmlns:a16="http://schemas.microsoft.com/office/drawing/2014/main" val="1855502992"/>
                  </a:ext>
                </a:extLst>
              </a:tr>
              <a:tr h="815901">
                <a:tc>
                  <a:txBody>
                    <a:bodyPr/>
                    <a:lstStyle/>
                    <a:p>
                      <a:pPr algn="ctr">
                        <a:lnSpc>
                          <a:spcPct val="107000"/>
                        </a:lnSpc>
                        <a:spcAft>
                          <a:spcPts val="0"/>
                        </a:spcAft>
                      </a:pPr>
                      <a:r>
                        <a:rPr lang="cs-CZ" sz="1100" b="1" dirty="0">
                          <a:effectLst/>
                          <a:latin typeface="Verdana" panose="020B0604030504040204" pitchFamily="34" charset="0"/>
                          <a:ea typeface="Calibri" panose="020F0502020204030204" pitchFamily="34" charset="0"/>
                          <a:cs typeface="Times New Roman" panose="02020603050405020304" pitchFamily="18" charset="0"/>
                        </a:rPr>
                        <a:t> </a:t>
                      </a: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méně než 400.00,- (bez DPH)</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nejméně 400.000,- (bez DPH)</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nedosahuje podlimitní 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podlimitní 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dirty="0">
                          <a:effectLst/>
                          <a:latin typeface="Verdana" panose="020B0604030504040204" pitchFamily="34" charset="0"/>
                          <a:ea typeface="Calibri" panose="020F0502020204030204" pitchFamily="34" charset="0"/>
                          <a:cs typeface="Times New Roman" panose="02020603050405020304" pitchFamily="18" charset="0"/>
                        </a:rPr>
                        <a:t>nadlimitní VZ</a:t>
                      </a: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01267406"/>
                  </a:ext>
                </a:extLst>
              </a:tr>
              <a:tr h="326360">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veřejný</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Cenový marketing</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Příručka</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ZZVZ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ZZVZ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041333"/>
                  </a:ext>
                </a:extLst>
              </a:tr>
              <a:tr h="342521">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dotovaný</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Cenový marketing</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Příručka</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ZZVZ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ZZVZ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543402"/>
                  </a:ext>
                </a:extLst>
              </a:tr>
              <a:tr h="815901">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 </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méně než 500.00,- (bez DPH)</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nejméně 500.000,- (bez DPH)</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nedosahuje podlimitní 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podlimitní 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nadlimitní 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7062006"/>
                  </a:ext>
                </a:extLst>
              </a:tr>
              <a:tr h="342521">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není zadavatel podle ZZVZ</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Cenový marketing</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Příručka</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a:effectLst/>
                          <a:latin typeface="Verdana" panose="020B0604030504040204" pitchFamily="34" charset="0"/>
                          <a:ea typeface="Calibri" panose="020F0502020204030204" pitchFamily="34" charset="0"/>
                          <a:cs typeface="Times New Roman" panose="02020603050405020304" pitchFamily="18" charset="0"/>
                        </a:rPr>
                        <a:t>Příručka</a:t>
                      </a:r>
                      <a:endParaRPr lang="cs-CZ" sz="90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100" b="1" dirty="0">
                          <a:effectLst/>
                          <a:latin typeface="Verdana" panose="020B0604030504040204" pitchFamily="34" charset="0"/>
                          <a:ea typeface="Calibri" panose="020F0502020204030204" pitchFamily="34" charset="0"/>
                          <a:cs typeface="Times New Roman" panose="02020603050405020304" pitchFamily="18" charset="0"/>
                        </a:rPr>
                        <a:t>Příručka</a:t>
                      </a:r>
                      <a:endParaRPr lang="cs-C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066" marR="5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283034"/>
                  </a:ext>
                </a:extLst>
              </a:tr>
            </a:tbl>
          </a:graphicData>
        </a:graphic>
      </p:graphicFrame>
    </p:spTree>
    <p:extLst>
      <p:ext uri="{BB962C8B-B14F-4D97-AF65-F5344CB8AC3E}">
        <p14:creationId xmlns:p14="http://schemas.microsoft.com/office/powerpoint/2010/main" val="13862725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454006"/>
            <a:ext cx="6903717" cy="444216"/>
          </a:xfrm>
        </p:spPr>
        <p:txBody>
          <a:bodyPr/>
          <a:lstStyle/>
          <a:p>
            <a:r>
              <a:rPr lang="cs-CZ" dirty="0" smtClean="0"/>
              <a:t>Příručka - Přehled nejdůležitějších změn v Příručce</a:t>
            </a:r>
            <a:endParaRPr lang="cs-CZ" dirty="0"/>
          </a:p>
        </p:txBody>
      </p:sp>
      <p:sp>
        <p:nvSpPr>
          <p:cNvPr id="3" name="Zástupný symbol pro obsah 2"/>
          <p:cNvSpPr>
            <a:spLocks noGrp="1"/>
          </p:cNvSpPr>
          <p:nvPr>
            <p:ph idx="1"/>
          </p:nvPr>
        </p:nvSpPr>
        <p:spPr>
          <a:xfrm>
            <a:off x="395536" y="2088000"/>
            <a:ext cx="8244464" cy="3960440"/>
          </a:xfrm>
        </p:spPr>
        <p:txBody>
          <a:bodyPr/>
          <a:lstStyle/>
          <a:p>
            <a:pPr marL="0" indent="0" algn="just">
              <a:lnSpc>
                <a:spcPct val="150000"/>
              </a:lnSpc>
            </a:pPr>
            <a:r>
              <a:rPr lang="cs-CZ" dirty="0">
                <a:solidFill>
                  <a:schemeClr val="tx1"/>
                </a:solidFill>
              </a:rPr>
              <a:t>V případě zakázky vyšší hodnoty je povinnost uvést informaci, že otevírání nabídek se mohou zúčastnit účastníci, kteří podali nabídku ve lhůtě pro podání nabídek </a:t>
            </a:r>
            <a:endParaRPr lang="cs-CZ" sz="1400" dirty="0">
              <a:solidFill>
                <a:schemeClr val="tx1"/>
              </a:solidFill>
            </a:endParaRPr>
          </a:p>
          <a:p>
            <a:pPr marL="0" indent="0" algn="just">
              <a:lnSpc>
                <a:spcPct val="150000"/>
              </a:lnSpc>
            </a:pPr>
            <a:endParaRPr lang="cs-CZ" sz="1400" dirty="0">
              <a:solidFill>
                <a:srgbClr val="215112"/>
              </a:solidFill>
            </a:endParaRPr>
          </a:p>
        </p:txBody>
      </p:sp>
    </p:spTree>
    <p:extLst>
      <p:ext uri="{BB962C8B-B14F-4D97-AF65-F5344CB8AC3E}">
        <p14:creationId xmlns:p14="http://schemas.microsoft.com/office/powerpoint/2010/main" val="37363031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454006"/>
            <a:ext cx="5953137" cy="444216"/>
          </a:xfrm>
        </p:spPr>
        <p:txBody>
          <a:bodyPr/>
          <a:lstStyle/>
          <a:p>
            <a:r>
              <a:rPr lang="cs-CZ" dirty="0" smtClean="0"/>
              <a:t>Příručka – předmět zakázky, stavební práce</a:t>
            </a:r>
            <a:endParaRPr lang="cs-CZ" dirty="0"/>
          </a:p>
        </p:txBody>
      </p:sp>
      <p:sp>
        <p:nvSpPr>
          <p:cNvPr id="3" name="Zástupný symbol pro obsah 2"/>
          <p:cNvSpPr>
            <a:spLocks noGrp="1"/>
          </p:cNvSpPr>
          <p:nvPr>
            <p:ph idx="1"/>
          </p:nvPr>
        </p:nvSpPr>
        <p:spPr/>
        <p:txBody>
          <a:bodyPr/>
          <a:lstStyle/>
          <a:p>
            <a:pPr marL="0" indent="0" algn="just">
              <a:lnSpc>
                <a:spcPct val="150000"/>
              </a:lnSpc>
            </a:pPr>
            <a:r>
              <a:rPr lang="cs-CZ" dirty="0">
                <a:solidFill>
                  <a:schemeClr val="tx1"/>
                </a:solidFill>
              </a:rPr>
              <a:t>Do zakázek na stavební práce </a:t>
            </a:r>
            <a:r>
              <a:rPr lang="cs-CZ" dirty="0" smtClean="0">
                <a:solidFill>
                  <a:schemeClr val="tx1"/>
                </a:solidFill>
              </a:rPr>
              <a:t>by </a:t>
            </a:r>
            <a:r>
              <a:rPr lang="cs-CZ" dirty="0">
                <a:solidFill>
                  <a:schemeClr val="tx1"/>
                </a:solidFill>
              </a:rPr>
              <a:t>se neměly neodůvodněně zahrnovat technologie či stroje (dodávky), které nejsou nijak nutné ke zhotovení/rekonstrukci dané stavby, nejsou do ní nijak zabudovány či s ní jinak pevně </a:t>
            </a:r>
            <a:r>
              <a:rPr lang="cs-CZ" dirty="0" smtClean="0">
                <a:solidFill>
                  <a:schemeClr val="tx1"/>
                </a:solidFill>
              </a:rPr>
              <a:t>spojeny*. </a:t>
            </a:r>
          </a:p>
          <a:p>
            <a:pPr marL="0" indent="0" algn="just">
              <a:lnSpc>
                <a:spcPct val="150000"/>
              </a:lnSpc>
            </a:pPr>
            <a:endParaRPr lang="cs-CZ" sz="1400" dirty="0">
              <a:solidFill>
                <a:srgbClr val="215112"/>
              </a:solidFill>
            </a:endParaRPr>
          </a:p>
          <a:p>
            <a:pPr algn="just">
              <a:lnSpc>
                <a:spcPct val="150000"/>
              </a:lnSpc>
              <a:buFont typeface="Arial" panose="020B0604020202020204" pitchFamily="34" charset="0"/>
              <a:buChar char="•"/>
            </a:pPr>
            <a:endParaRPr lang="cs-CZ" i="1" dirty="0" smtClean="0"/>
          </a:p>
          <a:p>
            <a:pPr algn="just">
              <a:lnSpc>
                <a:spcPct val="150000"/>
              </a:lnSpc>
              <a:buFont typeface="Arial" panose="020B0604020202020204" pitchFamily="34" charset="0"/>
              <a:buChar char="•"/>
            </a:pPr>
            <a:endParaRPr lang="cs-CZ" i="1" dirty="0"/>
          </a:p>
          <a:p>
            <a:pPr algn="just">
              <a:lnSpc>
                <a:spcPct val="150000"/>
              </a:lnSpc>
              <a:buFont typeface="Arial" panose="020B0604020202020204" pitchFamily="34" charset="0"/>
              <a:buChar char="•"/>
            </a:pPr>
            <a:endParaRPr lang="cs-CZ" i="1" dirty="0" smtClean="0"/>
          </a:p>
          <a:p>
            <a:pPr marL="0" indent="0" algn="just">
              <a:lnSpc>
                <a:spcPct val="150000"/>
              </a:lnSpc>
            </a:pPr>
            <a:r>
              <a:rPr lang="cs-CZ" sz="1400" dirty="0" smtClean="0">
                <a:solidFill>
                  <a:schemeClr val="tx1"/>
                </a:solidFill>
              </a:rPr>
              <a:t>*Je </a:t>
            </a:r>
            <a:r>
              <a:rPr lang="cs-CZ" sz="1400" dirty="0">
                <a:solidFill>
                  <a:schemeClr val="tx1"/>
                </a:solidFill>
              </a:rPr>
              <a:t>třeba, aby zadavatel posoudil, zda je konkrétní komponent spjat s dílem takovým způsobem, že jeho případnou demontáží by dílo přestalo plnit zamýšlenou funkci. </a:t>
            </a:r>
            <a:endParaRPr lang="cs-CZ" sz="1400" i="1" dirty="0">
              <a:solidFill>
                <a:schemeClr val="tx1"/>
              </a:solidFill>
            </a:endParaRPr>
          </a:p>
        </p:txBody>
      </p:sp>
    </p:spTree>
    <p:extLst>
      <p:ext uri="{BB962C8B-B14F-4D97-AF65-F5344CB8AC3E}">
        <p14:creationId xmlns:p14="http://schemas.microsoft.com/office/powerpoint/2010/main" val="13199474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454006"/>
            <a:ext cx="4116096" cy="444216"/>
          </a:xfrm>
        </p:spPr>
        <p:txBody>
          <a:bodyPr/>
          <a:lstStyle/>
          <a:p>
            <a:r>
              <a:rPr lang="cs-CZ" dirty="0" smtClean="0"/>
              <a:t>Příručka - Zadávací podmínky</a:t>
            </a:r>
            <a:endParaRPr lang="cs-CZ" dirty="0"/>
          </a:p>
        </p:txBody>
      </p:sp>
      <p:sp>
        <p:nvSpPr>
          <p:cNvPr id="3" name="Zástupný symbol pro obsah 2"/>
          <p:cNvSpPr>
            <a:spLocks noGrp="1"/>
          </p:cNvSpPr>
          <p:nvPr>
            <p:ph idx="1"/>
          </p:nvPr>
        </p:nvSpPr>
        <p:spPr/>
        <p:txBody>
          <a:bodyPr/>
          <a:lstStyle/>
          <a:p>
            <a:pPr marL="0" indent="0" algn="just">
              <a:lnSpc>
                <a:spcPct val="150000"/>
              </a:lnSpc>
            </a:pPr>
            <a:r>
              <a:rPr lang="cs-CZ" sz="1400" dirty="0" smtClean="0">
                <a:solidFill>
                  <a:schemeClr val="tx1"/>
                </a:solidFill>
              </a:rPr>
              <a:t>Součástí </a:t>
            </a:r>
            <a:r>
              <a:rPr lang="cs-CZ" sz="1400" dirty="0">
                <a:solidFill>
                  <a:schemeClr val="tx1"/>
                </a:solidFill>
              </a:rPr>
              <a:t>oznámení o zahájení výběrového řízení / výzvy k podání nabídky </a:t>
            </a:r>
            <a:r>
              <a:rPr lang="cs-CZ" sz="1400" dirty="0" smtClean="0">
                <a:solidFill>
                  <a:schemeClr val="tx1"/>
                </a:solidFill>
              </a:rPr>
              <a:t> </a:t>
            </a:r>
            <a:r>
              <a:rPr lang="cs-CZ" sz="1400" dirty="0">
                <a:solidFill>
                  <a:schemeClr val="tx1"/>
                </a:solidFill>
              </a:rPr>
              <a:t>musí být základní informace o zakázce a výběrovém řízení. Oznámení </a:t>
            </a:r>
            <a:r>
              <a:rPr lang="cs-CZ" sz="1400" b="1" u="sng" dirty="0">
                <a:solidFill>
                  <a:schemeClr val="tx1"/>
                </a:solidFill>
              </a:rPr>
              <a:t>musí</a:t>
            </a:r>
            <a:r>
              <a:rPr lang="cs-CZ" sz="1400" dirty="0">
                <a:solidFill>
                  <a:schemeClr val="tx1"/>
                </a:solidFill>
              </a:rPr>
              <a:t> přímo či </a:t>
            </a:r>
            <a:r>
              <a:rPr lang="cs-CZ" sz="1400" dirty="0" smtClean="0">
                <a:solidFill>
                  <a:schemeClr val="tx1"/>
                </a:solidFill>
              </a:rPr>
              <a:t>nepřímo obsahovat </a:t>
            </a:r>
            <a:r>
              <a:rPr lang="cs-CZ" sz="1400" dirty="0">
                <a:solidFill>
                  <a:schemeClr val="tx1"/>
                </a:solidFill>
              </a:rPr>
              <a:t>alespoň tyto </a:t>
            </a:r>
            <a:r>
              <a:rPr lang="cs-CZ" sz="1400" dirty="0" smtClean="0">
                <a:solidFill>
                  <a:schemeClr val="tx1"/>
                </a:solidFill>
              </a:rPr>
              <a:t>údaje:</a:t>
            </a:r>
          </a:p>
          <a:p>
            <a:pPr marL="0" indent="0" algn="just">
              <a:lnSpc>
                <a:spcPct val="150000"/>
              </a:lnSpc>
            </a:pPr>
            <a:r>
              <a:rPr lang="cs-CZ" sz="1400" dirty="0">
                <a:solidFill>
                  <a:schemeClr val="tx1"/>
                </a:solidFill>
              </a:rPr>
              <a:t>a) Identifikační údaje zadavatele ; </a:t>
            </a:r>
          </a:p>
          <a:p>
            <a:pPr marL="0" indent="0" algn="just">
              <a:lnSpc>
                <a:spcPct val="150000"/>
              </a:lnSpc>
            </a:pPr>
            <a:r>
              <a:rPr lang="cs-CZ" sz="1400" dirty="0">
                <a:solidFill>
                  <a:schemeClr val="tx1"/>
                </a:solidFill>
              </a:rPr>
              <a:t>b) Název zakázky; </a:t>
            </a:r>
          </a:p>
          <a:p>
            <a:pPr marL="0" indent="0" algn="just">
              <a:lnSpc>
                <a:spcPct val="150000"/>
              </a:lnSpc>
            </a:pPr>
            <a:r>
              <a:rPr lang="cs-CZ" sz="1400" dirty="0">
                <a:solidFill>
                  <a:schemeClr val="tx1"/>
                </a:solidFill>
              </a:rPr>
              <a:t>c) Druh zakázky (dodávky, služby nebo stavební práce); </a:t>
            </a:r>
          </a:p>
          <a:p>
            <a:pPr marL="0" indent="0" algn="just">
              <a:lnSpc>
                <a:spcPct val="150000"/>
              </a:lnSpc>
            </a:pPr>
            <a:r>
              <a:rPr lang="cs-CZ" sz="1400" dirty="0">
                <a:solidFill>
                  <a:schemeClr val="tx1"/>
                </a:solidFill>
              </a:rPr>
              <a:t>d) Lhůta a místo pro podání nabídky; </a:t>
            </a:r>
          </a:p>
          <a:p>
            <a:pPr marL="0" indent="0" algn="just">
              <a:lnSpc>
                <a:spcPct val="150000"/>
              </a:lnSpc>
            </a:pPr>
            <a:r>
              <a:rPr lang="cs-CZ" sz="1400" dirty="0">
                <a:solidFill>
                  <a:schemeClr val="tx1"/>
                </a:solidFill>
              </a:rPr>
              <a:t>e) Předmět zakázky v podrobnostech nezbytných pro zpracování nabídky;</a:t>
            </a:r>
          </a:p>
          <a:p>
            <a:pPr marL="0" indent="0" algn="just">
              <a:lnSpc>
                <a:spcPct val="150000"/>
              </a:lnSpc>
            </a:pPr>
            <a:r>
              <a:rPr lang="cs-CZ" sz="1400" dirty="0" smtClean="0">
                <a:solidFill>
                  <a:schemeClr val="tx1"/>
                </a:solidFill>
              </a:rPr>
              <a:t>f) Pravidla </a:t>
            </a:r>
            <a:r>
              <a:rPr lang="cs-CZ" sz="1400" dirty="0">
                <a:solidFill>
                  <a:schemeClr val="tx1"/>
                </a:solidFill>
              </a:rPr>
              <a:t>pro hodnocení nabídek, která zahrnují i) kritéria hodnocení, </a:t>
            </a:r>
            <a:r>
              <a:rPr lang="cs-CZ" sz="1400" dirty="0" err="1">
                <a:solidFill>
                  <a:schemeClr val="tx1"/>
                </a:solidFill>
              </a:rPr>
              <a:t>ii</a:t>
            </a:r>
            <a:r>
              <a:rPr lang="cs-CZ" sz="1400" dirty="0">
                <a:solidFill>
                  <a:schemeClr val="tx1"/>
                </a:solidFill>
              </a:rPr>
              <a:t>) metodu vyhodnocení nabídek v jednotlivých kritériích a </a:t>
            </a:r>
            <a:r>
              <a:rPr lang="cs-CZ" sz="1400" dirty="0" err="1">
                <a:solidFill>
                  <a:schemeClr val="tx1"/>
                </a:solidFill>
              </a:rPr>
              <a:t>iii</a:t>
            </a:r>
            <a:r>
              <a:rPr lang="cs-CZ" sz="1400" dirty="0">
                <a:solidFill>
                  <a:schemeClr val="tx1"/>
                </a:solidFill>
              </a:rPr>
              <a:t>) váhu nebo jiný matematický vztah mezi kritérii; </a:t>
            </a:r>
            <a:endParaRPr lang="cs-CZ" sz="1200" i="1" dirty="0"/>
          </a:p>
        </p:txBody>
      </p:sp>
    </p:spTree>
    <p:extLst>
      <p:ext uri="{BB962C8B-B14F-4D97-AF65-F5344CB8AC3E}">
        <p14:creationId xmlns:p14="http://schemas.microsoft.com/office/powerpoint/2010/main" val="42550104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484784"/>
            <a:ext cx="4116096" cy="444216"/>
          </a:xfrm>
        </p:spPr>
        <p:txBody>
          <a:bodyPr/>
          <a:lstStyle/>
          <a:p>
            <a:r>
              <a:rPr lang="cs-CZ" dirty="0" smtClean="0"/>
              <a:t>Příručka - Zadávací podmínky</a:t>
            </a:r>
            <a:endParaRPr lang="cs-CZ" dirty="0"/>
          </a:p>
        </p:txBody>
      </p:sp>
      <p:sp>
        <p:nvSpPr>
          <p:cNvPr id="3" name="Zástupný symbol pro obsah 2"/>
          <p:cNvSpPr>
            <a:spLocks noGrp="1"/>
          </p:cNvSpPr>
          <p:nvPr>
            <p:ph idx="1"/>
          </p:nvPr>
        </p:nvSpPr>
        <p:spPr/>
        <p:txBody>
          <a:bodyPr/>
          <a:lstStyle/>
          <a:p>
            <a:pPr marL="0" indent="0" algn="just">
              <a:lnSpc>
                <a:spcPct val="150000"/>
              </a:lnSpc>
            </a:pPr>
            <a:r>
              <a:rPr lang="cs-CZ" sz="1400" dirty="0" smtClean="0">
                <a:solidFill>
                  <a:srgbClr val="215112"/>
                </a:solidFill>
              </a:rPr>
              <a:t>g</a:t>
            </a:r>
            <a:r>
              <a:rPr lang="cs-CZ" sz="1400" dirty="0">
                <a:solidFill>
                  <a:schemeClr val="tx1"/>
                </a:solidFill>
              </a:rPr>
              <a:t>) Způsob jednání s účastníky, pokud hodlá zadavatel s účastníky jednat </a:t>
            </a:r>
            <a:endParaRPr lang="cs-CZ" sz="1400" dirty="0" smtClean="0">
              <a:solidFill>
                <a:schemeClr val="tx1"/>
              </a:solidFill>
            </a:endParaRPr>
          </a:p>
          <a:p>
            <a:pPr marL="0" indent="0" algn="just">
              <a:lnSpc>
                <a:spcPct val="150000"/>
              </a:lnSpc>
            </a:pPr>
            <a:r>
              <a:rPr lang="cs-CZ" sz="1400" dirty="0" smtClean="0">
                <a:solidFill>
                  <a:schemeClr val="tx1"/>
                </a:solidFill>
              </a:rPr>
              <a:t>h</a:t>
            </a:r>
            <a:r>
              <a:rPr lang="cs-CZ" sz="1400" dirty="0">
                <a:solidFill>
                  <a:schemeClr val="tx1"/>
                </a:solidFill>
              </a:rPr>
              <a:t>) Podmínky a požadavky na zpracování nabídky, jaké údaje týkající se předmětu zakázky a jeho realizace mají účastníci v nabídkách uvést, aby mohl zadavatel posoudit soulad nabídky se zadávacími podmínkami,; </a:t>
            </a:r>
          </a:p>
          <a:p>
            <a:pPr marL="0" indent="0" algn="just">
              <a:lnSpc>
                <a:spcPct val="150000"/>
              </a:lnSpc>
            </a:pPr>
            <a:r>
              <a:rPr lang="cs-CZ" sz="1400" dirty="0">
                <a:solidFill>
                  <a:schemeClr val="tx1"/>
                </a:solidFill>
              </a:rPr>
              <a:t>i) Požadavek na způsob zpracování nabídkové ceny; </a:t>
            </a:r>
          </a:p>
          <a:p>
            <a:pPr marL="0" indent="0" algn="just">
              <a:lnSpc>
                <a:spcPct val="150000"/>
              </a:lnSpc>
            </a:pPr>
            <a:r>
              <a:rPr lang="cs-CZ" sz="1400" dirty="0">
                <a:solidFill>
                  <a:schemeClr val="tx1"/>
                </a:solidFill>
              </a:rPr>
              <a:t>j) Doba a místo plnění zakázky; </a:t>
            </a:r>
          </a:p>
          <a:p>
            <a:pPr marL="0" indent="0" algn="just">
              <a:lnSpc>
                <a:spcPct val="150000"/>
              </a:lnSpc>
            </a:pPr>
            <a:r>
              <a:rPr lang="cs-CZ" sz="1400" dirty="0">
                <a:solidFill>
                  <a:schemeClr val="tx1"/>
                </a:solidFill>
              </a:rPr>
              <a:t>k) Požadavky na varianty nabídek, pokud je zadavatel připouští; </a:t>
            </a:r>
          </a:p>
          <a:p>
            <a:pPr marL="0" indent="0" algn="just">
              <a:lnSpc>
                <a:spcPct val="150000"/>
              </a:lnSpc>
            </a:pPr>
            <a:r>
              <a:rPr lang="cs-CZ" sz="1400" dirty="0">
                <a:solidFill>
                  <a:schemeClr val="tx1"/>
                </a:solidFill>
              </a:rPr>
              <a:t>l) Pravidla pro vysvětlení zadávacích </a:t>
            </a:r>
            <a:r>
              <a:rPr lang="cs-CZ" sz="1400" dirty="0" smtClean="0">
                <a:solidFill>
                  <a:schemeClr val="tx1"/>
                </a:solidFill>
              </a:rPr>
              <a:t>podmínek</a:t>
            </a:r>
            <a:endParaRPr lang="cs-CZ" sz="1200" dirty="0" smtClean="0">
              <a:solidFill>
                <a:srgbClr val="215112"/>
              </a:solidFill>
            </a:endParaRPr>
          </a:p>
          <a:p>
            <a:pPr algn="just">
              <a:lnSpc>
                <a:spcPct val="150000"/>
              </a:lnSpc>
              <a:buFont typeface="Arial" panose="020B0604020202020204" pitchFamily="34" charset="0"/>
              <a:buChar char="•"/>
            </a:pPr>
            <a:endParaRPr lang="cs-CZ" sz="1200" dirty="0">
              <a:solidFill>
                <a:srgbClr val="215112"/>
              </a:solidFill>
            </a:endParaRPr>
          </a:p>
          <a:p>
            <a:pPr algn="just">
              <a:lnSpc>
                <a:spcPct val="150000"/>
              </a:lnSpc>
              <a:buFont typeface="Arial" panose="020B0604020202020204" pitchFamily="34" charset="0"/>
              <a:buChar char="•"/>
            </a:pPr>
            <a:endParaRPr lang="cs-CZ" sz="1200" i="1" dirty="0"/>
          </a:p>
        </p:txBody>
      </p:sp>
    </p:spTree>
    <p:extLst>
      <p:ext uri="{BB962C8B-B14F-4D97-AF65-F5344CB8AC3E}">
        <p14:creationId xmlns:p14="http://schemas.microsoft.com/office/powerpoint/2010/main" val="40905152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Šablona pro prezentace SZIF">
  <a:themeElements>
    <a:clrScheme name="Szif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Szif">
      <a:majorFont>
        <a:latin typeface="Verdana"/>
        <a:ea typeface=""/>
        <a:cs typeface=""/>
      </a:majorFont>
      <a:minorFont>
        <a:latin typeface="Arial Black"/>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EF6EB"/>
        </a:solidFill>
        <a:ln w="3175" cap="flat" cmpd="sng" algn="ctr">
          <a:solidFill>
            <a:srgbClr val="215112"/>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457200" marR="0" indent="-45720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EF6EB"/>
        </a:solidFill>
        <a:ln w="3175" cap="flat" cmpd="sng" algn="ctr">
          <a:solidFill>
            <a:srgbClr val="215112"/>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457200" marR="0" indent="-45720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zif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Szif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Szif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Szif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 pro prezentace SZIF</Template>
  <TotalTime>2510</TotalTime>
  <Words>1483</Words>
  <Application>Microsoft Office PowerPoint</Application>
  <PresentationFormat>Předvádění na obrazovce (4:3)</PresentationFormat>
  <Paragraphs>175</Paragraphs>
  <Slides>15</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Arial Black</vt:lpstr>
      <vt:lpstr>Calibri</vt:lpstr>
      <vt:lpstr>Times New Roman</vt:lpstr>
      <vt:lpstr>Verdana</vt:lpstr>
      <vt:lpstr>Wingdings</vt:lpstr>
      <vt:lpstr>Šablona pro prezentace SZIF</vt:lpstr>
      <vt:lpstr> Program rozvoje venkova 2014 - 2020</vt:lpstr>
      <vt:lpstr>   Analýza finančních oprav 1. – 3. kolo příjmu PRV</vt:lpstr>
      <vt:lpstr>Nejčastěji udělované finanční opravy</vt:lpstr>
      <vt:lpstr>Finanční oprava č. 23</vt:lpstr>
      <vt:lpstr>Stručný přehled limitů</vt:lpstr>
      <vt:lpstr>Příručka - Přehled nejdůležitějších změn v Příručce</vt:lpstr>
      <vt:lpstr>Příručka – předmět zakázky, stavební práce</vt:lpstr>
      <vt:lpstr>Příručka - Zadávací podmínky</vt:lpstr>
      <vt:lpstr>Příručka - Zadávací podmínky</vt:lpstr>
      <vt:lpstr>Příručka  - Zákaz značkové specifikace</vt:lpstr>
      <vt:lpstr>Příručky - Lhůta pro podání nabídek </vt:lpstr>
      <vt:lpstr>Příručky - Lhůta pro podání nabídek </vt:lpstr>
      <vt:lpstr>Příručka - Vysvětlení zadávacích podmínek </vt:lpstr>
      <vt:lpstr>Změna smlouvy</vt:lpstr>
      <vt:lpstr>Děkuji za pozornost       Ing. Jaromír Vodička</vt:lpstr>
    </vt:vector>
  </TitlesOfParts>
  <Company>MÉDEA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Michaela Černá</dc:creator>
  <cp:lastModifiedBy>Vodička Jaromír Ing.</cp:lastModifiedBy>
  <cp:revision>246</cp:revision>
  <cp:lastPrinted>2015-11-23T14:16:11Z</cp:lastPrinted>
  <dcterms:created xsi:type="dcterms:W3CDTF">2015-03-03T08:34:53Z</dcterms:created>
  <dcterms:modified xsi:type="dcterms:W3CDTF">2018-03-08T09:01:52Z</dcterms:modified>
</cp:coreProperties>
</file>