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</p:sldMasterIdLst>
  <p:notesMasterIdLst>
    <p:notesMasterId r:id="rId61"/>
  </p:notesMasterIdLst>
  <p:handoutMasterIdLst>
    <p:handoutMasterId r:id="rId62"/>
  </p:handoutMasterIdLst>
  <p:sldIdLst>
    <p:sldId id="312" r:id="rId3"/>
    <p:sldId id="313" r:id="rId4"/>
    <p:sldId id="353" r:id="rId5"/>
    <p:sldId id="320" r:id="rId6"/>
    <p:sldId id="316" r:id="rId7"/>
    <p:sldId id="317" r:id="rId8"/>
    <p:sldId id="321" r:id="rId9"/>
    <p:sldId id="381" r:id="rId10"/>
    <p:sldId id="318" r:id="rId11"/>
    <p:sldId id="319" r:id="rId12"/>
    <p:sldId id="358" r:id="rId13"/>
    <p:sldId id="322" r:id="rId14"/>
    <p:sldId id="323" r:id="rId15"/>
    <p:sldId id="357" r:id="rId16"/>
    <p:sldId id="359" r:id="rId17"/>
    <p:sldId id="327" r:id="rId18"/>
    <p:sldId id="324" r:id="rId19"/>
    <p:sldId id="325" r:id="rId20"/>
    <p:sldId id="326" r:id="rId21"/>
    <p:sldId id="328" r:id="rId22"/>
    <p:sldId id="335" r:id="rId23"/>
    <p:sldId id="329" r:id="rId24"/>
    <p:sldId id="330" r:id="rId25"/>
    <p:sldId id="368" r:id="rId26"/>
    <p:sldId id="331" r:id="rId27"/>
    <p:sldId id="332" r:id="rId28"/>
    <p:sldId id="333" r:id="rId29"/>
    <p:sldId id="360" r:id="rId30"/>
    <p:sldId id="334" r:id="rId31"/>
    <p:sldId id="370" r:id="rId32"/>
    <p:sldId id="371" r:id="rId33"/>
    <p:sldId id="337" r:id="rId34"/>
    <p:sldId id="343" r:id="rId35"/>
    <p:sldId id="340" r:id="rId36"/>
    <p:sldId id="341" r:id="rId37"/>
    <p:sldId id="344" r:id="rId38"/>
    <p:sldId id="345" r:id="rId39"/>
    <p:sldId id="348" r:id="rId40"/>
    <p:sldId id="382" r:id="rId41"/>
    <p:sldId id="346" r:id="rId42"/>
    <p:sldId id="347" r:id="rId43"/>
    <p:sldId id="355" r:id="rId44"/>
    <p:sldId id="349" r:id="rId45"/>
    <p:sldId id="361" r:id="rId46"/>
    <p:sldId id="350" r:id="rId47"/>
    <p:sldId id="362" r:id="rId48"/>
    <p:sldId id="363" r:id="rId49"/>
    <p:sldId id="364" r:id="rId50"/>
    <p:sldId id="365" r:id="rId51"/>
    <p:sldId id="366" r:id="rId52"/>
    <p:sldId id="375" r:id="rId53"/>
    <p:sldId id="376" r:id="rId54"/>
    <p:sldId id="377" r:id="rId55"/>
    <p:sldId id="367" r:id="rId56"/>
    <p:sldId id="354" r:id="rId57"/>
    <p:sldId id="379" r:id="rId58"/>
    <p:sldId id="380" r:id="rId59"/>
    <p:sldId id="378" r:id="rId60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121"/>
    <a:srgbClr val="F36523"/>
    <a:srgbClr val="E6EDEA"/>
    <a:srgbClr val="CCDFD8"/>
    <a:srgbClr val="DEE7E1"/>
    <a:srgbClr val="034A31"/>
    <a:srgbClr val="9AB7AD"/>
    <a:srgbClr val="FFE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1830" autoAdjust="0"/>
  </p:normalViewPr>
  <p:slideViewPr>
    <p:cSldViewPr>
      <p:cViewPr varScale="1">
        <p:scale>
          <a:sx n="72" d="100"/>
          <a:sy n="72" d="100"/>
        </p:scale>
        <p:origin x="176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eagri.cz/public/web/mze/dotace/program-rozvoje-venkova-na-obdobi-2014/opatreni/m13-platby-pro-oblasti-sprirodnimi-ci/redefinice-lfa/pracovni-seznam-k-u-zarazenych-do-anc-od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AEC0B-D636-4D19-BEE3-A08D99485499}" type="doc">
      <dgm:prSet loTypeId="urn:microsoft.com/office/officeart/2005/8/layout/vList5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cs-CZ"/>
        </a:p>
      </dgm:t>
    </dgm:pt>
    <dgm:pt modelId="{7025BF6A-699C-4A69-9809-98C929E427B5}">
      <dgm:prSet phldrT="[Text]"/>
      <dgm:spPr>
        <a:solidFill>
          <a:srgbClr val="FFC000"/>
        </a:solidFill>
      </dgm:spPr>
      <dgm:t>
        <a:bodyPr/>
        <a:lstStyle/>
        <a:p>
          <a:r>
            <a:rPr lang="cs-CZ" baseline="0" dirty="0">
              <a:solidFill>
                <a:schemeClr val="tx1"/>
              </a:solidFill>
            </a:rPr>
            <a:t>polní výroba</a:t>
          </a:r>
        </a:p>
      </dgm:t>
    </dgm:pt>
    <dgm:pt modelId="{3DBD7425-DDDE-4EB7-9AE9-F89AF4C05D8A}" type="parTrans" cxnId="{7909502E-D09D-4A54-9D18-98FAB790E19C}">
      <dgm:prSet/>
      <dgm:spPr/>
      <dgm:t>
        <a:bodyPr/>
        <a:lstStyle/>
        <a:p>
          <a:endParaRPr lang="cs-CZ"/>
        </a:p>
      </dgm:t>
    </dgm:pt>
    <dgm:pt modelId="{FCD3C055-D38E-4AFF-9E30-2A9F9E3A8515}" type="sibTrans" cxnId="{7909502E-D09D-4A54-9D18-98FAB790E19C}">
      <dgm:prSet/>
      <dgm:spPr/>
      <dgm:t>
        <a:bodyPr/>
        <a:lstStyle/>
        <a:p>
          <a:endParaRPr lang="cs-CZ"/>
        </a:p>
      </dgm:t>
    </dgm:pt>
    <dgm:pt modelId="{BD3BD8A6-6C20-4B7E-B343-5067501A69F8}">
      <dgm:prSet phldrT="[Text]"/>
      <dgm:spPr/>
      <dgm:t>
        <a:bodyPr/>
        <a:lstStyle/>
        <a:p>
          <a:r>
            <a:rPr lang="cs-CZ" dirty="0"/>
            <a:t>10 ha pšenice + 5 ha kukuřice + 5 ha řepka</a:t>
          </a:r>
        </a:p>
      </dgm:t>
    </dgm:pt>
    <dgm:pt modelId="{DB7EBD4B-7429-4165-866F-518D4C46AEB2}" type="parTrans" cxnId="{A2A9A8C5-3CDB-481A-AED3-D02940F4D836}">
      <dgm:prSet/>
      <dgm:spPr/>
      <dgm:t>
        <a:bodyPr/>
        <a:lstStyle/>
        <a:p>
          <a:endParaRPr lang="cs-CZ"/>
        </a:p>
      </dgm:t>
    </dgm:pt>
    <dgm:pt modelId="{B65C7D36-6745-4528-B073-253E8F1624A1}" type="sibTrans" cxnId="{A2A9A8C5-3CDB-481A-AED3-D02940F4D836}">
      <dgm:prSet/>
      <dgm:spPr/>
      <dgm:t>
        <a:bodyPr/>
        <a:lstStyle/>
        <a:p>
          <a:endParaRPr lang="cs-CZ"/>
        </a:p>
      </dgm:t>
    </dgm:pt>
    <dgm:pt modelId="{1117BBDC-CEB2-45EA-B936-DA6A3088AE4E}">
      <dgm:prSet phldrT="[Text]"/>
      <dgm:spPr>
        <a:solidFill>
          <a:srgbClr val="FFC000"/>
        </a:solidFill>
      </dgm:spPr>
      <dgm:t>
        <a:bodyPr/>
        <a:lstStyle/>
        <a:p>
          <a:r>
            <a:rPr lang="cs-CZ" baseline="0" dirty="0">
              <a:solidFill>
                <a:schemeClr val="tx1"/>
              </a:solidFill>
            </a:rPr>
            <a:t>ovocnářství</a:t>
          </a:r>
        </a:p>
      </dgm:t>
    </dgm:pt>
    <dgm:pt modelId="{788D7501-D247-4845-8655-8C583A8FEB3E}" type="parTrans" cxnId="{12A16278-1DBC-4584-A299-AA78CADB7E9D}">
      <dgm:prSet/>
      <dgm:spPr/>
      <dgm:t>
        <a:bodyPr/>
        <a:lstStyle/>
        <a:p>
          <a:endParaRPr lang="cs-CZ"/>
        </a:p>
      </dgm:t>
    </dgm:pt>
    <dgm:pt modelId="{BC9889CA-0D39-4CD5-AAFD-9886E7D08EBE}" type="sibTrans" cxnId="{12A16278-1DBC-4584-A299-AA78CADB7E9D}">
      <dgm:prSet/>
      <dgm:spPr/>
      <dgm:t>
        <a:bodyPr/>
        <a:lstStyle/>
        <a:p>
          <a:endParaRPr lang="cs-CZ"/>
        </a:p>
      </dgm:t>
    </dgm:pt>
    <dgm:pt modelId="{0ACF09E5-1AC6-4DED-9062-70F26B93F601}">
      <dgm:prSet phldrT="[Text]"/>
      <dgm:spPr/>
      <dgm:t>
        <a:bodyPr/>
        <a:lstStyle/>
        <a:p>
          <a:r>
            <a:rPr lang="cs-CZ" dirty="0"/>
            <a:t>5,1 ha sady s ovocem</a:t>
          </a:r>
        </a:p>
      </dgm:t>
    </dgm:pt>
    <dgm:pt modelId="{5A64B746-8725-49FD-848E-8B7C2E45F7C7}" type="parTrans" cxnId="{0483E5E3-6060-4E23-B2C7-8BCF4EFA87EC}">
      <dgm:prSet/>
      <dgm:spPr/>
      <dgm:t>
        <a:bodyPr/>
        <a:lstStyle/>
        <a:p>
          <a:endParaRPr lang="cs-CZ"/>
        </a:p>
      </dgm:t>
    </dgm:pt>
    <dgm:pt modelId="{A9EE008B-FB50-49AE-818F-18324237DFB9}" type="sibTrans" cxnId="{0483E5E3-6060-4E23-B2C7-8BCF4EFA87EC}">
      <dgm:prSet/>
      <dgm:spPr/>
      <dgm:t>
        <a:bodyPr/>
        <a:lstStyle/>
        <a:p>
          <a:endParaRPr lang="cs-CZ"/>
        </a:p>
      </dgm:t>
    </dgm:pt>
    <dgm:pt modelId="{DD904601-CB4F-41C1-867C-0C2E26E95D57}">
      <dgm:prSet phldrT="[Text]"/>
      <dgm:spPr>
        <a:solidFill>
          <a:srgbClr val="00B0F0"/>
        </a:solidFill>
      </dgm:spPr>
      <dgm:t>
        <a:bodyPr/>
        <a:lstStyle/>
        <a:p>
          <a:r>
            <a:rPr lang="cs-CZ" baseline="0" dirty="0">
              <a:solidFill>
                <a:schemeClr val="tx1"/>
              </a:solidFill>
            </a:rPr>
            <a:t>zelenina a zahradnictví</a:t>
          </a:r>
        </a:p>
      </dgm:t>
    </dgm:pt>
    <dgm:pt modelId="{EEB8B10A-3DA0-4284-BD3D-596B371096E5}" type="parTrans" cxnId="{E04396E5-92A9-4EEA-B0BE-2BB05D1536C8}">
      <dgm:prSet/>
      <dgm:spPr/>
      <dgm:t>
        <a:bodyPr/>
        <a:lstStyle/>
        <a:p>
          <a:endParaRPr lang="cs-CZ"/>
        </a:p>
      </dgm:t>
    </dgm:pt>
    <dgm:pt modelId="{0F896613-9774-4EF0-9593-5E8ABA08ECAA}" type="sibTrans" cxnId="{E04396E5-92A9-4EEA-B0BE-2BB05D1536C8}">
      <dgm:prSet/>
      <dgm:spPr/>
      <dgm:t>
        <a:bodyPr/>
        <a:lstStyle/>
        <a:p>
          <a:endParaRPr lang="cs-CZ"/>
        </a:p>
      </dgm:t>
    </dgm:pt>
    <dgm:pt modelId="{FDFA4084-3E17-4B40-AB26-F1EE325C3A83}">
      <dgm:prSet phldrT="[Text]"/>
      <dgm:spPr/>
      <dgm:t>
        <a:bodyPr/>
        <a:lstStyle/>
        <a:p>
          <a:r>
            <a:rPr lang="cs-CZ" dirty="0"/>
            <a:t>0,75 ha čerstvá zelenina, melouny, jahody v zahradnictví</a:t>
          </a:r>
        </a:p>
      </dgm:t>
    </dgm:pt>
    <dgm:pt modelId="{A46B304A-92D5-4906-9663-2B0499B081B9}" type="parTrans" cxnId="{653CB455-8922-485D-8A8B-44B6043E43C9}">
      <dgm:prSet/>
      <dgm:spPr/>
      <dgm:t>
        <a:bodyPr/>
        <a:lstStyle/>
        <a:p>
          <a:endParaRPr lang="cs-CZ"/>
        </a:p>
      </dgm:t>
    </dgm:pt>
    <dgm:pt modelId="{2B85EAF9-AB09-4D58-9DD5-D9CA94A2D2D6}" type="sibTrans" cxnId="{653CB455-8922-485D-8A8B-44B6043E43C9}">
      <dgm:prSet/>
      <dgm:spPr/>
      <dgm:t>
        <a:bodyPr/>
        <a:lstStyle/>
        <a:p>
          <a:endParaRPr lang="cs-CZ"/>
        </a:p>
      </dgm:t>
    </dgm:pt>
    <dgm:pt modelId="{169ADBD0-806F-450B-9F05-21EED4EF7BAD}">
      <dgm:prSet phldrT="[Text]"/>
      <dgm:spPr>
        <a:solidFill>
          <a:srgbClr val="00B050"/>
        </a:solidFill>
      </dgm:spPr>
      <dgm:t>
        <a:bodyPr/>
        <a:lstStyle/>
        <a:p>
          <a:r>
            <a:rPr lang="cs-CZ" baseline="0" dirty="0">
              <a:solidFill>
                <a:schemeClr val="tx1"/>
              </a:solidFill>
            </a:rPr>
            <a:t>chov skotu</a:t>
          </a:r>
        </a:p>
      </dgm:t>
    </dgm:pt>
    <dgm:pt modelId="{0F9B1CB9-C6A6-4142-9BD3-62D4193398D1}" type="sibTrans" cxnId="{9361F660-0BCD-4ECB-8609-6477D5B64427}">
      <dgm:prSet/>
      <dgm:spPr/>
      <dgm:t>
        <a:bodyPr/>
        <a:lstStyle/>
        <a:p>
          <a:endParaRPr lang="cs-CZ"/>
        </a:p>
      </dgm:t>
    </dgm:pt>
    <dgm:pt modelId="{6E86491E-F907-42D4-9868-A82825C11600}" type="parTrans" cxnId="{9361F660-0BCD-4ECB-8609-6477D5B64427}">
      <dgm:prSet/>
      <dgm:spPr/>
      <dgm:t>
        <a:bodyPr/>
        <a:lstStyle/>
        <a:p>
          <a:endParaRPr lang="cs-CZ"/>
        </a:p>
      </dgm:t>
    </dgm:pt>
    <dgm:pt modelId="{C5CD0A9F-4445-468F-99A5-A7F07D99CFAD}">
      <dgm:prSet phldrT="[Text]"/>
      <dgm:spPr/>
      <dgm:t>
        <a:bodyPr/>
        <a:lstStyle/>
        <a:p>
          <a:r>
            <a:rPr lang="cs-CZ" dirty="0"/>
            <a:t>15 býků + 20 ha trvalé louky a pastviny*</a:t>
          </a:r>
        </a:p>
      </dgm:t>
    </dgm:pt>
    <dgm:pt modelId="{23C2A9AE-2C03-4FA3-BEEB-DA5EBFF5532F}" type="parTrans" cxnId="{B3BF2230-DEC8-4A5A-AF99-31EC7EFC2E72}">
      <dgm:prSet/>
      <dgm:spPr/>
      <dgm:t>
        <a:bodyPr/>
        <a:lstStyle/>
        <a:p>
          <a:endParaRPr lang="cs-CZ"/>
        </a:p>
      </dgm:t>
    </dgm:pt>
    <dgm:pt modelId="{A48F1B5B-DB68-4D6B-B078-02DD440A6CC8}" type="sibTrans" cxnId="{B3BF2230-DEC8-4A5A-AF99-31EC7EFC2E72}">
      <dgm:prSet/>
      <dgm:spPr/>
      <dgm:t>
        <a:bodyPr/>
        <a:lstStyle/>
        <a:p>
          <a:endParaRPr lang="cs-CZ"/>
        </a:p>
      </dgm:t>
    </dgm:pt>
    <dgm:pt modelId="{91F7CD64-656E-4AE0-A3E8-4AE52460448F}" type="pres">
      <dgm:prSet presAssocID="{405AEC0B-D636-4D19-BEE3-A08D994854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8060C02-087F-4683-8E8B-625C762C8B66}" type="pres">
      <dgm:prSet presAssocID="{7025BF6A-699C-4A69-9809-98C929E427B5}" presName="linNode" presStyleCnt="0"/>
      <dgm:spPr/>
    </dgm:pt>
    <dgm:pt modelId="{FC63C67B-6226-4D00-BF8C-0D9CD6D63D08}" type="pres">
      <dgm:prSet presAssocID="{7025BF6A-699C-4A69-9809-98C929E427B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C90D53-99A0-456D-9E8E-4CDAE855449B}" type="pres">
      <dgm:prSet presAssocID="{7025BF6A-699C-4A69-9809-98C929E427B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472B86-ECEF-463D-921F-73348F7A6B3D}" type="pres">
      <dgm:prSet presAssocID="{FCD3C055-D38E-4AFF-9E30-2A9F9E3A8515}" presName="sp" presStyleCnt="0"/>
      <dgm:spPr/>
    </dgm:pt>
    <dgm:pt modelId="{0A86FF68-C114-489C-8C79-5FF106337EDB}" type="pres">
      <dgm:prSet presAssocID="{1117BBDC-CEB2-45EA-B936-DA6A3088AE4E}" presName="linNode" presStyleCnt="0"/>
      <dgm:spPr/>
    </dgm:pt>
    <dgm:pt modelId="{7180589A-3065-4E4C-BF74-70AE5444E811}" type="pres">
      <dgm:prSet presAssocID="{1117BBDC-CEB2-45EA-B936-DA6A3088AE4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4E098A-5A0B-41EF-AECD-3D2FCE8984F1}" type="pres">
      <dgm:prSet presAssocID="{1117BBDC-CEB2-45EA-B936-DA6A3088AE4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0475A5-C12B-4F8F-AE64-71DE6C2CE6C2}" type="pres">
      <dgm:prSet presAssocID="{BC9889CA-0D39-4CD5-AAFD-9886E7D08EBE}" presName="sp" presStyleCnt="0"/>
      <dgm:spPr/>
    </dgm:pt>
    <dgm:pt modelId="{3826F2B7-5F70-45B1-A0AF-01DFBE164CB3}" type="pres">
      <dgm:prSet presAssocID="{DD904601-CB4F-41C1-867C-0C2E26E95D57}" presName="linNode" presStyleCnt="0"/>
      <dgm:spPr/>
    </dgm:pt>
    <dgm:pt modelId="{DFA0E735-7192-488B-9D2D-B8F49B6A1C75}" type="pres">
      <dgm:prSet presAssocID="{DD904601-CB4F-41C1-867C-0C2E26E95D5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14A197-F01B-448F-BE28-DC49A6F135CB}" type="pres">
      <dgm:prSet presAssocID="{DD904601-CB4F-41C1-867C-0C2E26E95D5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547AE0-8618-4A89-ADA5-37A4CDBCB8B3}" type="pres">
      <dgm:prSet presAssocID="{0F896613-9774-4EF0-9593-5E8ABA08ECAA}" presName="sp" presStyleCnt="0"/>
      <dgm:spPr/>
    </dgm:pt>
    <dgm:pt modelId="{8407F323-36A6-43F7-B2F6-FEDAFCD311CF}" type="pres">
      <dgm:prSet presAssocID="{169ADBD0-806F-450B-9F05-21EED4EF7BAD}" presName="linNode" presStyleCnt="0"/>
      <dgm:spPr/>
    </dgm:pt>
    <dgm:pt modelId="{7F80C0A5-CDF3-4CA7-8B53-1321C72605C9}" type="pres">
      <dgm:prSet presAssocID="{169ADBD0-806F-450B-9F05-21EED4EF7BA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274513-B0C6-4378-B7EB-DB588A56DF37}" type="pres">
      <dgm:prSet presAssocID="{169ADBD0-806F-450B-9F05-21EED4EF7BA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4A272FE-1DA0-4918-8D6F-083D81BE2029}" type="presOf" srcId="{169ADBD0-806F-450B-9F05-21EED4EF7BAD}" destId="{7F80C0A5-CDF3-4CA7-8B53-1321C72605C9}" srcOrd="0" destOrd="0" presId="urn:microsoft.com/office/officeart/2005/8/layout/vList5"/>
    <dgm:cxn modelId="{B3BF2230-DEC8-4A5A-AF99-31EC7EFC2E72}" srcId="{169ADBD0-806F-450B-9F05-21EED4EF7BAD}" destId="{C5CD0A9F-4445-468F-99A5-A7F07D99CFAD}" srcOrd="0" destOrd="0" parTransId="{23C2A9AE-2C03-4FA3-BEEB-DA5EBFF5532F}" sibTransId="{A48F1B5B-DB68-4D6B-B078-02DD440A6CC8}"/>
    <dgm:cxn modelId="{0483E5E3-6060-4E23-B2C7-8BCF4EFA87EC}" srcId="{1117BBDC-CEB2-45EA-B936-DA6A3088AE4E}" destId="{0ACF09E5-1AC6-4DED-9062-70F26B93F601}" srcOrd="0" destOrd="0" parTransId="{5A64B746-8725-49FD-848E-8B7C2E45F7C7}" sibTransId="{A9EE008B-FB50-49AE-818F-18324237DFB9}"/>
    <dgm:cxn modelId="{28CC4476-F503-435C-92B0-E71BD08A9AB0}" type="presOf" srcId="{405AEC0B-D636-4D19-BEE3-A08D99485499}" destId="{91F7CD64-656E-4AE0-A3E8-4AE52460448F}" srcOrd="0" destOrd="0" presId="urn:microsoft.com/office/officeart/2005/8/layout/vList5"/>
    <dgm:cxn modelId="{C1971DBC-F524-487D-B52A-7A16C0C70641}" type="presOf" srcId="{0ACF09E5-1AC6-4DED-9062-70F26B93F601}" destId="{C64E098A-5A0B-41EF-AECD-3D2FCE8984F1}" srcOrd="0" destOrd="0" presId="urn:microsoft.com/office/officeart/2005/8/layout/vList5"/>
    <dgm:cxn modelId="{A2A9A8C5-3CDB-481A-AED3-D02940F4D836}" srcId="{7025BF6A-699C-4A69-9809-98C929E427B5}" destId="{BD3BD8A6-6C20-4B7E-B343-5067501A69F8}" srcOrd="0" destOrd="0" parTransId="{DB7EBD4B-7429-4165-866F-518D4C46AEB2}" sibTransId="{B65C7D36-6745-4528-B073-253E8F1624A1}"/>
    <dgm:cxn modelId="{653CB455-8922-485D-8A8B-44B6043E43C9}" srcId="{DD904601-CB4F-41C1-867C-0C2E26E95D57}" destId="{FDFA4084-3E17-4B40-AB26-F1EE325C3A83}" srcOrd="0" destOrd="0" parTransId="{A46B304A-92D5-4906-9663-2B0499B081B9}" sibTransId="{2B85EAF9-AB09-4D58-9DD5-D9CA94A2D2D6}"/>
    <dgm:cxn modelId="{3D21BCEA-2705-4245-837F-17DF2D71C3E3}" type="presOf" srcId="{7025BF6A-699C-4A69-9809-98C929E427B5}" destId="{FC63C67B-6226-4D00-BF8C-0D9CD6D63D08}" srcOrd="0" destOrd="0" presId="urn:microsoft.com/office/officeart/2005/8/layout/vList5"/>
    <dgm:cxn modelId="{9361F660-0BCD-4ECB-8609-6477D5B64427}" srcId="{405AEC0B-D636-4D19-BEE3-A08D99485499}" destId="{169ADBD0-806F-450B-9F05-21EED4EF7BAD}" srcOrd="3" destOrd="0" parTransId="{6E86491E-F907-42D4-9868-A82825C11600}" sibTransId="{0F9B1CB9-C6A6-4142-9BD3-62D4193398D1}"/>
    <dgm:cxn modelId="{12476428-C377-4F23-97F0-BC492473B19C}" type="presOf" srcId="{DD904601-CB4F-41C1-867C-0C2E26E95D57}" destId="{DFA0E735-7192-488B-9D2D-B8F49B6A1C75}" srcOrd="0" destOrd="0" presId="urn:microsoft.com/office/officeart/2005/8/layout/vList5"/>
    <dgm:cxn modelId="{7909502E-D09D-4A54-9D18-98FAB790E19C}" srcId="{405AEC0B-D636-4D19-BEE3-A08D99485499}" destId="{7025BF6A-699C-4A69-9809-98C929E427B5}" srcOrd="0" destOrd="0" parTransId="{3DBD7425-DDDE-4EB7-9AE9-F89AF4C05D8A}" sibTransId="{FCD3C055-D38E-4AFF-9E30-2A9F9E3A8515}"/>
    <dgm:cxn modelId="{46C6148E-BCDE-4058-8DA1-CDF7B0A9A070}" type="presOf" srcId="{BD3BD8A6-6C20-4B7E-B343-5067501A69F8}" destId="{33C90D53-99A0-456D-9E8E-4CDAE855449B}" srcOrd="0" destOrd="0" presId="urn:microsoft.com/office/officeart/2005/8/layout/vList5"/>
    <dgm:cxn modelId="{12A16278-1DBC-4584-A299-AA78CADB7E9D}" srcId="{405AEC0B-D636-4D19-BEE3-A08D99485499}" destId="{1117BBDC-CEB2-45EA-B936-DA6A3088AE4E}" srcOrd="1" destOrd="0" parTransId="{788D7501-D247-4845-8655-8C583A8FEB3E}" sibTransId="{BC9889CA-0D39-4CD5-AAFD-9886E7D08EBE}"/>
    <dgm:cxn modelId="{01556801-A2E4-4C11-B2A2-DFF80C6E0C23}" type="presOf" srcId="{FDFA4084-3E17-4B40-AB26-F1EE325C3A83}" destId="{F714A197-F01B-448F-BE28-DC49A6F135CB}" srcOrd="0" destOrd="0" presId="urn:microsoft.com/office/officeart/2005/8/layout/vList5"/>
    <dgm:cxn modelId="{E04396E5-92A9-4EEA-B0BE-2BB05D1536C8}" srcId="{405AEC0B-D636-4D19-BEE3-A08D99485499}" destId="{DD904601-CB4F-41C1-867C-0C2E26E95D57}" srcOrd="2" destOrd="0" parTransId="{EEB8B10A-3DA0-4284-BD3D-596B371096E5}" sibTransId="{0F896613-9774-4EF0-9593-5E8ABA08ECAA}"/>
    <dgm:cxn modelId="{049981EB-211D-4616-A325-82E41D6B21A0}" type="presOf" srcId="{C5CD0A9F-4445-468F-99A5-A7F07D99CFAD}" destId="{64274513-B0C6-4378-B7EB-DB588A56DF37}" srcOrd="0" destOrd="0" presId="urn:microsoft.com/office/officeart/2005/8/layout/vList5"/>
    <dgm:cxn modelId="{70EDEBC9-6926-4114-96AE-2AE6DB20FE23}" type="presOf" srcId="{1117BBDC-CEB2-45EA-B936-DA6A3088AE4E}" destId="{7180589A-3065-4E4C-BF74-70AE5444E811}" srcOrd="0" destOrd="0" presId="urn:microsoft.com/office/officeart/2005/8/layout/vList5"/>
    <dgm:cxn modelId="{F0F78BCE-D762-4D36-B0B7-8951350497AA}" type="presParOf" srcId="{91F7CD64-656E-4AE0-A3E8-4AE52460448F}" destId="{E8060C02-087F-4683-8E8B-625C762C8B66}" srcOrd="0" destOrd="0" presId="urn:microsoft.com/office/officeart/2005/8/layout/vList5"/>
    <dgm:cxn modelId="{0BE1535B-FCD7-4A3A-8979-851AABDBEF0C}" type="presParOf" srcId="{E8060C02-087F-4683-8E8B-625C762C8B66}" destId="{FC63C67B-6226-4D00-BF8C-0D9CD6D63D08}" srcOrd="0" destOrd="0" presId="urn:microsoft.com/office/officeart/2005/8/layout/vList5"/>
    <dgm:cxn modelId="{C59E8501-10F0-45DF-A87E-C27962C13420}" type="presParOf" srcId="{E8060C02-087F-4683-8E8B-625C762C8B66}" destId="{33C90D53-99A0-456D-9E8E-4CDAE855449B}" srcOrd="1" destOrd="0" presId="urn:microsoft.com/office/officeart/2005/8/layout/vList5"/>
    <dgm:cxn modelId="{269052E5-5D59-4ABB-9EA7-127B9CF7E506}" type="presParOf" srcId="{91F7CD64-656E-4AE0-A3E8-4AE52460448F}" destId="{3B472B86-ECEF-463D-921F-73348F7A6B3D}" srcOrd="1" destOrd="0" presId="urn:microsoft.com/office/officeart/2005/8/layout/vList5"/>
    <dgm:cxn modelId="{0AAFB037-3F47-4F43-A5A4-94199E7BCBD5}" type="presParOf" srcId="{91F7CD64-656E-4AE0-A3E8-4AE52460448F}" destId="{0A86FF68-C114-489C-8C79-5FF106337EDB}" srcOrd="2" destOrd="0" presId="urn:microsoft.com/office/officeart/2005/8/layout/vList5"/>
    <dgm:cxn modelId="{42B9144B-72D1-4E62-BEC0-ED84AF600B38}" type="presParOf" srcId="{0A86FF68-C114-489C-8C79-5FF106337EDB}" destId="{7180589A-3065-4E4C-BF74-70AE5444E811}" srcOrd="0" destOrd="0" presId="urn:microsoft.com/office/officeart/2005/8/layout/vList5"/>
    <dgm:cxn modelId="{5817AFEB-28F3-40D9-85B4-976F2EEB6039}" type="presParOf" srcId="{0A86FF68-C114-489C-8C79-5FF106337EDB}" destId="{C64E098A-5A0B-41EF-AECD-3D2FCE8984F1}" srcOrd="1" destOrd="0" presId="urn:microsoft.com/office/officeart/2005/8/layout/vList5"/>
    <dgm:cxn modelId="{21833630-620B-4570-BE81-C70475920CD1}" type="presParOf" srcId="{91F7CD64-656E-4AE0-A3E8-4AE52460448F}" destId="{370475A5-C12B-4F8F-AE64-71DE6C2CE6C2}" srcOrd="3" destOrd="0" presId="urn:microsoft.com/office/officeart/2005/8/layout/vList5"/>
    <dgm:cxn modelId="{134AC549-0F6B-46A5-B05F-F9C23EDD245C}" type="presParOf" srcId="{91F7CD64-656E-4AE0-A3E8-4AE52460448F}" destId="{3826F2B7-5F70-45B1-A0AF-01DFBE164CB3}" srcOrd="4" destOrd="0" presId="urn:microsoft.com/office/officeart/2005/8/layout/vList5"/>
    <dgm:cxn modelId="{4789F31A-6064-467A-B277-A958F8D3750A}" type="presParOf" srcId="{3826F2B7-5F70-45B1-A0AF-01DFBE164CB3}" destId="{DFA0E735-7192-488B-9D2D-B8F49B6A1C75}" srcOrd="0" destOrd="0" presId="urn:microsoft.com/office/officeart/2005/8/layout/vList5"/>
    <dgm:cxn modelId="{F8F62F0A-31EF-430B-87A6-E0E64B804490}" type="presParOf" srcId="{3826F2B7-5F70-45B1-A0AF-01DFBE164CB3}" destId="{F714A197-F01B-448F-BE28-DC49A6F135CB}" srcOrd="1" destOrd="0" presId="urn:microsoft.com/office/officeart/2005/8/layout/vList5"/>
    <dgm:cxn modelId="{1DE79D94-DFCB-4491-9CFF-6B8FB27A626F}" type="presParOf" srcId="{91F7CD64-656E-4AE0-A3E8-4AE52460448F}" destId="{C9547AE0-8618-4A89-ADA5-37A4CDBCB8B3}" srcOrd="5" destOrd="0" presId="urn:microsoft.com/office/officeart/2005/8/layout/vList5"/>
    <dgm:cxn modelId="{530B5EDB-1FCB-4D6D-B66C-32FA21DAA099}" type="presParOf" srcId="{91F7CD64-656E-4AE0-A3E8-4AE52460448F}" destId="{8407F323-36A6-43F7-B2F6-FEDAFCD311CF}" srcOrd="6" destOrd="0" presId="urn:microsoft.com/office/officeart/2005/8/layout/vList5"/>
    <dgm:cxn modelId="{5CE0DF2E-8AD4-4D03-9DF7-B2EE2242EF0F}" type="presParOf" srcId="{8407F323-36A6-43F7-B2F6-FEDAFCD311CF}" destId="{7F80C0A5-CDF3-4CA7-8B53-1321C72605C9}" srcOrd="0" destOrd="0" presId="urn:microsoft.com/office/officeart/2005/8/layout/vList5"/>
    <dgm:cxn modelId="{12C18DBB-632E-4379-B355-C17B91EF141D}" type="presParOf" srcId="{8407F323-36A6-43F7-B2F6-FEDAFCD311CF}" destId="{64274513-B0C6-4378-B7EB-DB588A56DF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E6276-7B0A-4E29-AE90-EC0A1AE59E7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63779D66-C3C7-4DA9-AE42-E5FB0B81FE88}">
      <dgm:prSet phldrT="[Text]"/>
      <dgm:spPr>
        <a:xfrm>
          <a:off x="1240235" y="94594"/>
          <a:ext cx="16421362" cy="1092904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Preference</a:t>
          </a:r>
        </a:p>
      </dgm:t>
    </dgm:pt>
    <dgm:pt modelId="{0F292BF6-7E8F-42FE-AEDB-8C51B191E516}" type="parTrans" cxnId="{ED849FDE-643C-4446-9A2A-6A83137D69BF}">
      <dgm:prSet/>
      <dgm:spPr/>
      <dgm:t>
        <a:bodyPr/>
        <a:lstStyle/>
        <a:p>
          <a:endParaRPr lang="cs-CZ"/>
        </a:p>
      </dgm:t>
    </dgm:pt>
    <dgm:pt modelId="{AA6F6B40-67DC-40D1-88EC-2E0A41777471}" type="sibTrans" cxnId="{ED849FDE-643C-4446-9A2A-6A83137D69BF}">
      <dgm:prSet/>
      <dgm:spPr/>
      <dgm:t>
        <a:bodyPr/>
        <a:lstStyle/>
        <a:p>
          <a:endParaRPr lang="cs-CZ"/>
        </a:p>
      </dgm:t>
    </dgm:pt>
    <dgm:pt modelId="{9B37FA53-E575-4DAE-9029-C5B86B753630}">
      <dgm:prSet phldrT="[Text]"/>
      <dgm:spPr>
        <a:xfrm>
          <a:off x="1172954" y="5035844"/>
          <a:ext cx="16421362" cy="1092904"/>
        </a:xfrm>
        <a:prstGeom prst="roundRect">
          <a:avLst/>
        </a:prstGeom>
        <a:solidFill>
          <a:srgbClr val="CDCE00">
            <a:hueOff val="-716029"/>
            <a:satOff val="-64553"/>
            <a:lumOff val="-333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Změny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C1E391B-ED89-4DAA-8985-C8F5E38A983E}" type="parTrans" cxnId="{04CCC3EE-1EC2-4E9E-9F17-6BC37F6B3BAB}">
      <dgm:prSet/>
      <dgm:spPr/>
      <dgm:t>
        <a:bodyPr/>
        <a:lstStyle/>
        <a:p>
          <a:endParaRPr lang="cs-CZ"/>
        </a:p>
      </dgm:t>
    </dgm:pt>
    <dgm:pt modelId="{E4046440-E265-46C9-9019-A2F0DEC3FE44}" type="sibTrans" cxnId="{04CCC3EE-1EC2-4E9E-9F17-6BC37F6B3BAB}">
      <dgm:prSet/>
      <dgm:spPr/>
      <dgm:t>
        <a:bodyPr/>
        <a:lstStyle/>
        <a:p>
          <a:endParaRPr lang="cs-CZ"/>
        </a:p>
      </dgm:t>
    </dgm:pt>
    <dgm:pt modelId="{D217E442-B478-42CF-BDA1-F108F958EE6B}">
      <dgm:prSet/>
      <dgm:spPr>
        <a:xfrm>
          <a:off x="0" y="409904"/>
          <a:ext cx="23459089" cy="440320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Velikost obce a pobyt/sídlo v místě realizace plánu</a:t>
          </a:r>
        </a:p>
      </dgm:t>
    </dgm:pt>
    <dgm:pt modelId="{6E4E23A4-DFD3-4125-8420-926E33246213}" type="parTrans" cxnId="{14D9EABC-AD2E-457F-A2E8-F5C0C75AF2AE}">
      <dgm:prSet/>
      <dgm:spPr/>
      <dgm:t>
        <a:bodyPr/>
        <a:lstStyle/>
        <a:p>
          <a:endParaRPr lang="cs-CZ"/>
        </a:p>
      </dgm:t>
    </dgm:pt>
    <dgm:pt modelId="{D7322548-736C-4DF0-BC16-CB6AC2F3E231}" type="sibTrans" cxnId="{14D9EABC-AD2E-457F-A2E8-F5C0C75AF2AE}">
      <dgm:prSet/>
      <dgm:spPr/>
      <dgm:t>
        <a:bodyPr/>
        <a:lstStyle/>
        <a:p>
          <a:endParaRPr lang="cs-CZ"/>
        </a:p>
      </dgm:t>
    </dgm:pt>
    <dgm:pt modelId="{A56D22F8-4F30-42F1-9116-F348B78A3E8A}">
      <dgm:prSet/>
      <dgm:spPr>
        <a:xfrm>
          <a:off x="0" y="409904"/>
          <a:ext cx="23459089" cy="440320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Realizace v hospodářsky problémových regionech</a:t>
          </a:r>
        </a:p>
      </dgm:t>
    </dgm:pt>
    <dgm:pt modelId="{6DE21EB4-B588-433E-85B1-D3C8CC31CEF0}" type="parTrans" cxnId="{BC6E1F39-1231-4A37-A79F-0DC9D8FADF2B}">
      <dgm:prSet/>
      <dgm:spPr/>
      <dgm:t>
        <a:bodyPr/>
        <a:lstStyle/>
        <a:p>
          <a:endParaRPr lang="cs-CZ"/>
        </a:p>
      </dgm:t>
    </dgm:pt>
    <dgm:pt modelId="{ED2A7025-8530-4D66-91EA-B9666765E307}" type="sibTrans" cxnId="{BC6E1F39-1231-4A37-A79F-0DC9D8FADF2B}">
      <dgm:prSet/>
      <dgm:spPr/>
      <dgm:t>
        <a:bodyPr/>
        <a:lstStyle/>
        <a:p>
          <a:endParaRPr lang="cs-CZ"/>
        </a:p>
      </dgm:t>
    </dgm:pt>
    <dgm:pt modelId="{680BF5C2-92A9-4056-A5DE-7A8AA2635A7C}">
      <dgm:prSet/>
      <dgm:spPr>
        <a:xfrm>
          <a:off x="0" y="5390748"/>
          <a:ext cx="23459089" cy="6772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Ekologické zemědělství</a:t>
          </a:r>
        </a:p>
      </dgm:t>
    </dgm:pt>
    <dgm:pt modelId="{0986BD2E-993C-470C-AE7F-E7EC2D9FC082}" type="parTrans" cxnId="{3ACC176E-83C9-4D21-94B6-5CC960C79091}">
      <dgm:prSet/>
      <dgm:spPr/>
      <dgm:t>
        <a:bodyPr/>
        <a:lstStyle/>
        <a:p>
          <a:endParaRPr lang="cs-CZ"/>
        </a:p>
      </dgm:t>
    </dgm:pt>
    <dgm:pt modelId="{2B3897E4-1876-4E72-9549-D815A7B70E1F}" type="sibTrans" cxnId="{3ACC176E-83C9-4D21-94B6-5CC960C79091}">
      <dgm:prSet/>
      <dgm:spPr/>
      <dgm:t>
        <a:bodyPr/>
        <a:lstStyle/>
        <a:p>
          <a:endParaRPr lang="cs-CZ"/>
        </a:p>
      </dgm:t>
    </dgm:pt>
    <dgm:pt modelId="{9EB7C5C5-5E97-43C2-9B28-46A1954C19C5}">
      <dgm:prSet/>
      <dgm:spPr>
        <a:xfrm>
          <a:off x="0" y="5390748"/>
          <a:ext cx="23459089" cy="6772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Realizace na „zemědělských </a:t>
          </a:r>
          <a:r>
            <a:rPr lang="cs-CZ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brownfieldech</a:t>
          </a: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“</a:t>
          </a:r>
        </a:p>
      </dgm:t>
    </dgm:pt>
    <dgm:pt modelId="{568C87D2-E626-415E-9F47-23744411F7FA}" type="parTrans" cxnId="{5B1AC864-A9C9-4CA9-8983-37B29499DC46}">
      <dgm:prSet/>
      <dgm:spPr/>
      <dgm:t>
        <a:bodyPr/>
        <a:lstStyle/>
        <a:p>
          <a:endParaRPr lang="cs-CZ"/>
        </a:p>
      </dgm:t>
    </dgm:pt>
    <dgm:pt modelId="{BA5DCA60-5554-4E3F-B052-2115CE3D4EC5}" type="sibTrans" cxnId="{5B1AC864-A9C9-4CA9-8983-37B29499DC46}">
      <dgm:prSet/>
      <dgm:spPr/>
      <dgm:t>
        <a:bodyPr/>
        <a:lstStyle/>
        <a:p>
          <a:endParaRPr lang="cs-CZ"/>
        </a:p>
      </dgm:t>
    </dgm:pt>
    <dgm:pt modelId="{9BECAB37-8699-4047-847B-581A89B117AC}">
      <dgm:prSet/>
      <dgm:spPr>
        <a:xfrm>
          <a:off x="0" y="5390748"/>
          <a:ext cx="23459089" cy="6772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Zpracování vlastní zemědělské produkce</a:t>
          </a:r>
        </a:p>
      </dgm:t>
    </dgm:pt>
    <dgm:pt modelId="{1D4DDFCA-B347-4D2F-B883-1FC90B623087}" type="parTrans" cxnId="{6B844935-FA55-41BC-9D11-011E7633D68A}">
      <dgm:prSet/>
      <dgm:spPr/>
      <dgm:t>
        <a:bodyPr/>
        <a:lstStyle/>
        <a:p>
          <a:endParaRPr lang="cs-CZ"/>
        </a:p>
      </dgm:t>
    </dgm:pt>
    <dgm:pt modelId="{F21402E0-EDCA-45F6-BA1E-1810C6E68E67}" type="sibTrans" cxnId="{6B844935-FA55-41BC-9D11-011E7633D68A}">
      <dgm:prSet/>
      <dgm:spPr/>
      <dgm:t>
        <a:bodyPr/>
        <a:lstStyle/>
        <a:p>
          <a:endParaRPr lang="cs-CZ"/>
        </a:p>
      </dgm:t>
    </dgm:pt>
    <dgm:pt modelId="{435F7E59-100C-4034-8856-03489EFE2C96}">
      <dgm:prSet/>
      <dgm:spPr>
        <a:xfrm>
          <a:off x="0" y="5390748"/>
          <a:ext cx="23459089" cy="6772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Realizace v oblastech s přírodními omezeními (ANC oblasti)</a:t>
          </a:r>
        </a:p>
      </dgm:t>
    </dgm:pt>
    <dgm:pt modelId="{C044CF67-CA2F-4429-A44C-0CD870E9133A}" type="parTrans" cxnId="{764A1D9B-A0F0-4B8F-BCB4-FBB58691D0E0}">
      <dgm:prSet/>
      <dgm:spPr/>
      <dgm:t>
        <a:bodyPr/>
        <a:lstStyle/>
        <a:p>
          <a:endParaRPr lang="cs-CZ"/>
        </a:p>
      </dgm:t>
    </dgm:pt>
    <dgm:pt modelId="{DAFB6AE3-4150-45B0-9123-5F4AD5E834CE}" type="sibTrans" cxnId="{764A1D9B-A0F0-4B8F-BCB4-FBB58691D0E0}">
      <dgm:prSet/>
      <dgm:spPr/>
      <dgm:t>
        <a:bodyPr/>
        <a:lstStyle/>
        <a:p>
          <a:endParaRPr lang="cs-CZ"/>
        </a:p>
      </dgm:t>
    </dgm:pt>
    <dgm:pt modelId="{B3E43C7D-70DC-456F-84A5-5CBC7CA22AEB}">
      <dgm:prSet/>
      <dgm:spPr>
        <a:xfrm>
          <a:off x="0" y="409904"/>
          <a:ext cx="23459089" cy="440320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Výdaje nad rámec dotace</a:t>
          </a:r>
        </a:p>
      </dgm:t>
    </dgm:pt>
    <dgm:pt modelId="{06433032-9806-4BA4-B18C-1BB349FADCB0}" type="parTrans" cxnId="{3A0411CB-D38B-4BC5-9E6F-84313E1401E1}">
      <dgm:prSet/>
      <dgm:spPr/>
      <dgm:t>
        <a:bodyPr/>
        <a:lstStyle/>
        <a:p>
          <a:endParaRPr lang="cs-CZ"/>
        </a:p>
      </dgm:t>
    </dgm:pt>
    <dgm:pt modelId="{A5BDB9B1-4DB0-44E6-9315-87268933EE60}" type="sibTrans" cxnId="{3A0411CB-D38B-4BC5-9E6F-84313E1401E1}">
      <dgm:prSet/>
      <dgm:spPr/>
      <dgm:t>
        <a:bodyPr/>
        <a:lstStyle/>
        <a:p>
          <a:endParaRPr lang="cs-CZ"/>
        </a:p>
      </dgm:t>
    </dgm:pt>
    <dgm:pt modelId="{75692A66-B579-4823-9DCF-4B6ABE3522CF}">
      <dgm:prSet/>
      <dgm:spPr>
        <a:xfrm>
          <a:off x="0" y="409904"/>
          <a:ext cx="23459089" cy="440320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indent="0" algn="l"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Převzetí půdy/VDJ od jiného zemědělce staršího 55 let</a:t>
          </a:r>
        </a:p>
      </dgm:t>
    </dgm:pt>
    <dgm:pt modelId="{92C85D50-3278-4035-9E5E-CBF8B24BABA4}" type="parTrans" cxnId="{3851DE2E-80F4-45F3-A3FA-8FCE1E289D99}">
      <dgm:prSet/>
      <dgm:spPr/>
      <dgm:t>
        <a:bodyPr/>
        <a:lstStyle/>
        <a:p>
          <a:endParaRPr lang="cs-CZ"/>
        </a:p>
      </dgm:t>
    </dgm:pt>
    <dgm:pt modelId="{BE5F7BA6-4338-498C-B87A-1962BCE4725C}" type="sibTrans" cxnId="{3851DE2E-80F4-45F3-A3FA-8FCE1E289D99}">
      <dgm:prSet/>
      <dgm:spPr/>
      <dgm:t>
        <a:bodyPr/>
        <a:lstStyle/>
        <a:p>
          <a:endParaRPr lang="cs-CZ"/>
        </a:p>
      </dgm:t>
    </dgm:pt>
    <dgm:pt modelId="{F08CBF1C-0E09-4C9C-8278-21CEC6AACBA3}">
      <dgm:prSet/>
      <dgm:spPr>
        <a:xfrm>
          <a:off x="0" y="5390748"/>
          <a:ext cx="23459089" cy="6772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Produkce citlivých komodit</a:t>
          </a:r>
        </a:p>
      </dgm:t>
    </dgm:pt>
    <dgm:pt modelId="{B5CF9523-9736-4DF3-9D2D-3A14CD967AF2}" type="parTrans" cxnId="{2ED5830C-444D-4700-A2BA-62D5AE760B20}">
      <dgm:prSet/>
      <dgm:spPr/>
      <dgm:t>
        <a:bodyPr/>
        <a:lstStyle/>
        <a:p>
          <a:endParaRPr lang="cs-CZ"/>
        </a:p>
      </dgm:t>
    </dgm:pt>
    <dgm:pt modelId="{95B0B055-1021-4DE1-96D9-978401A60535}" type="sibTrans" cxnId="{2ED5830C-444D-4700-A2BA-62D5AE760B20}">
      <dgm:prSet/>
      <dgm:spPr/>
      <dgm:t>
        <a:bodyPr/>
        <a:lstStyle/>
        <a:p>
          <a:endParaRPr lang="cs-CZ"/>
        </a:p>
      </dgm:t>
    </dgm:pt>
    <dgm:pt modelId="{85545C05-0F7E-4D8C-9C78-53AD193A4B81}">
      <dgm:prSet/>
      <dgm:spPr>
        <a:xfrm>
          <a:off x="0" y="5390748"/>
          <a:ext cx="23459089" cy="6772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Rozšíření podniku v důsledku realizace plánu</a:t>
          </a:r>
        </a:p>
      </dgm:t>
    </dgm:pt>
    <dgm:pt modelId="{FA34F09A-09B3-4178-9C17-DE30C0EC0948}" type="parTrans" cxnId="{C761355C-A276-4C89-B312-CF39CF1B6C07}">
      <dgm:prSet/>
      <dgm:spPr/>
      <dgm:t>
        <a:bodyPr/>
        <a:lstStyle/>
        <a:p>
          <a:endParaRPr lang="cs-CZ"/>
        </a:p>
      </dgm:t>
    </dgm:pt>
    <dgm:pt modelId="{29BF2DE2-3FB3-4CF4-8780-EADF07852E0E}" type="sibTrans" cxnId="{C761355C-A276-4C89-B312-CF39CF1B6C07}">
      <dgm:prSet/>
      <dgm:spPr/>
      <dgm:t>
        <a:bodyPr/>
        <a:lstStyle/>
        <a:p>
          <a:endParaRPr lang="cs-CZ"/>
        </a:p>
      </dgm:t>
    </dgm:pt>
    <dgm:pt modelId="{9F9893D1-EC91-4766-BD2E-4B291E60AE38}">
      <dgm:prSet/>
      <dgm:spPr>
        <a:xfrm>
          <a:off x="0" y="5390748"/>
          <a:ext cx="23459089" cy="6772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Realizace v katastrálním území ohrožených suchem</a:t>
          </a:r>
        </a:p>
      </dgm:t>
    </dgm:pt>
    <dgm:pt modelId="{0013BCAC-AAC3-4E7E-9B40-D7967A0B391D}" type="parTrans" cxnId="{1524B624-D4C8-4D5C-8791-74FA2F3B2B06}">
      <dgm:prSet/>
      <dgm:spPr/>
      <dgm:t>
        <a:bodyPr/>
        <a:lstStyle/>
        <a:p>
          <a:endParaRPr lang="cs-CZ"/>
        </a:p>
      </dgm:t>
    </dgm:pt>
    <dgm:pt modelId="{11B3003A-97D2-490C-AB5D-57996DD17E82}" type="sibTrans" cxnId="{1524B624-D4C8-4D5C-8791-74FA2F3B2B06}">
      <dgm:prSet/>
      <dgm:spPr/>
      <dgm:t>
        <a:bodyPr/>
        <a:lstStyle/>
        <a:p>
          <a:endParaRPr lang="cs-CZ"/>
        </a:p>
      </dgm:t>
    </dgm:pt>
    <dgm:pt modelId="{3D158D22-78BA-4496-B289-92D426F0AD3F}" type="pres">
      <dgm:prSet presAssocID="{0E8E6276-7B0A-4E29-AE90-EC0A1AE59E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909792-28F6-4AFC-B2B3-8D6D4990420C}" type="pres">
      <dgm:prSet presAssocID="{63779D66-C3C7-4DA9-AE42-E5FB0B81FE88}" presName="parentLin" presStyleCnt="0"/>
      <dgm:spPr/>
    </dgm:pt>
    <dgm:pt modelId="{BA5A99D2-BE9E-4F06-8233-1DBC36DA7B8A}" type="pres">
      <dgm:prSet presAssocID="{63779D66-C3C7-4DA9-AE42-E5FB0B81FE88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966FFC97-EEE1-454F-8DB9-6AFFAA582D20}" type="pres">
      <dgm:prSet presAssocID="{63779D66-C3C7-4DA9-AE42-E5FB0B81FE88}" presName="parentText" presStyleLbl="node1" presStyleIdx="0" presStyleCnt="2" custScaleY="74045" custLinFactNeighborX="5736" custLinFactNeighborY="588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A900AC-6347-4651-8F72-6B4B83DE1A33}" type="pres">
      <dgm:prSet presAssocID="{63779D66-C3C7-4DA9-AE42-E5FB0B81FE88}" presName="negativeSpace" presStyleCnt="0"/>
      <dgm:spPr/>
    </dgm:pt>
    <dgm:pt modelId="{8B4B5640-48C7-40D1-A1DB-99FA57FD7FBA}" type="pres">
      <dgm:prSet presAssocID="{63779D66-C3C7-4DA9-AE42-E5FB0B81FE88}" presName="childText" presStyleLbl="conFgAcc1" presStyleIdx="0" presStyleCnt="2" custScaleY="99846" custLinFactNeighborX="1134" custLinFactNeighborY="175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1E6039-95C3-4EB1-A1E6-D879902F9909}" type="pres">
      <dgm:prSet presAssocID="{AA6F6B40-67DC-40D1-88EC-2E0A41777471}" presName="spaceBetweenRectangles" presStyleCnt="0"/>
      <dgm:spPr/>
    </dgm:pt>
    <dgm:pt modelId="{E749D65C-CD03-466A-852D-9F50CA556B93}" type="pres">
      <dgm:prSet presAssocID="{9B37FA53-E575-4DAE-9029-C5B86B753630}" presName="parentLin" presStyleCnt="0"/>
      <dgm:spPr/>
    </dgm:pt>
    <dgm:pt modelId="{8831008F-73BE-4A5C-BAB0-803FDCD55EE7}" type="pres">
      <dgm:prSet presAssocID="{9B37FA53-E575-4DAE-9029-C5B86B753630}" presName="parentLeftMargin" presStyleLbl="node1" presStyleIdx="0" presStyleCnt="2"/>
      <dgm:spPr/>
      <dgm:t>
        <a:bodyPr/>
        <a:lstStyle/>
        <a:p>
          <a:endParaRPr lang="cs-CZ"/>
        </a:p>
      </dgm:t>
    </dgm:pt>
    <dgm:pt modelId="{CA756A89-BF17-469B-8CD0-B45254C71669}" type="pres">
      <dgm:prSet presAssocID="{9B37FA53-E575-4DAE-9029-C5B86B753630}" presName="parentText" presStyleLbl="node1" presStyleIdx="1" presStyleCnt="2" custScaleY="7404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8DD32A-44E6-49CB-9F6F-B18CD5D5F1BA}" type="pres">
      <dgm:prSet presAssocID="{9B37FA53-E575-4DAE-9029-C5B86B753630}" presName="negativeSpace" presStyleCnt="0"/>
      <dgm:spPr/>
    </dgm:pt>
    <dgm:pt modelId="{F7083305-DF55-4C2C-8020-DDB76F44943E}" type="pres">
      <dgm:prSet presAssocID="{9B37FA53-E575-4DAE-9029-C5B86B753630}" presName="childText" presStyleLbl="conFgAcc1" presStyleIdx="1" presStyleCnt="2" custLinFactNeighborX="-900" custLinFactNeighborY="-391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03F4101-6421-434A-B58E-204CD636AA43}" type="presOf" srcId="{A56D22F8-4F30-42F1-9116-F348B78A3E8A}" destId="{8B4B5640-48C7-40D1-A1DB-99FA57FD7FBA}" srcOrd="0" destOrd="1" presId="urn:microsoft.com/office/officeart/2005/8/layout/list1"/>
    <dgm:cxn modelId="{1524B624-D4C8-4D5C-8791-74FA2F3B2B06}" srcId="{9B37FA53-E575-4DAE-9029-C5B86B753630}" destId="{9F9893D1-EC91-4766-BD2E-4B291E60AE38}" srcOrd="6" destOrd="0" parTransId="{0013BCAC-AAC3-4E7E-9B40-D7967A0B391D}" sibTransId="{11B3003A-97D2-490C-AB5D-57996DD17E82}"/>
    <dgm:cxn modelId="{F3773668-6F7A-41E1-B936-E82C41F37FD9}" type="presOf" srcId="{435F7E59-100C-4034-8856-03489EFE2C96}" destId="{F7083305-DF55-4C2C-8020-DDB76F44943E}" srcOrd="0" destOrd="3" presId="urn:microsoft.com/office/officeart/2005/8/layout/list1"/>
    <dgm:cxn modelId="{5F650821-91DE-4966-93C2-960B146D1277}" type="presOf" srcId="{75692A66-B579-4823-9DCF-4B6ABE3522CF}" destId="{8B4B5640-48C7-40D1-A1DB-99FA57FD7FBA}" srcOrd="0" destOrd="3" presId="urn:microsoft.com/office/officeart/2005/8/layout/list1"/>
    <dgm:cxn modelId="{5B1AC864-A9C9-4CA9-8983-37B29499DC46}" srcId="{9B37FA53-E575-4DAE-9029-C5B86B753630}" destId="{9EB7C5C5-5E97-43C2-9B28-46A1954C19C5}" srcOrd="1" destOrd="0" parTransId="{568C87D2-E626-415E-9F47-23744411F7FA}" sibTransId="{BA5DCA60-5554-4E3F-B052-2115CE3D4EC5}"/>
    <dgm:cxn modelId="{E4E5E815-DE63-4D6D-9AEB-62915370BF6A}" type="presOf" srcId="{9F9893D1-EC91-4766-BD2E-4B291E60AE38}" destId="{F7083305-DF55-4C2C-8020-DDB76F44943E}" srcOrd="0" destOrd="6" presId="urn:microsoft.com/office/officeart/2005/8/layout/list1"/>
    <dgm:cxn modelId="{555B500C-0E9F-4B33-9713-9BAE03E86FA5}" type="presOf" srcId="{9BECAB37-8699-4047-847B-581A89B117AC}" destId="{F7083305-DF55-4C2C-8020-DDB76F44943E}" srcOrd="0" destOrd="2" presId="urn:microsoft.com/office/officeart/2005/8/layout/list1"/>
    <dgm:cxn modelId="{764A1D9B-A0F0-4B8F-BCB4-FBB58691D0E0}" srcId="{9B37FA53-E575-4DAE-9029-C5B86B753630}" destId="{435F7E59-100C-4034-8856-03489EFE2C96}" srcOrd="3" destOrd="0" parTransId="{C044CF67-CA2F-4429-A44C-0CD870E9133A}" sibTransId="{DAFB6AE3-4150-45B0-9123-5F4AD5E834CE}"/>
    <dgm:cxn modelId="{3851DE2E-80F4-45F3-A3FA-8FCE1E289D99}" srcId="{63779D66-C3C7-4DA9-AE42-E5FB0B81FE88}" destId="{75692A66-B579-4823-9DCF-4B6ABE3522CF}" srcOrd="3" destOrd="0" parTransId="{92C85D50-3278-4035-9E5E-CBF8B24BABA4}" sibTransId="{BE5F7BA6-4338-498C-B87A-1962BCE4725C}"/>
    <dgm:cxn modelId="{ED849FDE-643C-4446-9A2A-6A83137D69BF}" srcId="{0E8E6276-7B0A-4E29-AE90-EC0A1AE59E73}" destId="{63779D66-C3C7-4DA9-AE42-E5FB0B81FE88}" srcOrd="0" destOrd="0" parTransId="{0F292BF6-7E8F-42FE-AEDB-8C51B191E516}" sibTransId="{AA6F6B40-67DC-40D1-88EC-2E0A41777471}"/>
    <dgm:cxn modelId="{711F9E38-1E97-42D7-8D44-1B404CF7D9AD}" type="presOf" srcId="{9B37FA53-E575-4DAE-9029-C5B86B753630}" destId="{8831008F-73BE-4A5C-BAB0-803FDCD55EE7}" srcOrd="0" destOrd="0" presId="urn:microsoft.com/office/officeart/2005/8/layout/list1"/>
    <dgm:cxn modelId="{4489D06B-86AB-47B5-9E48-D8599E2CB77E}" type="presOf" srcId="{9B37FA53-E575-4DAE-9029-C5B86B753630}" destId="{CA756A89-BF17-469B-8CD0-B45254C71669}" srcOrd="1" destOrd="0" presId="urn:microsoft.com/office/officeart/2005/8/layout/list1"/>
    <dgm:cxn modelId="{2C42C6EA-70F9-474A-B002-970C89D500FE}" type="presOf" srcId="{63779D66-C3C7-4DA9-AE42-E5FB0B81FE88}" destId="{BA5A99D2-BE9E-4F06-8233-1DBC36DA7B8A}" srcOrd="0" destOrd="0" presId="urn:microsoft.com/office/officeart/2005/8/layout/list1"/>
    <dgm:cxn modelId="{04CCC3EE-1EC2-4E9E-9F17-6BC37F6B3BAB}" srcId="{0E8E6276-7B0A-4E29-AE90-EC0A1AE59E73}" destId="{9B37FA53-E575-4DAE-9029-C5B86B753630}" srcOrd="1" destOrd="0" parTransId="{8C1E391B-ED89-4DAA-8985-C8F5E38A983E}" sibTransId="{E4046440-E265-46C9-9019-A2F0DEC3FE44}"/>
    <dgm:cxn modelId="{4A02317F-3963-4FFF-9D32-6BECF9A1C6A4}" type="presOf" srcId="{680BF5C2-92A9-4056-A5DE-7A8AA2635A7C}" destId="{F7083305-DF55-4C2C-8020-DDB76F44943E}" srcOrd="0" destOrd="0" presId="urn:microsoft.com/office/officeart/2005/8/layout/list1"/>
    <dgm:cxn modelId="{6B844935-FA55-41BC-9D11-011E7633D68A}" srcId="{9B37FA53-E575-4DAE-9029-C5B86B753630}" destId="{9BECAB37-8699-4047-847B-581A89B117AC}" srcOrd="2" destOrd="0" parTransId="{1D4DDFCA-B347-4D2F-B883-1FC90B623087}" sibTransId="{F21402E0-EDCA-45F6-BA1E-1810C6E68E67}"/>
    <dgm:cxn modelId="{BC6E1F39-1231-4A37-A79F-0DC9D8FADF2B}" srcId="{63779D66-C3C7-4DA9-AE42-E5FB0B81FE88}" destId="{A56D22F8-4F30-42F1-9116-F348B78A3E8A}" srcOrd="1" destOrd="0" parTransId="{6DE21EB4-B588-433E-85B1-D3C8CC31CEF0}" sibTransId="{ED2A7025-8530-4D66-91EA-B9666765E307}"/>
    <dgm:cxn modelId="{44AB1294-DBE9-485C-B086-5099D3B2F9D2}" type="presOf" srcId="{63779D66-C3C7-4DA9-AE42-E5FB0B81FE88}" destId="{966FFC97-EEE1-454F-8DB9-6AFFAA582D20}" srcOrd="1" destOrd="0" presId="urn:microsoft.com/office/officeart/2005/8/layout/list1"/>
    <dgm:cxn modelId="{0037296D-EA58-4A71-84D5-3395B1418D76}" type="presOf" srcId="{F08CBF1C-0E09-4C9C-8278-21CEC6AACBA3}" destId="{F7083305-DF55-4C2C-8020-DDB76F44943E}" srcOrd="0" destOrd="4" presId="urn:microsoft.com/office/officeart/2005/8/layout/list1"/>
    <dgm:cxn modelId="{FF013D2C-8F74-4E5D-80AF-43E6EB5DA933}" type="presOf" srcId="{85545C05-0F7E-4D8C-9C78-53AD193A4B81}" destId="{F7083305-DF55-4C2C-8020-DDB76F44943E}" srcOrd="0" destOrd="5" presId="urn:microsoft.com/office/officeart/2005/8/layout/list1"/>
    <dgm:cxn modelId="{3A0411CB-D38B-4BC5-9E6F-84313E1401E1}" srcId="{63779D66-C3C7-4DA9-AE42-E5FB0B81FE88}" destId="{B3E43C7D-70DC-456F-84A5-5CBC7CA22AEB}" srcOrd="2" destOrd="0" parTransId="{06433032-9806-4BA4-B18C-1BB349FADCB0}" sibTransId="{A5BDB9B1-4DB0-44E6-9315-87268933EE60}"/>
    <dgm:cxn modelId="{14D9EABC-AD2E-457F-A2E8-F5C0C75AF2AE}" srcId="{63779D66-C3C7-4DA9-AE42-E5FB0B81FE88}" destId="{D217E442-B478-42CF-BDA1-F108F958EE6B}" srcOrd="0" destOrd="0" parTransId="{6E4E23A4-DFD3-4125-8420-926E33246213}" sibTransId="{D7322548-736C-4DF0-BC16-CB6AC2F3E231}"/>
    <dgm:cxn modelId="{3470D4AF-D0F5-4B2E-9E9A-53854FD79E69}" type="presOf" srcId="{B3E43C7D-70DC-456F-84A5-5CBC7CA22AEB}" destId="{8B4B5640-48C7-40D1-A1DB-99FA57FD7FBA}" srcOrd="0" destOrd="2" presId="urn:microsoft.com/office/officeart/2005/8/layout/list1"/>
    <dgm:cxn modelId="{9C44F0EE-4150-439B-9F36-FDA4F0E69B1B}" type="presOf" srcId="{D217E442-B478-42CF-BDA1-F108F958EE6B}" destId="{8B4B5640-48C7-40D1-A1DB-99FA57FD7FBA}" srcOrd="0" destOrd="0" presId="urn:microsoft.com/office/officeart/2005/8/layout/list1"/>
    <dgm:cxn modelId="{2ED5830C-444D-4700-A2BA-62D5AE760B20}" srcId="{9B37FA53-E575-4DAE-9029-C5B86B753630}" destId="{F08CBF1C-0E09-4C9C-8278-21CEC6AACBA3}" srcOrd="4" destOrd="0" parTransId="{B5CF9523-9736-4DF3-9D2D-3A14CD967AF2}" sibTransId="{95B0B055-1021-4DE1-96D9-978401A60535}"/>
    <dgm:cxn modelId="{3ACC176E-83C9-4D21-94B6-5CC960C79091}" srcId="{9B37FA53-E575-4DAE-9029-C5B86B753630}" destId="{680BF5C2-92A9-4056-A5DE-7A8AA2635A7C}" srcOrd="0" destOrd="0" parTransId="{0986BD2E-993C-470C-AE7F-E7EC2D9FC082}" sibTransId="{2B3897E4-1876-4E72-9549-D815A7B70E1F}"/>
    <dgm:cxn modelId="{C761355C-A276-4C89-B312-CF39CF1B6C07}" srcId="{9B37FA53-E575-4DAE-9029-C5B86B753630}" destId="{85545C05-0F7E-4D8C-9C78-53AD193A4B81}" srcOrd="5" destOrd="0" parTransId="{FA34F09A-09B3-4178-9C17-DE30C0EC0948}" sibTransId="{29BF2DE2-3FB3-4CF4-8780-EADF07852E0E}"/>
    <dgm:cxn modelId="{F818D5EA-9878-4FE6-A087-F94B17CB2385}" type="presOf" srcId="{9EB7C5C5-5E97-43C2-9B28-46A1954C19C5}" destId="{F7083305-DF55-4C2C-8020-DDB76F44943E}" srcOrd="0" destOrd="1" presId="urn:microsoft.com/office/officeart/2005/8/layout/list1"/>
    <dgm:cxn modelId="{1982D6E4-2E3E-42B2-A7AC-5A0A6122D419}" type="presOf" srcId="{0E8E6276-7B0A-4E29-AE90-EC0A1AE59E73}" destId="{3D158D22-78BA-4496-B289-92D426F0AD3F}" srcOrd="0" destOrd="0" presId="urn:microsoft.com/office/officeart/2005/8/layout/list1"/>
    <dgm:cxn modelId="{CA5B7045-7EB4-4CD4-9F8E-AAD67F11CF3A}" type="presParOf" srcId="{3D158D22-78BA-4496-B289-92D426F0AD3F}" destId="{D1909792-28F6-4AFC-B2B3-8D6D4990420C}" srcOrd="0" destOrd="0" presId="urn:microsoft.com/office/officeart/2005/8/layout/list1"/>
    <dgm:cxn modelId="{D7864E5A-AD90-4CEB-97B8-59C102005292}" type="presParOf" srcId="{D1909792-28F6-4AFC-B2B3-8D6D4990420C}" destId="{BA5A99D2-BE9E-4F06-8233-1DBC36DA7B8A}" srcOrd="0" destOrd="0" presId="urn:microsoft.com/office/officeart/2005/8/layout/list1"/>
    <dgm:cxn modelId="{C45D637C-FD3E-4201-B7AC-78B37D05A885}" type="presParOf" srcId="{D1909792-28F6-4AFC-B2B3-8D6D4990420C}" destId="{966FFC97-EEE1-454F-8DB9-6AFFAA582D20}" srcOrd="1" destOrd="0" presId="urn:microsoft.com/office/officeart/2005/8/layout/list1"/>
    <dgm:cxn modelId="{7BCB70BB-F895-4327-825A-C7430A6E56AA}" type="presParOf" srcId="{3D158D22-78BA-4496-B289-92D426F0AD3F}" destId="{C7A900AC-6347-4651-8F72-6B4B83DE1A33}" srcOrd="1" destOrd="0" presId="urn:microsoft.com/office/officeart/2005/8/layout/list1"/>
    <dgm:cxn modelId="{C9F159B6-8987-49BA-85E7-F736E5C782BA}" type="presParOf" srcId="{3D158D22-78BA-4496-B289-92D426F0AD3F}" destId="{8B4B5640-48C7-40D1-A1DB-99FA57FD7FBA}" srcOrd="2" destOrd="0" presId="urn:microsoft.com/office/officeart/2005/8/layout/list1"/>
    <dgm:cxn modelId="{DF4A9D91-6E5A-44E2-81D1-C1D914F118B6}" type="presParOf" srcId="{3D158D22-78BA-4496-B289-92D426F0AD3F}" destId="{3E1E6039-95C3-4EB1-A1E6-D879902F9909}" srcOrd="3" destOrd="0" presId="urn:microsoft.com/office/officeart/2005/8/layout/list1"/>
    <dgm:cxn modelId="{26C558F3-650D-4F29-9D4F-EBACF8174F85}" type="presParOf" srcId="{3D158D22-78BA-4496-B289-92D426F0AD3F}" destId="{E749D65C-CD03-466A-852D-9F50CA556B93}" srcOrd="4" destOrd="0" presId="urn:microsoft.com/office/officeart/2005/8/layout/list1"/>
    <dgm:cxn modelId="{4AB123EB-0C60-416D-8272-8584E5C17F73}" type="presParOf" srcId="{E749D65C-CD03-466A-852D-9F50CA556B93}" destId="{8831008F-73BE-4A5C-BAB0-803FDCD55EE7}" srcOrd="0" destOrd="0" presId="urn:microsoft.com/office/officeart/2005/8/layout/list1"/>
    <dgm:cxn modelId="{F3CEBD59-084A-44C3-BEAB-73D97A3ABF63}" type="presParOf" srcId="{E749D65C-CD03-466A-852D-9F50CA556B93}" destId="{CA756A89-BF17-469B-8CD0-B45254C71669}" srcOrd="1" destOrd="0" presId="urn:microsoft.com/office/officeart/2005/8/layout/list1"/>
    <dgm:cxn modelId="{D66848AB-9264-4276-BD8F-CE8E26DF3BA1}" type="presParOf" srcId="{3D158D22-78BA-4496-B289-92D426F0AD3F}" destId="{638DD32A-44E6-49CB-9F6F-B18CD5D5F1BA}" srcOrd="5" destOrd="0" presId="urn:microsoft.com/office/officeart/2005/8/layout/list1"/>
    <dgm:cxn modelId="{16DA8A51-7E49-44DC-958A-425DAE9D1A06}" type="presParOf" srcId="{3D158D22-78BA-4496-B289-92D426F0AD3F}" destId="{F7083305-DF55-4C2C-8020-DDB76F44943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90D53-99A0-456D-9E8E-4CDAE855449B}">
      <dsp:nvSpPr>
        <dsp:cNvPr id="0" name=""/>
        <dsp:cNvSpPr/>
      </dsp:nvSpPr>
      <dsp:spPr>
        <a:xfrm rot="5400000">
          <a:off x="5636289" y="-2333210"/>
          <a:ext cx="813553" cy="5687591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10 ha pšenice + 5 ha kukuřice + 5 ha řepka</a:t>
          </a:r>
        </a:p>
      </dsp:txBody>
      <dsp:txXfrm rot="-5400000">
        <a:off x="3199270" y="143523"/>
        <a:ext cx="5647877" cy="734125"/>
      </dsp:txXfrm>
    </dsp:sp>
    <dsp:sp modelId="{FC63C67B-6226-4D00-BF8C-0D9CD6D63D08}">
      <dsp:nvSpPr>
        <dsp:cNvPr id="0" name=""/>
        <dsp:cNvSpPr/>
      </dsp:nvSpPr>
      <dsp:spPr>
        <a:xfrm>
          <a:off x="0" y="2114"/>
          <a:ext cx="3199270" cy="101694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baseline="0" dirty="0">
              <a:solidFill>
                <a:schemeClr val="tx1"/>
              </a:solidFill>
            </a:rPr>
            <a:t>polní výroba</a:t>
          </a:r>
        </a:p>
      </dsp:txBody>
      <dsp:txXfrm>
        <a:off x="49643" y="51757"/>
        <a:ext cx="3099984" cy="917656"/>
      </dsp:txXfrm>
    </dsp:sp>
    <dsp:sp modelId="{C64E098A-5A0B-41EF-AECD-3D2FCE8984F1}">
      <dsp:nvSpPr>
        <dsp:cNvPr id="0" name=""/>
        <dsp:cNvSpPr/>
      </dsp:nvSpPr>
      <dsp:spPr>
        <a:xfrm rot="5400000">
          <a:off x="5636289" y="-1265421"/>
          <a:ext cx="813553" cy="5687591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5,1 ha sady s ovocem</a:t>
          </a:r>
        </a:p>
      </dsp:txBody>
      <dsp:txXfrm rot="-5400000">
        <a:off x="3199270" y="1211312"/>
        <a:ext cx="5647877" cy="734125"/>
      </dsp:txXfrm>
    </dsp:sp>
    <dsp:sp modelId="{7180589A-3065-4E4C-BF74-70AE5444E811}">
      <dsp:nvSpPr>
        <dsp:cNvPr id="0" name=""/>
        <dsp:cNvSpPr/>
      </dsp:nvSpPr>
      <dsp:spPr>
        <a:xfrm>
          <a:off x="0" y="1069903"/>
          <a:ext cx="3199270" cy="101694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baseline="0" dirty="0">
              <a:solidFill>
                <a:schemeClr val="tx1"/>
              </a:solidFill>
            </a:rPr>
            <a:t>ovocnářství</a:t>
          </a:r>
        </a:p>
      </dsp:txBody>
      <dsp:txXfrm>
        <a:off x="49643" y="1119546"/>
        <a:ext cx="3099984" cy="917656"/>
      </dsp:txXfrm>
    </dsp:sp>
    <dsp:sp modelId="{F714A197-F01B-448F-BE28-DC49A6F135CB}">
      <dsp:nvSpPr>
        <dsp:cNvPr id="0" name=""/>
        <dsp:cNvSpPr/>
      </dsp:nvSpPr>
      <dsp:spPr>
        <a:xfrm rot="5400000">
          <a:off x="5636289" y="-197631"/>
          <a:ext cx="813553" cy="5687591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0,75 ha čerstvá zelenina, melouny, jahody v zahradnictví</a:t>
          </a:r>
        </a:p>
      </dsp:txBody>
      <dsp:txXfrm rot="-5400000">
        <a:off x="3199270" y="2279102"/>
        <a:ext cx="5647877" cy="734125"/>
      </dsp:txXfrm>
    </dsp:sp>
    <dsp:sp modelId="{DFA0E735-7192-488B-9D2D-B8F49B6A1C75}">
      <dsp:nvSpPr>
        <dsp:cNvPr id="0" name=""/>
        <dsp:cNvSpPr/>
      </dsp:nvSpPr>
      <dsp:spPr>
        <a:xfrm>
          <a:off x="0" y="2137693"/>
          <a:ext cx="3199270" cy="101694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baseline="0" dirty="0">
              <a:solidFill>
                <a:schemeClr val="tx1"/>
              </a:solidFill>
            </a:rPr>
            <a:t>zelenina a zahradnictví</a:t>
          </a:r>
        </a:p>
      </dsp:txBody>
      <dsp:txXfrm>
        <a:off x="49643" y="2187336"/>
        <a:ext cx="3099984" cy="917656"/>
      </dsp:txXfrm>
    </dsp:sp>
    <dsp:sp modelId="{64274513-B0C6-4378-B7EB-DB588A56DF37}">
      <dsp:nvSpPr>
        <dsp:cNvPr id="0" name=""/>
        <dsp:cNvSpPr/>
      </dsp:nvSpPr>
      <dsp:spPr>
        <a:xfrm rot="5400000">
          <a:off x="5636289" y="870157"/>
          <a:ext cx="813553" cy="5687591"/>
        </a:xfrm>
        <a:prstGeom prst="round2SameRect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15 býků + 20 ha trvalé louky a pastviny*</a:t>
          </a:r>
        </a:p>
      </dsp:txBody>
      <dsp:txXfrm rot="-5400000">
        <a:off x="3199270" y="3346890"/>
        <a:ext cx="5647877" cy="734125"/>
      </dsp:txXfrm>
    </dsp:sp>
    <dsp:sp modelId="{7F80C0A5-CDF3-4CA7-8B53-1321C72605C9}">
      <dsp:nvSpPr>
        <dsp:cNvPr id="0" name=""/>
        <dsp:cNvSpPr/>
      </dsp:nvSpPr>
      <dsp:spPr>
        <a:xfrm>
          <a:off x="0" y="3205482"/>
          <a:ext cx="3199270" cy="101694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baseline="0" dirty="0">
              <a:solidFill>
                <a:schemeClr val="tx1"/>
              </a:solidFill>
            </a:rPr>
            <a:t>chov skotu</a:t>
          </a:r>
        </a:p>
      </dsp:txBody>
      <dsp:txXfrm>
        <a:off x="49643" y="3255125"/>
        <a:ext cx="3099984" cy="917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5640-48C7-40D1-A1DB-99FA57FD7FBA}">
      <dsp:nvSpPr>
        <dsp:cNvPr id="0" name=""/>
        <dsp:cNvSpPr/>
      </dsp:nvSpPr>
      <dsp:spPr>
        <a:xfrm>
          <a:off x="0" y="244652"/>
          <a:ext cx="8003710" cy="191539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177" tIns="437388" rIns="621177" bIns="149352" numCol="1" spcCol="1270" anchor="t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Velikost obce a pobyt/sídlo v místě realizace plánu</a:t>
          </a:r>
        </a:p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Realizace v hospodářsky problémových regionech</a:t>
          </a:r>
        </a:p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Výdaje nad rámec dotace</a:t>
          </a:r>
        </a:p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Převzetí půdy/VDJ od jiného zemědělce staršího 55 let</a:t>
          </a:r>
        </a:p>
      </dsp:txBody>
      <dsp:txXfrm>
        <a:off x="0" y="244652"/>
        <a:ext cx="8003710" cy="1915395"/>
      </dsp:txXfrm>
    </dsp:sp>
    <dsp:sp modelId="{966FFC97-EEE1-454F-8DB9-6AFFAA582D20}">
      <dsp:nvSpPr>
        <dsp:cNvPr id="0" name=""/>
        <dsp:cNvSpPr/>
      </dsp:nvSpPr>
      <dsp:spPr>
        <a:xfrm>
          <a:off x="423140" y="112222"/>
          <a:ext cx="5602597" cy="459019"/>
        </a:xfrm>
        <a:prstGeom prst="roundRect">
          <a:avLst/>
        </a:prstGeom>
        <a:solidFill>
          <a:srgbClr val="CDCE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65" tIns="0" rIns="21176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Preference</a:t>
          </a:r>
        </a:p>
      </dsp:txBody>
      <dsp:txXfrm>
        <a:off x="445547" y="134629"/>
        <a:ext cx="5557783" cy="414205"/>
      </dsp:txXfrm>
    </dsp:sp>
    <dsp:sp modelId="{F7083305-DF55-4C2C-8020-DDB76F44943E}">
      <dsp:nvSpPr>
        <dsp:cNvPr id="0" name=""/>
        <dsp:cNvSpPr/>
      </dsp:nvSpPr>
      <dsp:spPr>
        <a:xfrm>
          <a:off x="0" y="2281299"/>
          <a:ext cx="8003710" cy="324135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CDCE00">
              <a:hueOff val="-716029"/>
              <a:satOff val="-64553"/>
              <a:lumOff val="-333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177" tIns="437388" rIns="62117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Ekologické zemědělství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Realizace na „zemědělských </a:t>
          </a:r>
          <a:r>
            <a:rPr lang="cs-CZ" sz="2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brownfieldech</a:t>
          </a: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“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Zpracování vlastní zemědělské produkce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Realizace v oblastech s přírodními omezeními (ANC oblasti)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Produkce citlivých komodit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Rozšíření podniku v důsledku realizace plánu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Realizace v katastrálním území ohrožených suchem</a:t>
          </a:r>
        </a:p>
      </dsp:txBody>
      <dsp:txXfrm>
        <a:off x="0" y="2281299"/>
        <a:ext cx="8003710" cy="3241350"/>
      </dsp:txXfrm>
    </dsp:sp>
    <dsp:sp modelId="{CA756A89-BF17-469B-8CD0-B45254C71669}">
      <dsp:nvSpPr>
        <dsp:cNvPr id="0" name=""/>
        <dsp:cNvSpPr/>
      </dsp:nvSpPr>
      <dsp:spPr>
        <a:xfrm>
          <a:off x="400185" y="2253595"/>
          <a:ext cx="5602597" cy="459019"/>
        </a:xfrm>
        <a:prstGeom prst="roundRect">
          <a:avLst/>
        </a:prstGeom>
        <a:solidFill>
          <a:srgbClr val="CDCE00">
            <a:hueOff val="-716029"/>
            <a:satOff val="-64553"/>
            <a:lumOff val="-333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65" tIns="0" rIns="21176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ysClr val="window" lastClr="FFFFFF"/>
              </a:solidFill>
              <a:latin typeface="Gill Sans MT" panose="020B0502020104020203"/>
              <a:ea typeface="+mn-ea"/>
              <a:cs typeface="+mn-cs"/>
            </a:rPr>
            <a:t>Změny</a:t>
          </a:r>
        </a:p>
      </dsp:txBody>
      <dsp:txXfrm>
        <a:off x="422592" y="2276002"/>
        <a:ext cx="5557783" cy="414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84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710"/>
            <a:ext cx="4985393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417"/>
            <a:ext cx="294495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69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0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1176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0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4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178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03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09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49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16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0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16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476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54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22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089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916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96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99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787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779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176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77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70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57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58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543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928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926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966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33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710"/>
            <a:ext cx="5438464" cy="446651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64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175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8728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5228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3468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866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30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7" indent="-171427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2375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8900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844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2009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339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5563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308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0942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7435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0670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7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938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8239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6FAEE-06C7-45A5-856D-D49D10ECC736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214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6FAEE-06C7-45A5-856D-D49D10ECC736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6412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6FAEE-06C7-45A5-856D-D49D10ECC736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216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7642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3330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6FAEE-06C7-45A5-856D-D49D10ECC736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277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9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6FAEE-06C7-45A5-856D-D49D10ECC736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493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9885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3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20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53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4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AEE-06C7-45A5-856D-D49D10ECC7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26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734466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4809339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54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9223467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418194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944217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8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hyperlink" Target="http://limitypudy.vumop.cz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1650" y="3360738"/>
            <a:ext cx="4044950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41539"/>
            <a:ext cx="7541712" cy="413438"/>
          </a:xfrm>
        </p:spPr>
        <p:txBody>
          <a:bodyPr/>
          <a:lstStyle/>
          <a:p>
            <a:r>
              <a:rPr lang="cs-CZ" sz="1600" dirty="0"/>
              <a:t>Program rozvoje venkova 2014 – 2020 – 6. kolo příjmu žádostí</a:t>
            </a:r>
          </a:p>
        </p:txBody>
      </p:sp>
      <p:sp>
        <p:nvSpPr>
          <p:cNvPr id="2" name="Obdélník 1"/>
          <p:cNvSpPr/>
          <p:nvPr/>
        </p:nvSpPr>
        <p:spPr bwMode="auto">
          <a:xfrm>
            <a:off x="6660232" y="6117403"/>
            <a:ext cx="2321360" cy="40102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Klatovy   19.3.2018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B9430A-6153-4AA4-923D-BED38E328946}"/>
              </a:ext>
            </a:extLst>
          </p:cNvPr>
          <p:cNvSpPr txBox="1"/>
          <p:nvPr/>
        </p:nvSpPr>
        <p:spPr>
          <a:xfrm>
            <a:off x="836767" y="1988840"/>
            <a:ext cx="5291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b="1" dirty="0"/>
              <a:t>Obecná část Pravidel PRV</a:t>
            </a:r>
          </a:p>
          <a:p>
            <a:pPr algn="just"/>
            <a:r>
              <a:rPr lang="cs-CZ" b="1" dirty="0"/>
              <a:t>Operace:</a:t>
            </a:r>
          </a:p>
          <a:p>
            <a:pPr algn="just"/>
            <a:r>
              <a:rPr lang="cs-CZ" b="1" dirty="0"/>
              <a:t>6.1.1. Zahájení činnosti mladých zemědělců</a:t>
            </a:r>
          </a:p>
          <a:p>
            <a:pPr algn="just"/>
            <a:r>
              <a:rPr lang="cs-CZ" b="1" dirty="0"/>
              <a:t>6.4.1. Investice do nezemědělských činností</a:t>
            </a:r>
          </a:p>
          <a:p>
            <a:pPr algn="just"/>
            <a:r>
              <a:rPr lang="cs-CZ" b="1" dirty="0"/>
              <a:t>6.4.2. Podpora agroturistiky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EBDCE6-7638-4F58-BB93-6A823519EF5A}"/>
              </a:ext>
            </a:extLst>
          </p:cNvPr>
          <p:cNvSpPr txBox="1"/>
          <p:nvPr/>
        </p:nvSpPr>
        <p:spPr>
          <a:xfrm>
            <a:off x="-11607" y="6528987"/>
            <a:ext cx="3494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Bc. Slavomír Ladislav Vacík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3D7783-8256-4D69-8D7E-1A54B6C093EB}"/>
              </a:ext>
            </a:extLst>
          </p:cNvPr>
          <p:cNvSpPr txBox="1"/>
          <p:nvPr/>
        </p:nvSpPr>
        <p:spPr>
          <a:xfrm>
            <a:off x="5508104" y="6518424"/>
            <a:ext cx="3328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SZIF + Prezentace </a:t>
            </a:r>
            <a:r>
              <a:rPr lang="cs-CZ" dirty="0" err="1"/>
              <a:t>MZe</a:t>
            </a: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224485"/>
            <a:ext cx="6738608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zadávání zakázek (CM/VŘ/ZŘ)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D27B2F1-8D52-440C-8A0B-54959F2BF9C0}"/>
              </a:ext>
            </a:extLst>
          </p:cNvPr>
          <p:cNvSpPr txBox="1">
            <a:spLocks/>
          </p:cNvSpPr>
          <p:nvPr/>
        </p:nvSpPr>
        <p:spPr>
          <a:xfrm>
            <a:off x="179512" y="1055221"/>
            <a:ext cx="885647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došlo k přesunutí většiny podmínek </a:t>
            </a:r>
            <a:r>
              <a:rPr lang="cs-CZ" altLang="cs-CZ" sz="2800" dirty="0">
                <a:solidFill>
                  <a:srgbClr val="FF0000"/>
                </a:solidFill>
              </a:rPr>
              <a:t>pro zadávání zakázek pro zadavatele mimo režim zákona o zadávání veřejných zakázek a zakázek malého rozsahu </a:t>
            </a:r>
            <a:r>
              <a:rPr lang="cs-CZ" altLang="cs-CZ" sz="2800" b="1" dirty="0">
                <a:solidFill>
                  <a:srgbClr val="FF0000"/>
                </a:solidFill>
              </a:rPr>
              <a:t>do Příručky pro zadávání zakázek PRV.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cs-CZ" altLang="cs-CZ" sz="2800" b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800" dirty="0"/>
              <a:t>žadatel dokládá dokumentaci již s přílohami k ŽOD (91 dní od ukončení příjmu žádostí!)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800" dirty="0"/>
              <a:t>Nutné provést zadávací řízení včas!</a:t>
            </a:r>
          </a:p>
        </p:txBody>
      </p:sp>
    </p:spTree>
    <p:extLst>
      <p:ext uri="{BB962C8B-B14F-4D97-AF65-F5344CB8AC3E}">
        <p14:creationId xmlns:p14="http://schemas.microsoft.com/office/powerpoint/2010/main" val="728635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224485"/>
            <a:ext cx="6738608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zadávání zakázek (CM/VŘ/ZŘ)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D27B2F1-8D52-440C-8A0B-54959F2BF9C0}"/>
              </a:ext>
            </a:extLst>
          </p:cNvPr>
          <p:cNvSpPr txBox="1">
            <a:spLocks/>
          </p:cNvSpPr>
          <p:nvPr/>
        </p:nvSpPr>
        <p:spPr>
          <a:xfrm>
            <a:off x="179512" y="1055221"/>
            <a:ext cx="8856476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postup dle výše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samostatné zakázky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 zadavatele 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dotovaný a veřejný zadavatel postupuje dle zákona</a:t>
            </a: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 ostatní musí dodržet při výběru stanovené zásady</a:t>
            </a:r>
          </a:p>
          <a:p>
            <a:pPr marL="2667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transparentnost, přiměřenost, rovné zacházení, zákaz diskriminace, postupovat tak, aby nedocházelo ke střetu zájmů, volný pohyb zboží a služeb …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)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proto zadávají stanoveným postupem, resp. podle: </a:t>
            </a:r>
          </a:p>
          <a:p>
            <a:pPr marL="942975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Pravidel, Obecných podmínek</a:t>
            </a:r>
          </a:p>
          <a:p>
            <a:pPr marL="942975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Příručky pro zadávaní veřejných zakázek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414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280" y="224485"/>
            <a:ext cx="657189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základní podmínky pro VŘ/ZŘ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88E4A20-4F2A-42A8-B2D7-3165F35ACA81}"/>
              </a:ext>
            </a:extLst>
          </p:cNvPr>
          <p:cNvSpPr txBox="1">
            <a:spLocks/>
          </p:cNvSpPr>
          <p:nvPr/>
        </p:nvSpPr>
        <p:spPr>
          <a:xfrm>
            <a:off x="107504" y="908720"/>
            <a:ext cx="8856984" cy="5616624"/>
          </a:xfrm>
          <a:prstGeom prst="rect">
            <a:avLst/>
          </a:prstGeom>
          <a:solidFill>
            <a:sysClr val="window" lastClr="FFFFFF"/>
          </a:solidFill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samostatná zakázka:</a:t>
            </a:r>
          </a:p>
          <a:p>
            <a:pPr marL="2667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součet předpokládaných hodnot obdobných zakázek</a:t>
            </a:r>
          </a:p>
          <a:p>
            <a:pPr marL="2667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(dodávek, služeb nebo stavebních prací), které tvoří jeden funkční celek a jsou zadávány v časové souvislosti</a:t>
            </a: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postup dle výše zakázky</a:t>
            </a:r>
          </a:p>
          <a:p>
            <a:pPr marL="2667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(přímé zadání, cenový marketing, uzavřená nebo otevřená výzva, elektronické tržiště)</a:t>
            </a:r>
          </a:p>
          <a:p>
            <a:pPr marL="26670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hranice zakázek:</a:t>
            </a:r>
          </a:p>
          <a:p>
            <a:pPr marL="1123950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zakázky malého rozsahu a vyšší hodnoty</a:t>
            </a:r>
          </a:p>
          <a:p>
            <a:pPr marL="1123950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liší se dodávky, služby a stavební práce</a:t>
            </a:r>
          </a:p>
          <a:p>
            <a:pPr marL="1123950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cca 20 tis. Kč, 0,5 mil. Kč, 2 mil. Kč, 6 mil. Kč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při pochybení – finanční oprava – snížení částky dotace</a:t>
            </a:r>
          </a:p>
          <a:p>
            <a:pPr marL="266700" marR="0" lvl="0" indent="952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(5 – 100 % dotace na konkrétní zakázku)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115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280" y="224485"/>
            <a:ext cx="7108901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monitoring, hodnocení, publicita 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5F8FB30-07E3-4D94-848F-6448EFF46D76}"/>
              </a:ext>
            </a:extLst>
          </p:cNvPr>
          <p:cNvSpPr txBox="1">
            <a:spLocks/>
          </p:cNvSpPr>
          <p:nvPr/>
        </p:nvSpPr>
        <p:spPr>
          <a:xfrm>
            <a:off x="251520" y="761034"/>
            <a:ext cx="9144000" cy="5044230"/>
          </a:xfrm>
          <a:prstGeom prst="rect">
            <a:avLst/>
          </a:prstGeom>
          <a:solidFill>
            <a:sysClr val="window" lastClr="FFFFFF"/>
          </a:solidFill>
          <a:effectLst>
            <a:softEdge rad="63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sz="2400" b="1" dirty="0">
                <a:latin typeface="+mj-lt"/>
              </a:rPr>
              <a:t>Povinnost poskytovat statistické údaje </a:t>
            </a:r>
            <a:r>
              <a:rPr lang="cs-CZ" altLang="cs-CZ" sz="2400" dirty="0">
                <a:latin typeface="+mj-lt"/>
              </a:rPr>
              <a:t>(vč.  ekonomických dat)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vyplývá z evropských právních předpisů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 data získávána</a:t>
            </a:r>
          </a:p>
          <a:p>
            <a:pPr marL="914400" indent="-9144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/>
            </a:pPr>
            <a:r>
              <a:rPr lang="cs-CZ" altLang="cs-CZ" dirty="0">
                <a:latin typeface="+mj-lt"/>
              </a:rPr>
              <a:t>ve formuláři ŽOD a ŽOP</a:t>
            </a:r>
          </a:p>
          <a:p>
            <a:pPr marL="914400" indent="-9144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/>
            </a:pPr>
            <a:r>
              <a:rPr lang="cs-CZ" altLang="cs-CZ" dirty="0">
                <a:latin typeface="+mj-lt"/>
              </a:rPr>
              <a:t>v tzv. „Monitorovacích listech“ (formulář předkládaný po realizaci projektu vždy do 31. 7.)</a:t>
            </a:r>
          </a:p>
          <a:p>
            <a:pPr marL="914400" indent="-9144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/>
            </a:pPr>
            <a:r>
              <a:rPr lang="cs-CZ" altLang="cs-CZ" dirty="0">
                <a:latin typeface="+mj-lt"/>
              </a:rPr>
              <a:t>případně v dotazníkovém šetření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snaha o co nejmenší zátěž žadatelů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potřeba uvádět/aktualizovat kontaktní údaje (email,  telefon)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sz="2400" b="1" dirty="0">
                <a:latin typeface="+mj-lt"/>
              </a:rPr>
              <a:t>Povinnost zveřejnění údajů o projektu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+mj-lt"/>
              </a:rPr>
              <a:t>dle Příručky pro publicitu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941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47BC4D-E06D-421C-879F-C478751269A3}"/>
              </a:ext>
            </a:extLst>
          </p:cNvPr>
          <p:cNvSpPr txBox="1">
            <a:spLocks/>
          </p:cNvSpPr>
          <p:nvPr/>
        </p:nvSpPr>
        <p:spPr bwMode="auto">
          <a:xfrm>
            <a:off x="323528" y="1196752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Font typeface="Wingdings" pitchFamily="2" charset="2"/>
              <a:defRPr sz="1600">
                <a:solidFill>
                  <a:srgbClr val="F3652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  <a:defRPr sz="1400">
                <a:solidFill>
                  <a:srgbClr val="215112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2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1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buClr>
                <a:srgbClr val="F77121"/>
              </a:buCl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</a:rPr>
              <a:t>Hodnocení FZ se provádí za poslední 3 uzavřená účetní období, tj. tři po sobě navazující období </a:t>
            </a:r>
            <a:r>
              <a:rPr lang="cs-CZ" sz="1800" b="1" kern="0" dirty="0">
                <a:solidFill>
                  <a:schemeClr val="tx1"/>
                </a:solidFill>
              </a:rPr>
              <a:t>bezprostředně</a:t>
            </a:r>
            <a:r>
              <a:rPr lang="cs-CZ" sz="1800" kern="0" dirty="0">
                <a:solidFill>
                  <a:schemeClr val="tx1"/>
                </a:solidFill>
              </a:rPr>
              <a:t> předcházející roku podání žádosti. </a:t>
            </a:r>
          </a:p>
          <a:p>
            <a:pPr marL="685800" lvl="1" algn="just">
              <a:buClr>
                <a:srgbClr val="F77121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Za uzavřená období musí být u místně příslušeného správce daně podaná daňová přiznání. </a:t>
            </a:r>
          </a:p>
          <a:p>
            <a:pPr marL="685800" lvl="1" algn="just">
              <a:buClr>
                <a:srgbClr val="F77121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Daňová přiznání musí být podaná nejpozději do data zaslání formulářů pro posouzení finančního zdraví. </a:t>
            </a:r>
          </a:p>
          <a:p>
            <a:pPr marL="685800" lvl="1" algn="just">
              <a:buClr>
                <a:srgbClr val="F77121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Daňová přiznání musí být podána nejpozději do termínu předkládání příloh po podání Žádosti o dotaci. </a:t>
            </a:r>
          </a:p>
          <a:p>
            <a:pPr marL="685800" lvl="1" algn="just">
              <a:buClr>
                <a:srgbClr val="F77121"/>
              </a:buClr>
              <a:buSzPct val="120000"/>
            </a:pPr>
            <a:endParaRPr lang="cs-CZ" sz="1600" kern="0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</a:rPr>
              <a:t>Rok ovlivněný přírodní katastrofou, </a:t>
            </a:r>
            <a:r>
              <a:rPr lang="cs-CZ" sz="1800" b="1" kern="0" dirty="0">
                <a:solidFill>
                  <a:schemeClr val="tx1"/>
                </a:solidFill>
              </a:rPr>
              <a:t>katastrofickou událostí, nepříznivými klimatickými jevy, nákazami zvířat</a:t>
            </a:r>
            <a:r>
              <a:rPr lang="cs-CZ" sz="1800" kern="0" dirty="0">
                <a:solidFill>
                  <a:schemeClr val="tx1"/>
                </a:solidFill>
              </a:rPr>
              <a:t> nebude pro prokázání těchto skutečností (maximálně 1) do hodnocení počítán</a:t>
            </a: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endParaRPr lang="cs-CZ" sz="1800" kern="0" dirty="0">
              <a:solidFill>
                <a:schemeClr val="tx1"/>
              </a:solidFill>
            </a:endParaRPr>
          </a:p>
          <a:p>
            <a:pPr algn="just">
              <a:buClr>
                <a:srgbClr val="F36523"/>
              </a:buClr>
              <a:buFont typeface="Arial" panose="020B0604020202020204" pitchFamily="34" charset="0"/>
              <a:buChar char="•"/>
            </a:pPr>
            <a:r>
              <a:rPr lang="cs-CZ" sz="1800" kern="0" dirty="0">
                <a:solidFill>
                  <a:schemeClr val="tx1"/>
                </a:solidFill>
              </a:rPr>
              <a:t>Předkládá se prostřednictvím aplikace v Portálu farmáře SZIF (aplikace je otevřena trvale)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6B854CA-B794-401C-9D21-20727CC3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2413"/>
            <a:ext cx="3732977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Finanční zdraví (FZ)</a:t>
            </a:r>
          </a:p>
        </p:txBody>
      </p:sp>
    </p:spTree>
    <p:extLst>
      <p:ext uri="{BB962C8B-B14F-4D97-AF65-F5344CB8AC3E}">
        <p14:creationId xmlns:p14="http://schemas.microsoft.com/office/powerpoint/2010/main" val="19655935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47BC4D-E06D-421C-879F-C478751269A3}"/>
              </a:ext>
            </a:extLst>
          </p:cNvPr>
          <p:cNvSpPr txBox="1">
            <a:spLocks/>
          </p:cNvSpPr>
          <p:nvPr/>
        </p:nvSpPr>
        <p:spPr bwMode="auto">
          <a:xfrm>
            <a:off x="323528" y="1196752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Font typeface="Wingdings" pitchFamily="2" charset="2"/>
              <a:defRPr sz="1600">
                <a:solidFill>
                  <a:srgbClr val="F3652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  <a:defRPr sz="1400">
                <a:solidFill>
                  <a:srgbClr val="215112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12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1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Pokud žadatel nesouhlasí s postupem administrace může podat žádost o přezkum.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před podpisem </a:t>
            </a:r>
            <a:r>
              <a:rPr lang="cs-CZ" altLang="cs-CZ" sz="2000" dirty="0">
                <a:solidFill>
                  <a:schemeClr val="tx1"/>
                </a:solidFill>
              </a:rPr>
              <a:t>Dohody: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žadatel se může do 21 kalendářních dnů </a:t>
            </a:r>
            <a:r>
              <a:rPr lang="cs-CZ" altLang="cs-CZ" sz="2000" b="1" u="sng" dirty="0">
                <a:solidFill>
                  <a:schemeClr val="tx1"/>
                </a:solidFill>
              </a:rPr>
              <a:t>písemně obrátit se žádostí o přezkum na Přezkumnou komisi Ministerstva zemědělství</a:t>
            </a: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sz="20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chemeClr val="tx1"/>
                </a:solidFill>
              </a:rPr>
              <a:t>po podpisu </a:t>
            </a:r>
            <a:r>
              <a:rPr lang="cs-CZ" altLang="cs-CZ" sz="2000" dirty="0">
                <a:solidFill>
                  <a:schemeClr val="tx1"/>
                </a:solidFill>
              </a:rPr>
              <a:t>Dohody: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žadatel se může žadatel </a:t>
            </a:r>
            <a:r>
              <a:rPr lang="cs-CZ" altLang="cs-CZ" sz="2000" b="1" u="sng" dirty="0">
                <a:solidFill>
                  <a:schemeClr val="tx1"/>
                </a:solidFill>
              </a:rPr>
              <a:t>písemně obrátit se žádostí o přezkum na Přezkumnou komisi Ministerstva zemědělství</a:t>
            </a:r>
            <a:r>
              <a:rPr lang="cs-CZ" altLang="cs-CZ" sz="2000" dirty="0">
                <a:solidFill>
                  <a:schemeClr val="tx1"/>
                </a:solidFill>
              </a:rPr>
              <a:t>, nebo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</a:rPr>
              <a:t>může podat návrh na zahájení sporného řízení (§ 141 zákona č. 500/2004 Sb., správní řád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6B854CA-B794-401C-9D21-20727CC3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50" y="303123"/>
            <a:ext cx="8009789" cy="905881"/>
          </a:xfrm>
        </p:spPr>
        <p:txBody>
          <a:bodyPr/>
          <a:lstStyle/>
          <a:p>
            <a:pPr algn="ctr">
              <a:defRPr/>
            </a:pPr>
            <a:r>
              <a:rPr lang="cs-CZ" sz="2400" dirty="0">
                <a:solidFill>
                  <a:srgbClr val="FF0000"/>
                </a:solidFill>
              </a:rPr>
              <a:t>Postupy pro odvolání při neplnění podmínek </a:t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>Pravidel PRV</a:t>
            </a:r>
          </a:p>
        </p:txBody>
      </p:sp>
    </p:spTree>
    <p:extLst>
      <p:ext uri="{BB962C8B-B14F-4D97-AF65-F5344CB8AC3E}">
        <p14:creationId xmlns:p14="http://schemas.microsoft.com/office/powerpoint/2010/main" val="9949680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1650" y="3360738"/>
            <a:ext cx="4044950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41539"/>
            <a:ext cx="7541712" cy="413438"/>
          </a:xfrm>
        </p:spPr>
        <p:txBody>
          <a:bodyPr/>
          <a:lstStyle/>
          <a:p>
            <a:r>
              <a:rPr lang="cs-CZ" sz="1600" dirty="0"/>
              <a:t>Program rozvoje venkova 2014 – 2020 – 6. kolo příjmu žádostí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B9430A-6153-4AA4-923D-BED38E328946}"/>
              </a:ext>
            </a:extLst>
          </p:cNvPr>
          <p:cNvSpPr txBox="1"/>
          <p:nvPr/>
        </p:nvSpPr>
        <p:spPr>
          <a:xfrm>
            <a:off x="-9910" y="2311792"/>
            <a:ext cx="764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sz="2400" b="1" dirty="0"/>
              <a:t>6.1.1 Zahájení činnosti mladých zemědělců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3D7783-8256-4D69-8D7E-1A54B6C093EB}"/>
              </a:ext>
            </a:extLst>
          </p:cNvPr>
          <p:cNvSpPr txBox="1"/>
          <p:nvPr/>
        </p:nvSpPr>
        <p:spPr>
          <a:xfrm>
            <a:off x="5815075" y="6519446"/>
            <a:ext cx="3328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SZIF + Prezentace </a:t>
            </a:r>
            <a:r>
              <a:rPr lang="cs-CZ" dirty="0" err="1"/>
              <a:t>MZe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8797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280" y="313680"/>
            <a:ext cx="5459412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zaměření a cíl operace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D50FBE0-104B-4AEE-B7B9-9FF525755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747"/>
            <a:ext cx="9144000" cy="6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617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6085"/>
            <a:ext cx="4609820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definice žadatele 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7" name="Podtext 2">
            <a:extLst>
              <a:ext uri="{FF2B5EF4-FFF2-40B4-BE49-F238E27FC236}">
                <a16:creationId xmlns:a16="http://schemas.microsoft.com/office/drawing/2014/main" id="{C12F5B40-4B05-4DF0-BC57-8B4E3219089A}"/>
              </a:ext>
            </a:extLst>
          </p:cNvPr>
          <p:cNvSpPr txBox="1">
            <a:spLocks/>
          </p:cNvSpPr>
          <p:nvPr/>
        </p:nvSpPr>
        <p:spPr bwMode="auto">
          <a:xfrm>
            <a:off x="4788024" y="1430836"/>
            <a:ext cx="4224358" cy="523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18-40 let</a:t>
            </a:r>
          </a:p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minimální zemědělská kvalifikace</a:t>
            </a:r>
          </a:p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oprávnění jednat za PO samostatně</a:t>
            </a:r>
          </a:p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poprvé v této PO plní funkci statutárního orgánu a podílí se na základním kapitálu ze 100 %</a:t>
            </a:r>
          </a:p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 období 24 měsíců před podáním ŽOD mohla plnit funkci statutárního orgánu jiné PO provozující zemědělskou výrobu; evidována v EZP jako FO</a:t>
            </a:r>
          </a:p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nebyla SHR</a:t>
            </a:r>
          </a:p>
        </p:txBody>
      </p:sp>
      <p:sp>
        <p:nvSpPr>
          <p:cNvPr id="18" name="Podtext 1">
            <a:extLst>
              <a:ext uri="{FF2B5EF4-FFF2-40B4-BE49-F238E27FC236}">
                <a16:creationId xmlns:a16="http://schemas.microsoft.com/office/drawing/2014/main" id="{B2BA7685-1DC2-4643-BEBF-09C872D87A0F}"/>
              </a:ext>
            </a:extLst>
          </p:cNvPr>
          <p:cNvSpPr txBox="1">
            <a:spLocks/>
          </p:cNvSpPr>
          <p:nvPr/>
        </p:nvSpPr>
        <p:spPr bwMode="auto">
          <a:xfrm>
            <a:off x="345730" y="1461790"/>
            <a:ext cx="3672408" cy="43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18-40 let</a:t>
            </a:r>
          </a:p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minimální zemědělská kvalifikace</a:t>
            </a:r>
          </a:p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 EZP nejdéle 24 měsíců před podáním ŽOD</a:t>
            </a:r>
          </a:p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 období 24 měsíců před podáním ŽOD mohla plnit funkci statutárního orgánu PO provozující zemědělskou výrobu a/nebo se podílet na základním kapitálu ze 100 %</a:t>
            </a:r>
          </a:p>
          <a:p>
            <a:pPr marL="457200" marR="0" lvl="0" indent="-457200" algn="just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nebyla SHR</a:t>
            </a:r>
          </a:p>
          <a:p>
            <a:pPr marL="457200" marR="0" lvl="0" indent="-457200" algn="l" defTabSz="1828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Char char="•"/>
              <a:tabLst/>
              <a:defRPr/>
            </a:pPr>
            <a:endParaRPr kumimoji="0" lang="cs-CZ" altLang="cs-CZ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E5B26895-E2DA-46AD-A1A9-C03842C77018}"/>
              </a:ext>
            </a:extLst>
          </p:cNvPr>
          <p:cNvSpPr txBox="1">
            <a:spLocks/>
          </p:cNvSpPr>
          <p:nvPr/>
        </p:nvSpPr>
        <p:spPr bwMode="auto">
          <a:xfrm>
            <a:off x="5148064" y="906695"/>
            <a:ext cx="43195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32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191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srgbClr val="804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Právnická osoba</a:t>
            </a:r>
          </a:p>
        </p:txBody>
      </p:sp>
      <p:sp>
        <p:nvSpPr>
          <p:cNvPr id="20" name="Podnadpis 1">
            <a:extLst>
              <a:ext uri="{FF2B5EF4-FFF2-40B4-BE49-F238E27FC236}">
                <a16:creationId xmlns:a16="http://schemas.microsoft.com/office/drawing/2014/main" id="{CA15238E-EEA4-4402-9697-E072FD8666E1}"/>
              </a:ext>
            </a:extLst>
          </p:cNvPr>
          <p:cNvSpPr txBox="1">
            <a:spLocks/>
          </p:cNvSpPr>
          <p:nvPr/>
        </p:nvSpPr>
        <p:spPr bwMode="auto">
          <a:xfrm>
            <a:off x="899592" y="909701"/>
            <a:ext cx="2564684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32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191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all" spc="0" normalizeH="0" baseline="0" noProof="0" dirty="0">
                <a:ln>
                  <a:noFill/>
                </a:ln>
                <a:solidFill>
                  <a:srgbClr val="804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Fyzická osoba</a:t>
            </a:r>
          </a:p>
        </p:txBody>
      </p:sp>
    </p:spTree>
    <p:extLst>
      <p:ext uri="{BB962C8B-B14F-4D97-AF65-F5344CB8AC3E}">
        <p14:creationId xmlns:p14="http://schemas.microsoft.com/office/powerpoint/2010/main" val="31922891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280" y="224485"/>
            <a:ext cx="360259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A418F02-C290-4DC3-99C9-12681720FC3D}"/>
              </a:ext>
            </a:extLst>
          </p:cNvPr>
          <p:cNvSpPr txBox="1">
            <a:spLocks/>
          </p:cNvSpPr>
          <p:nvPr/>
        </p:nvSpPr>
        <p:spPr bwMode="auto">
          <a:xfrm>
            <a:off x="467544" y="380305"/>
            <a:ext cx="2931476" cy="53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r>
              <a:rPr lang="cs-CZ" sz="2400" kern="0" dirty="0">
                <a:solidFill>
                  <a:srgbClr val="FF0000"/>
                </a:solidFill>
              </a:rPr>
              <a:t>6.1.1 – žadatel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C009C28-B673-4DBB-9FE9-21576E4DCE33}"/>
              </a:ext>
            </a:extLst>
          </p:cNvPr>
          <p:cNvSpPr/>
          <p:nvPr/>
        </p:nvSpPr>
        <p:spPr>
          <a:xfrm>
            <a:off x="467544" y="1649025"/>
            <a:ext cx="831641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1675" lvl="1" indent="-342900" algn="just" eaLnBrk="1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Pokud mladý začínající zemědělec obdržel podporu v opatření I.3.2, nemůže být podpořen v operaci 6.1.1</a:t>
            </a:r>
          </a:p>
          <a:p>
            <a:pPr marL="701675" lvl="1" indent="-342900" algn="just" eaLnBrk="1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pokud mladý začínající zemědělec obdržel podporu jako FO, nemůže být podpořen jako PO a naopak</a:t>
            </a:r>
          </a:p>
          <a:p>
            <a:pPr marL="701675" lvl="1" indent="-342900" algn="just" eaLnBrk="1" hangingPunct="1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cs-CZ" altLang="cs-CZ" sz="2400" dirty="0"/>
              <a:t>FO může vystupovat pouze v jedné PO provozující zemědělskou výrobu jako statutární orgán</a:t>
            </a:r>
          </a:p>
        </p:txBody>
      </p:sp>
    </p:spTree>
    <p:extLst>
      <p:ext uri="{BB962C8B-B14F-4D97-AF65-F5344CB8AC3E}">
        <p14:creationId xmlns:p14="http://schemas.microsoft.com/office/powerpoint/2010/main" val="14870154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40081"/>
            <a:ext cx="4467153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obecné informace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D91BBB4-9A08-4E75-915E-4D053E07CC08}"/>
              </a:ext>
            </a:extLst>
          </p:cNvPr>
          <p:cNvSpPr txBox="1">
            <a:spLocks/>
          </p:cNvSpPr>
          <p:nvPr/>
        </p:nvSpPr>
        <p:spPr>
          <a:xfrm>
            <a:off x="179512" y="836712"/>
            <a:ext cx="8784976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Pravidla, kterými se stanovují podmínky pro poskytování dotace na projekty PRV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části - Obecné a Specifické podmínky – aktualizováno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pouze v elektronické podobě</a:t>
            </a:r>
          </a:p>
          <a:p>
            <a:pPr marL="285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aktualizace pro každé kolo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Příručky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Příručka pro zadávání veřejných zakázek – aktualizována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Příručka pro publicitu PRV – aktualizována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Metodika výpočtu finančního zdraví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Dostupné na:</a:t>
            </a:r>
          </a:p>
          <a:p>
            <a:pPr marL="0" lvl="0" indent="0" fontAlgn="auto">
              <a:spcAft>
                <a:spcPts val="300"/>
              </a:spcAft>
              <a:buNone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www.szif.cz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 </a:t>
            </a:r>
            <a:r>
              <a:rPr lang="cs-CZ" b="1" dirty="0">
                <a:solidFill>
                  <a:sysClr val="windowText" lastClr="000000"/>
                </a:solidFill>
                <a:sym typeface="Symbol"/>
              </a:rPr>
              <a:t>SZIF POSKYTUJE 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PRV 2014 – 2020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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Opatření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Symbol"/>
              </a:rPr>
              <a:t> </a:t>
            </a:r>
            <a:r>
              <a:rPr lang="cs-CZ" b="1" dirty="0">
                <a:sym typeface="Symbol"/>
              </a:rPr>
              <a:t> M06 Rozvoj  zemědělských podniků…</a:t>
            </a:r>
            <a:r>
              <a:rPr lang="cs-CZ" b="1" dirty="0">
                <a:solidFill>
                  <a:sysClr val="windowText" lastClr="000000"/>
                </a:solidFill>
                <a:sym typeface="Symbol"/>
              </a:rPr>
              <a:t> 6.1.1.; 6.4.1.; 6.4.2.             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na stránkách www.eagri.cz (obdobná cesta)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899"/>
            <a:ext cx="502339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Duh a výše dotace? 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A42353B-6276-4CD9-B3C5-D50D1A940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0347"/>
            <a:ext cx="9144000" cy="50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756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84097"/>
            <a:ext cx="484706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4.1.1 – Podnikatelský plán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48EC6DD-11C5-4E45-9907-868766F841FB}"/>
              </a:ext>
            </a:extLst>
          </p:cNvPr>
          <p:cNvSpPr/>
          <p:nvPr/>
        </p:nvSpPr>
        <p:spPr>
          <a:xfrm>
            <a:off x="2286000" y="-10790277"/>
            <a:ext cx="9054752" cy="705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Zemědělské stavby a </a:t>
            </a:r>
            <a:r>
              <a:rPr lang="cs-CZ" sz="2400" cap="all" dirty="0" err="1">
                <a:solidFill>
                  <a:srgbClr val="80733D"/>
                </a:solidFill>
                <a:latin typeface="Gill Sans MT" panose="020B0502020104020203"/>
              </a:rPr>
              <a:t>technologiE</a:t>
            </a: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 pro ŽV</a:t>
            </a:r>
          </a:p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Zemědělské stavby a </a:t>
            </a:r>
            <a:r>
              <a:rPr lang="cs-CZ" sz="2400" cap="all" dirty="0" err="1">
                <a:solidFill>
                  <a:srgbClr val="80733D"/>
                </a:solidFill>
                <a:latin typeface="Gill Sans MT" panose="020B0502020104020203"/>
              </a:rPr>
              <a:t>technologiE</a:t>
            </a: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 pro </a:t>
            </a:r>
            <a:r>
              <a:rPr lang="cs-CZ" sz="2400" cap="all" dirty="0" err="1">
                <a:solidFill>
                  <a:srgbClr val="80733D"/>
                </a:solidFill>
                <a:latin typeface="Gill Sans MT" panose="020B0502020104020203"/>
              </a:rPr>
              <a:t>Rv</a:t>
            </a: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 a školkařskou produkci včetně investic do sadů a chmelnic</a:t>
            </a:r>
          </a:p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NOSNÉ KONSTRUKCE SADŮ VČ. PROTIKROUPOVÝCH systémů v nových výsadbách révy vinné</a:t>
            </a:r>
          </a:p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 err="1">
                <a:solidFill>
                  <a:srgbClr val="80733D"/>
                </a:solidFill>
                <a:latin typeface="Gill Sans MT" panose="020B0502020104020203"/>
              </a:rPr>
              <a:t>Protikroupové</a:t>
            </a: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 systémy v opětovných výsadbách révy vinné</a:t>
            </a:r>
          </a:p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Mobilní stroje pro zemědělskou prvovýrobu</a:t>
            </a:r>
          </a:p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Úprava a zpracování vlastní zemědělské produkce</a:t>
            </a:r>
          </a:p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Zemědělské nemovitosti (vč. Půdy)</a:t>
            </a:r>
          </a:p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Hospodářská zvířata</a:t>
            </a:r>
          </a:p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Sadba a osiva</a:t>
            </a:r>
          </a:p>
          <a:p>
            <a:pPr marL="504000" lvl="0" indent="-504000" algn="l" defTabSz="1828800" fontAlgn="auto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CDCE00"/>
              </a:buClr>
              <a:buBlip>
                <a:blip r:embed="rId4"/>
              </a:buBlip>
              <a:defRPr/>
            </a:pPr>
            <a:r>
              <a:rPr lang="cs-CZ" sz="2400" cap="all" dirty="0">
                <a:solidFill>
                  <a:srgbClr val="80733D"/>
                </a:solidFill>
                <a:latin typeface="Gill Sans MT" panose="020B0502020104020203"/>
              </a:rPr>
              <a:t>Krmiva, hnojiva a prostředky na ochranu rostlin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D699C5E-8C5E-42AA-95ED-F88B66874CBE}"/>
              </a:ext>
            </a:extLst>
          </p:cNvPr>
          <p:cNvSpPr/>
          <p:nvPr/>
        </p:nvSpPr>
        <p:spPr>
          <a:xfrm>
            <a:off x="503548" y="922646"/>
            <a:ext cx="84609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Zemědělské stavby a technologie pro ŽV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Zemědělské stavby a technologie pro RV a školkařskou produkci včetně investic do sadů a chmelnic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Nosné konstrukce sadů vč. </a:t>
            </a:r>
            <a:r>
              <a:rPr lang="cs-CZ" sz="2200" dirty="0" err="1"/>
              <a:t>protikroupových</a:t>
            </a:r>
            <a:r>
              <a:rPr lang="cs-CZ" sz="2200" dirty="0"/>
              <a:t> systémů v nových výsadbách révy vinné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 err="1"/>
              <a:t>Protikroupové</a:t>
            </a:r>
            <a:r>
              <a:rPr lang="cs-CZ" sz="2200" dirty="0"/>
              <a:t> systémy v opětovných výsadbách révy vinné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Mobilní stroje pro zemědělskou prvovýrobu </a:t>
            </a:r>
            <a:r>
              <a:rPr lang="cs-CZ" sz="2200" b="1" dirty="0"/>
              <a:t>max. 45%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Úprava a zpracování vlastní zemědělské produkce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Nákup zemědělských nemovitostí (vč. půdy) </a:t>
            </a:r>
            <a:r>
              <a:rPr lang="cs-CZ" sz="2200" b="1" dirty="0"/>
              <a:t>max. 45%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Hospodářská zvířata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Sadba a osiva </a:t>
            </a:r>
            <a:r>
              <a:rPr lang="cs-CZ" sz="2200" b="1" dirty="0"/>
              <a:t>max.10%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Krmiva, hnojiva a prostředky na ochranu rostlin </a:t>
            </a:r>
            <a:r>
              <a:rPr lang="cs-CZ" sz="2200" b="1" dirty="0"/>
              <a:t>max. 10%</a:t>
            </a:r>
          </a:p>
        </p:txBody>
      </p:sp>
    </p:spTree>
    <p:extLst>
      <p:ext uri="{BB962C8B-B14F-4D97-AF65-F5344CB8AC3E}">
        <p14:creationId xmlns:p14="http://schemas.microsoft.com/office/powerpoint/2010/main" val="397231740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5085912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Kritéria přijatelnosti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71A46C8-C309-4BB0-A267-5DE580553A7A}"/>
              </a:ext>
            </a:extLst>
          </p:cNvPr>
          <p:cNvSpPr/>
          <p:nvPr/>
        </p:nvSpPr>
        <p:spPr>
          <a:xfrm>
            <a:off x="273775" y="872243"/>
            <a:ext cx="82089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podpora omezena na podniky, které spadají do definice </a:t>
            </a:r>
            <a:r>
              <a:rPr lang="cs-CZ" altLang="cs-CZ" sz="2200" b="1" dirty="0"/>
              <a:t>mikro nebo malého podniku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podpora je podmíněna předložením PP </a:t>
            </a:r>
            <a:r>
              <a:rPr lang="cs-CZ" altLang="cs-CZ" sz="2200" b="1" dirty="0"/>
              <a:t>vyhotoveného na 4 roky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provádění PP musí být </a:t>
            </a:r>
            <a:r>
              <a:rPr lang="cs-CZ" altLang="cs-CZ" sz="2200" b="1" dirty="0"/>
              <a:t>zahájeno do 9 měsíců </a:t>
            </a:r>
            <a:r>
              <a:rPr lang="cs-CZ" altLang="cs-CZ" sz="2200" dirty="0"/>
              <a:t>od podpisu Dohody o poskytnutí dotace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žadatel splní definici </a:t>
            </a:r>
            <a:r>
              <a:rPr lang="cs-CZ" altLang="cs-CZ" sz="2200" b="1" dirty="0"/>
              <a:t>aktivního zemědělce </a:t>
            </a:r>
            <a:r>
              <a:rPr lang="cs-CZ" altLang="cs-CZ" sz="2200" dirty="0"/>
              <a:t>dle § 3 nařízení vlády č. 50/2015, </a:t>
            </a:r>
            <a:r>
              <a:rPr lang="cs-CZ" altLang="cs-CZ" sz="2200" b="1" dirty="0"/>
              <a:t>bude-li v ČR uplatňován</a:t>
            </a:r>
            <a:r>
              <a:rPr lang="cs-CZ" altLang="cs-CZ" sz="2200" dirty="0"/>
              <a:t>, </a:t>
            </a:r>
            <a:r>
              <a:rPr lang="cs-CZ" altLang="cs-CZ" sz="2200" b="1" dirty="0"/>
              <a:t>do 18 měsíců</a:t>
            </a:r>
            <a:r>
              <a:rPr lang="cs-CZ" altLang="cs-CZ" sz="2200" dirty="0"/>
              <a:t> od podpisu Dohody o poskytnutí dotace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mladý zemědělec plní min. zemědělskou kvalifikaci, případně má možnost doplnění kvalifikace v termínu do 36 měsíců od podpisu Dohody o poskytnutí dotace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žadatel ke dni podání ŽOD splní minimální a maximální velikost podniku, která je dána dosažením minimální, resp. maximální, hodnoty </a:t>
            </a:r>
            <a:r>
              <a:rPr lang="cs-CZ" altLang="cs-CZ" sz="2200" b="1" dirty="0"/>
              <a:t>standardní produkce </a:t>
            </a:r>
          </a:p>
        </p:txBody>
      </p:sp>
    </p:spTree>
    <p:extLst>
      <p:ext uri="{BB962C8B-B14F-4D97-AF65-F5344CB8AC3E}">
        <p14:creationId xmlns:p14="http://schemas.microsoft.com/office/powerpoint/2010/main" val="24421183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56" y="383775"/>
            <a:ext cx="4282808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Milníky operace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124098"/>
            <a:ext cx="9144000" cy="4465142"/>
          </a:xfrm>
          <a:prstGeom prst="rect">
            <a:avLst/>
          </a:prstGeom>
        </p:spPr>
      </p:pic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193543"/>
              </p:ext>
            </p:extLst>
          </p:nvPr>
        </p:nvGraphicFramePr>
        <p:xfrm>
          <a:off x="8229600" y="574785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Acrobat Document" showAsIcon="1" r:id="rId6" imgW="914400" imgH="771480" progId="AcroExch.Document.2015">
                  <p:embed/>
                </p:oleObj>
              </mc:Choice>
              <mc:Fallback>
                <p:oleObj name="Acrobat Document" showAsIcon="1" r:id="rId6" imgW="914400" imgH="771480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29600" y="574785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88033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56" y="383775"/>
            <a:ext cx="827909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Pravidelné dokládání příloh pro 6. kolo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340768"/>
            <a:ext cx="9144000" cy="4681165"/>
          </a:xfrm>
          <a:prstGeom prst="rect">
            <a:avLst/>
          </a:prstGeom>
        </p:spPr>
      </p:pic>
      <p:graphicFrame>
        <p:nvGraphicFramePr>
          <p:cNvPr id="5" name="Objek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155147"/>
              </p:ext>
            </p:extLst>
          </p:nvPr>
        </p:nvGraphicFramePr>
        <p:xfrm>
          <a:off x="8229600" y="588285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29600" y="588285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3074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3531"/>
            <a:ext cx="517247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Standardní produkce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16" name="Zástupný symbol pro obsah 4">
            <a:extLst>
              <a:ext uri="{FF2B5EF4-FFF2-40B4-BE49-F238E27FC236}">
                <a16:creationId xmlns:a16="http://schemas.microsoft.com/office/drawing/2014/main" id="{560193D0-AA42-4260-B434-B482B2979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416907"/>
              </p:ext>
            </p:extLst>
          </p:nvPr>
        </p:nvGraphicFramePr>
        <p:xfrm>
          <a:off x="161764" y="1127648"/>
          <a:ext cx="8820472" cy="4941969"/>
        </p:xfrm>
        <a:graphic>
          <a:graphicData uri="http://schemas.openxmlformats.org/drawingml/2006/table">
            <a:tbl>
              <a:tblPr/>
              <a:tblGrid>
                <a:gridCol w="441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9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956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Arial" pitchFamily="34" charset="0"/>
                        </a:rPr>
                        <a:t>výrobní zaměření</a:t>
                      </a: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Arial" pitchFamily="34" charset="0"/>
                        </a:rPr>
                        <a:t>min. standardní produkce (tis. Kč)</a:t>
                      </a: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23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Arial" pitchFamily="34" charset="0"/>
                        </a:rPr>
                        <a:t>polní výroba</a:t>
                      </a: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FCB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Arial" pitchFamily="34" charset="0"/>
                        </a:rPr>
                        <a:t>420</a:t>
                      </a:r>
                    </a:p>
                  </a:txBody>
                  <a:tcPr marL="91438" marR="91438" marT="45732" marB="457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843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zahradnictví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61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Arial" pitchFamily="34" charset="0"/>
                        </a:rPr>
                        <a:t>vinohradnictví</a:t>
                      </a:r>
                    </a:p>
                  </a:txBody>
                  <a:tcPr marL="91452" marR="91452" marT="45752" marB="457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FCB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984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Arial" pitchFamily="34" charset="0"/>
                        </a:rPr>
                        <a:t>ovocnářství a ostatní trvalé kultury</a:t>
                      </a:r>
                    </a:p>
                  </a:txBody>
                  <a:tcPr marL="91452" marR="91452" marT="45752" marB="457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61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Arial" pitchFamily="34" charset="0"/>
                        </a:rPr>
                        <a:t>produkce mléka</a:t>
                      </a:r>
                    </a:p>
                  </a:txBody>
                  <a:tcPr marL="91452" marR="91452" marT="45752" marB="457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FCB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570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954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Arial" pitchFamily="34" charset="0"/>
                        </a:rPr>
                        <a:t>chov skotu (resp. zvířat zkrmujících objemnou píci)</a:t>
                      </a:r>
                    </a:p>
                  </a:txBody>
                  <a:tcPr marL="91452" marR="91452" marT="45752" marB="457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884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chov prasat a drůbeže (resp. Zvířat zkrmujících jadrná krmiva)</a:t>
                      </a: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FCB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C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369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tabLst>
                          <a:tab pos="449263" algn="l"/>
                        </a:tabLst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tabLst>
                          <a:tab pos="449263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smíšená výroba</a:t>
                      </a: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44449" marR="444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2335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83608"/>
            <a:ext cx="549788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MSP – příklady splnění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8" name="Zástupný symbol pro obsah 4">
            <a:extLst>
              <a:ext uri="{FF2B5EF4-FFF2-40B4-BE49-F238E27FC236}">
                <a16:creationId xmlns:a16="http://schemas.microsoft.com/office/drawing/2014/main" id="{FE908F52-3E78-4E1E-86ED-C70822B38E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706299"/>
              </p:ext>
            </p:extLst>
          </p:nvPr>
        </p:nvGraphicFramePr>
        <p:xfrm>
          <a:off x="128569" y="1332423"/>
          <a:ext cx="8886862" cy="422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96900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714" y="217476"/>
            <a:ext cx="5723907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Vybrané další podmínky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9841612-18FC-40EB-B301-7E675CA30886}"/>
              </a:ext>
            </a:extLst>
          </p:cNvPr>
          <p:cNvSpPr/>
          <p:nvPr/>
        </p:nvSpPr>
        <p:spPr>
          <a:xfrm>
            <a:off x="539552" y="1079638"/>
            <a:ext cx="7920880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lhůta vázanosti podnikatelského plánu na účel trvá </a:t>
            </a:r>
            <a:r>
              <a:rPr lang="cs-CZ" altLang="cs-CZ" sz="2000" b="1" dirty="0">
                <a:solidFill>
                  <a:prstClr val="black"/>
                </a:solidFill>
                <a:latin typeface="+mj-lt"/>
              </a:rPr>
              <a:t>5 let od data převedení 1. splátky </a:t>
            </a: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na účet příjemce dotace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profinancování </a:t>
            </a:r>
            <a:r>
              <a:rPr lang="cs-CZ" altLang="cs-CZ" sz="2000" b="1" dirty="0">
                <a:solidFill>
                  <a:prstClr val="black"/>
                </a:solidFill>
                <a:latin typeface="+mj-lt"/>
              </a:rPr>
              <a:t>celé částky dotace  </a:t>
            </a: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do 24 měsíců od podpisu Dohody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Omezení výše některých výdajů: nákup nemovitosti, stroje, sadby, osiv, hnojiv, krmiv, POR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prstClr val="black"/>
                </a:solidFill>
                <a:latin typeface="+mj-lt"/>
              </a:rPr>
              <a:t>Žádost o platbu 2. splátky </a:t>
            </a: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(45 %) musí být předložena nejpozději </a:t>
            </a:r>
            <a:r>
              <a:rPr lang="cs-CZ" altLang="cs-CZ" sz="2000" b="1" dirty="0">
                <a:solidFill>
                  <a:prstClr val="black"/>
                </a:solidFill>
                <a:latin typeface="+mj-lt"/>
              </a:rPr>
              <a:t>do 24 měsíců </a:t>
            </a: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od podpisu Dohody 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vyplacení </a:t>
            </a:r>
            <a:r>
              <a:rPr lang="cs-CZ" altLang="cs-CZ" sz="2000" b="1" dirty="0">
                <a:solidFill>
                  <a:prstClr val="black"/>
                </a:solidFill>
                <a:latin typeface="+mj-lt"/>
              </a:rPr>
              <a:t>3. splátky </a:t>
            </a: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(5 %) provedenou automaticky SZIF po řádném provedení PP</a:t>
            </a:r>
          </a:p>
          <a:p>
            <a:pPr marL="358775" lvl="0" indent="-358775" algn="just" defTabSz="1828800">
              <a:lnSpc>
                <a:spcPct val="90000"/>
              </a:lnSpc>
              <a:spcBef>
                <a:spcPts val="2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+mj-lt"/>
              </a:rPr>
              <a:t>po dobu realizace PP je žadatel/příjemce dotace povinen dosahovat </a:t>
            </a:r>
            <a:r>
              <a:rPr lang="cs-CZ" altLang="cs-CZ" sz="2000" b="1" dirty="0">
                <a:solidFill>
                  <a:prstClr val="black"/>
                </a:solidFill>
                <a:latin typeface="+mj-lt"/>
              </a:rPr>
              <a:t>minimálně 45 % příjmů ze zemědělské prvovýroby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8F767F8-B903-4366-BA4E-4CE099F946C3}"/>
              </a:ext>
            </a:extLst>
          </p:cNvPr>
          <p:cNvSpPr/>
          <p:nvPr/>
        </p:nvSpPr>
        <p:spPr>
          <a:xfrm>
            <a:off x="2286000" y="-12216308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lvl="0" indent="-358775" algn="l" defTabSz="1828800">
              <a:lnSpc>
                <a:spcPct val="90000"/>
              </a:lnSpc>
              <a:spcBef>
                <a:spcPts val="2000"/>
              </a:spcBef>
              <a:buClr>
                <a:srgbClr val="CDCE00"/>
              </a:buClr>
              <a:buBlip>
                <a:blip r:embed="rId4"/>
              </a:buBlip>
            </a:pPr>
            <a:r>
              <a:rPr lang="cs-CZ" altLang="cs-CZ" sz="4800" dirty="0">
                <a:solidFill>
                  <a:prstClr val="black"/>
                </a:solidFill>
                <a:latin typeface="Gill Sans MT" panose="020B0502020104020203"/>
              </a:rPr>
              <a:t>l</a:t>
            </a:r>
            <a:endParaRPr lang="cs-CZ" altLang="cs-CZ" sz="4800" b="1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0111487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714" y="217476"/>
            <a:ext cx="4946451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Preferenční kritéria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graphicFrame>
        <p:nvGraphicFramePr>
          <p:cNvPr id="14" name="Zástupný symbol pro obsah 3">
            <a:extLst>
              <a:ext uri="{FF2B5EF4-FFF2-40B4-BE49-F238E27FC236}">
                <a16:creationId xmlns:a16="http://schemas.microsoft.com/office/drawing/2014/main" id="{647FC7E6-0862-440D-B86F-2C43818C6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767326"/>
              </p:ext>
            </p:extLst>
          </p:nvPr>
        </p:nvGraphicFramePr>
        <p:xfrm>
          <a:off x="755576" y="733590"/>
          <a:ext cx="8003710" cy="571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141801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24016"/>
            <a:ext cx="6499760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PK „zemědělský </a:t>
            </a:r>
            <a:r>
              <a:rPr lang="cs-CZ" sz="2400" dirty="0" err="1">
                <a:solidFill>
                  <a:srgbClr val="FF0000"/>
                </a:solidFill>
              </a:rPr>
              <a:t>brownfield</a:t>
            </a:r>
            <a:r>
              <a:rPr lang="cs-CZ" sz="2400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93426F3-44AE-4EFA-854E-875FEEF594CA}"/>
              </a:ext>
            </a:extLst>
          </p:cNvPr>
          <p:cNvSpPr txBox="1">
            <a:spLocks/>
          </p:cNvSpPr>
          <p:nvPr/>
        </p:nvSpPr>
        <p:spPr>
          <a:xfrm>
            <a:off x="384714" y="805519"/>
            <a:ext cx="8579774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Podnikatelský plán je realizován na zemědělské lokalitě    s prioritní potřebou regenerace, nebo zemědělské lokalitě v procesu regenerace ve fázi asanace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D4BE4DD-FCA5-47A9-BBC2-D1454094DA12}"/>
              </a:ext>
            </a:extLst>
          </p:cNvPr>
          <p:cNvSpPr txBox="1"/>
          <p:nvPr/>
        </p:nvSpPr>
        <p:spPr>
          <a:xfrm>
            <a:off x="363120" y="2348880"/>
            <a:ext cx="84573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+mj-lt"/>
              </a:rPr>
              <a:t>V jakých případech mohu získat body za toto kritérium?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Údaje uvedené v Žádosti o dotaci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Předmětem PP novostavby nebo rekonstrukce, nebo jejich větší část (více než 50% půdorysné plochy m</a:t>
            </a:r>
            <a:r>
              <a:rPr lang="cs-CZ" sz="2000" baseline="30000" dirty="0">
                <a:solidFill>
                  <a:prstClr val="black"/>
                </a:solidFill>
                <a:latin typeface="+mj-lt"/>
              </a:rPr>
              <a:t>2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) jsou v lokalitě „asanace/regenerace)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Doložení potvrzení VÚMOP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cs-CZ" sz="2000" dirty="0">
              <a:solidFill>
                <a:prstClr val="black"/>
              </a:solidFill>
              <a:latin typeface="+mj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+mj-lt"/>
              </a:rPr>
              <a:t>Informativní databáze zemědělských lokalit na </a:t>
            </a:r>
            <a:r>
              <a:rPr lang="cs-CZ" sz="2000" dirty="0">
                <a:solidFill>
                  <a:prstClr val="black"/>
                </a:solidFill>
                <a:latin typeface="+mj-lt"/>
                <a:hlinkClick r:id="rId5"/>
              </a:rPr>
              <a:t>http://limitypudy.vumop.cz</a:t>
            </a:r>
            <a:endParaRPr lang="cs-CZ" sz="2000" dirty="0">
              <a:solidFill>
                <a:prstClr val="black"/>
              </a:solidFill>
              <a:latin typeface="+mj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+mj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Dostanu body i když moje lokalita není v databázi?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Příloha č. 12 Pravidel PRV – žádost o potvrzení lokality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8" name="Objekt 7">
            <a:hlinkClick r:id="" action="ppaction://ole?verb=0"/>
            <a:extLst>
              <a:ext uri="{FF2B5EF4-FFF2-40B4-BE49-F238E27FC236}">
                <a16:creationId xmlns:a16="http://schemas.microsoft.com/office/drawing/2014/main" id="{634758C3-46CB-44C9-B8D5-0C7C4F0FE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74554"/>
              </p:ext>
            </p:extLst>
          </p:nvPr>
        </p:nvGraphicFramePr>
        <p:xfrm>
          <a:off x="7906072" y="3949887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Acrobat Document" showAsIcon="1" r:id="rId6" imgW="914400" imgH="806400" progId="AcroExch.Document.DC">
                  <p:embed/>
                </p:oleObj>
              </mc:Choice>
              <mc:Fallback>
                <p:oleObj name="Acrobat Document" showAsIcon="1" r:id="rId6" imgW="914400" imgH="806400" progId="AcroExch.Document.DC">
                  <p:embed/>
                  <p:pic>
                    <p:nvPicPr>
                      <p:cNvPr id="11" name="Objekt 10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34758C3-46CB-44C9-B8D5-0C7C4F0FE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6072" y="3949887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9953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767" y="207618"/>
            <a:ext cx="825344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obecné informace                www.szif.cz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441F36A-5F5A-42A5-A8B1-5FC03823B0D5}"/>
              </a:ext>
            </a:extLst>
          </p:cNvPr>
          <p:cNvSpPr txBox="1"/>
          <p:nvPr/>
        </p:nvSpPr>
        <p:spPr>
          <a:xfrm>
            <a:off x="6948264" y="5517232"/>
            <a:ext cx="792088" cy="1084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AE235A3-714B-42C7-A0A8-D54A627EC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12" t="10801" r="19288" b="6601"/>
          <a:stretch/>
        </p:blipFill>
        <p:spPr>
          <a:xfrm>
            <a:off x="251520" y="724179"/>
            <a:ext cx="7859877" cy="57966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931C0E4-B5A6-4528-A444-CC97ED7F4D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62" t="11862" r="21251" b="53138"/>
          <a:stretch/>
        </p:blipFill>
        <p:spPr>
          <a:xfrm>
            <a:off x="3574447" y="3972152"/>
            <a:ext cx="5552087" cy="243512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DBF2020C-E093-4BA0-8DFC-C13C799A4D63}"/>
              </a:ext>
            </a:extLst>
          </p:cNvPr>
          <p:cNvSpPr/>
          <p:nvPr/>
        </p:nvSpPr>
        <p:spPr bwMode="auto">
          <a:xfrm>
            <a:off x="3574447" y="3972152"/>
            <a:ext cx="5569553" cy="2435126"/>
          </a:xfrm>
          <a:prstGeom prst="rect">
            <a:avLst/>
          </a:prstGeom>
          <a:noFill/>
          <a:ln w="76200" cap="flat" cmpd="sng" algn="ctr">
            <a:solidFill>
              <a:srgbClr val="F365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8AC4029-1969-49C2-BF05-EC1F47D475EF}"/>
              </a:ext>
            </a:extLst>
          </p:cNvPr>
          <p:cNvSpPr/>
          <p:nvPr/>
        </p:nvSpPr>
        <p:spPr bwMode="auto">
          <a:xfrm>
            <a:off x="899592" y="1340767"/>
            <a:ext cx="1584176" cy="536549"/>
          </a:xfrm>
          <a:prstGeom prst="rect">
            <a:avLst/>
          </a:prstGeom>
          <a:noFill/>
          <a:ln w="76200" cap="flat" cmpd="sng" algn="ctr">
            <a:solidFill>
              <a:srgbClr val="F365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CC00EF4-F087-4C59-9570-DCDEBACA39C9}"/>
              </a:ext>
            </a:extLst>
          </p:cNvPr>
          <p:cNvSpPr/>
          <p:nvPr/>
        </p:nvSpPr>
        <p:spPr bwMode="auto">
          <a:xfrm>
            <a:off x="153767" y="3109612"/>
            <a:ext cx="2041969" cy="607420"/>
          </a:xfrm>
          <a:prstGeom prst="rect">
            <a:avLst/>
          </a:prstGeom>
          <a:noFill/>
          <a:ln w="76200" cap="flat" cmpd="sng" algn="ctr">
            <a:solidFill>
              <a:srgbClr val="F365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A8122F6-6AB7-428C-AB84-123E861D0CC8}"/>
              </a:ext>
            </a:extLst>
          </p:cNvPr>
          <p:cNvSpPr/>
          <p:nvPr/>
        </p:nvSpPr>
        <p:spPr bwMode="auto">
          <a:xfrm>
            <a:off x="153766" y="5085184"/>
            <a:ext cx="2041969" cy="1028649"/>
          </a:xfrm>
          <a:prstGeom prst="rect">
            <a:avLst/>
          </a:prstGeom>
          <a:noFill/>
          <a:ln w="76200" cap="flat" cmpd="sng" algn="ctr">
            <a:solidFill>
              <a:srgbClr val="F365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684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24016"/>
            <a:ext cx="8174899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PK 4. a 5. zpracování vlastní produkce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D4BE4DD-FCA5-47A9-BBC2-D1454094DA12}"/>
              </a:ext>
            </a:extLst>
          </p:cNvPr>
          <p:cNvSpPr txBox="1"/>
          <p:nvPr/>
        </p:nvSpPr>
        <p:spPr>
          <a:xfrm>
            <a:off x="35496" y="979469"/>
            <a:ext cx="9001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Součástí podnikatelského plánu je i zpracování vlastní zemědělské produkce ve specializovaném provozu jehož výstupem: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+mj-lt"/>
              </a:rPr>
              <a:t>PK 4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je</a:t>
            </a:r>
            <a:r>
              <a:rPr lang="cs-CZ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vstup (surovina) a výstup (produkt)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uvedený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 v příloze I Smlouvy o fungování EU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prstClr val="black"/>
                </a:solidFill>
                <a:latin typeface="+mj-lt"/>
              </a:rPr>
              <a:t>PK 5 </a:t>
            </a:r>
            <a:r>
              <a:rPr lang="cs-CZ" sz="2000" b="1" dirty="0">
                <a:solidFill>
                  <a:prstClr val="black"/>
                </a:solidFill>
              </a:rPr>
              <a:t>není</a:t>
            </a:r>
            <a:r>
              <a:rPr lang="cs-CZ" sz="1800" b="1" dirty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výstup</a:t>
            </a:r>
            <a:r>
              <a:rPr lang="cs-CZ" sz="1800" b="1" dirty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(produkt) </a:t>
            </a:r>
            <a:r>
              <a:rPr lang="cs-CZ" sz="2000" b="1" dirty="0">
                <a:solidFill>
                  <a:prstClr val="black"/>
                </a:solidFill>
              </a:rPr>
              <a:t>uvedený</a:t>
            </a:r>
            <a:r>
              <a:rPr lang="cs-CZ" sz="1800" dirty="0">
                <a:solidFill>
                  <a:prstClr val="black"/>
                </a:solidFill>
              </a:rPr>
              <a:t> v příloze I Smlouvy o fungování EU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prstClr val="black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Plnění od data Podání žádosti o platbu do konce realizace PP, tj. 4 roky od data podpisu Dohody o poskytnutí dotace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Nesmí se jednat o výrobu krmiv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Nárok ověřen po předložení dokladu SVS, SZPI, ÚKZÚZ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Od Žádosti o platbu, nejpozději 24 měsíců od podpisu Dohody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Nejpozději po 4. roce realizace PP účetní doklady na prodej produktu za více než 20 000 Kč/1 účetní uzavřený rok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+mj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Příloha I Smlouvy o fungování EU – Příloha č.11 Pravidel PRV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Do </a:t>
            </a:r>
            <a:r>
              <a:rPr lang="cs-CZ" sz="2000" dirty="0" err="1">
                <a:solidFill>
                  <a:prstClr val="black"/>
                </a:solidFill>
                <a:latin typeface="+mj-lt"/>
              </a:rPr>
              <a:t>ŽoD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 se vyplňuje čtyřmístný kód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cs-CZ" sz="2000" dirty="0">
              <a:solidFill>
                <a:prstClr val="black"/>
              </a:solidFill>
              <a:latin typeface="+mj-lt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909448"/>
              </p:ext>
            </p:extLst>
          </p:nvPr>
        </p:nvGraphicFramePr>
        <p:xfrm>
          <a:off x="5004048" y="605506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4048" y="605506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7762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24016"/>
            <a:ext cx="418983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PK další změny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D4BE4DD-FCA5-47A9-BBC2-D1454094DA12}"/>
              </a:ext>
            </a:extLst>
          </p:cNvPr>
          <p:cNvSpPr txBox="1"/>
          <p:nvPr/>
        </p:nvSpPr>
        <p:spPr>
          <a:xfrm>
            <a:off x="35496" y="979469"/>
            <a:ext cx="9001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+mj-lt"/>
              </a:rPr>
              <a:t>PK 8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 – Převzetí alespoň 25% zem. pozemků a/nebo VDJ od zemědělce staršího 55 let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Pro stanovení hodnoty VDJ je relevantní koeficient přepočtu na VDJ dle </a:t>
            </a:r>
            <a:r>
              <a:rPr lang="cs-CZ" sz="2000" u="sng" dirty="0">
                <a:solidFill>
                  <a:prstClr val="black"/>
                </a:solidFill>
                <a:latin typeface="+mj-lt"/>
              </a:rPr>
              <a:t>IZR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endParaRPr lang="cs-CZ" sz="2000" dirty="0">
              <a:solidFill>
                <a:prstClr val="black"/>
              </a:solidFill>
              <a:latin typeface="+mj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+mj-lt"/>
              </a:rPr>
              <a:t>PK 10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 – Předmětem projektu je pěstování … (vyjmenované vybrané komodity) a/nebo živočišná výroba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Pro stanovení hodnoty VDJ je relevantní koeficient přepočtu na VDJ dle </a:t>
            </a:r>
            <a:r>
              <a:rPr lang="cs-CZ" sz="2000" u="sng" dirty="0">
                <a:solidFill>
                  <a:prstClr val="black"/>
                </a:solidFill>
              </a:rPr>
              <a:t>formuláře pro stanovení minimální a maximální hodnoty standardní produkce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endParaRPr lang="cs-CZ" sz="2000" dirty="0">
              <a:solidFill>
                <a:prstClr val="black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</a:rPr>
              <a:t>PK 11</a:t>
            </a:r>
            <a:r>
              <a:rPr lang="cs-CZ" sz="2000" dirty="0">
                <a:solidFill>
                  <a:prstClr val="black"/>
                </a:solidFill>
              </a:rPr>
              <a:t> – Realizací PP dojde k významnému rozšíření zem. podniku žadatele oproti počáteční situaci o 40% celkové výměry zem. půdy a/nebo počtu chovaných VDJ.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Pro stanovení hodnoty VDJ je relevantní koeficient přepočtu na VDJ dle </a:t>
            </a:r>
            <a:r>
              <a:rPr lang="cs-CZ" sz="2000" u="sng" dirty="0">
                <a:solidFill>
                  <a:prstClr val="black"/>
                </a:solidFill>
              </a:rPr>
              <a:t>formuláře pro stanovení minimální a maximální hodnoty standardní produkce</a:t>
            </a: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</a:endParaRPr>
          </a:p>
          <a:p>
            <a:pPr marL="1257300" lvl="2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30122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661357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6.1.1 –  Čerpání prostředků (mil. Kč)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F1D81EA-404F-47D5-B2D9-09C31CC4B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34213"/>
            <a:ext cx="5194318" cy="465513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4F6C5CB9-CECF-4F9B-988F-CC9B16A71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340768"/>
            <a:ext cx="3380525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091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1650" y="3360738"/>
            <a:ext cx="4044950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/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1441539"/>
            <a:ext cx="7541712" cy="413438"/>
          </a:xfrm>
        </p:spPr>
        <p:txBody>
          <a:bodyPr/>
          <a:lstStyle/>
          <a:p>
            <a:r>
              <a:rPr lang="cs-CZ" sz="1600" dirty="0"/>
              <a:t>Program rozvoje venkova 2014 – 2020 – 6. kolo příjmu žádostí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B9430A-6153-4AA4-923D-BED38E328946}"/>
              </a:ext>
            </a:extLst>
          </p:cNvPr>
          <p:cNvSpPr txBox="1"/>
          <p:nvPr/>
        </p:nvSpPr>
        <p:spPr>
          <a:xfrm>
            <a:off x="33358" y="2019560"/>
            <a:ext cx="74189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300" b="1" dirty="0"/>
              <a:t>6.4.1 Investice do nezemědělských činností</a:t>
            </a:r>
          </a:p>
          <a:p>
            <a:pPr algn="just"/>
            <a:r>
              <a:rPr lang="cs-CZ" sz="2300" b="1" dirty="0"/>
              <a:t>6.4.2. Podpora agroturistiky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3D7783-8256-4D69-8D7E-1A54B6C093EB}"/>
              </a:ext>
            </a:extLst>
          </p:cNvPr>
          <p:cNvSpPr txBox="1"/>
          <p:nvPr/>
        </p:nvSpPr>
        <p:spPr>
          <a:xfrm>
            <a:off x="5815075" y="6519446"/>
            <a:ext cx="3328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SZIF + Prezentace </a:t>
            </a:r>
            <a:r>
              <a:rPr lang="cs-CZ" dirty="0" err="1"/>
              <a:t>MZe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3843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6424420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Obecné informace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7" name="Nadpis 1">
            <a:extLst>
              <a:ext uri="{FF2B5EF4-FFF2-40B4-BE49-F238E27FC236}">
                <a16:creationId xmlns:a16="http://schemas.microsoft.com/office/drawing/2014/main" id="{AB6D3B23-1D66-42CE-9220-A1809189BA95}"/>
              </a:ext>
            </a:extLst>
          </p:cNvPr>
          <p:cNvSpPr txBox="1">
            <a:spLocks/>
          </p:cNvSpPr>
          <p:nvPr/>
        </p:nvSpPr>
        <p:spPr bwMode="auto">
          <a:xfrm>
            <a:off x="179512" y="878469"/>
            <a:ext cx="106140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cs-CZ" sz="1800" kern="0" dirty="0">
                <a:solidFill>
                  <a:srgbClr val="7030A0"/>
                </a:solidFill>
              </a:rPr>
              <a:t>6.4.1 Investice do nezemědělských činností</a:t>
            </a:r>
            <a:br>
              <a:rPr lang="cs-CZ" sz="1800" kern="0" dirty="0">
                <a:solidFill>
                  <a:srgbClr val="7030A0"/>
                </a:solidFill>
              </a:rPr>
            </a:br>
            <a:endParaRPr lang="cs-CZ" sz="1800" kern="0" dirty="0">
              <a:solidFill>
                <a:srgbClr val="7030A0"/>
              </a:solidFill>
            </a:endParaRPr>
          </a:p>
        </p:txBody>
      </p:sp>
      <p:sp>
        <p:nvSpPr>
          <p:cNvPr id="18" name="Položky obsahu">
            <a:extLst>
              <a:ext uri="{FF2B5EF4-FFF2-40B4-BE49-F238E27FC236}">
                <a16:creationId xmlns:a16="http://schemas.microsoft.com/office/drawing/2014/main" id="{1D558DE9-4532-404F-AA20-8B8A6593B3D8}"/>
              </a:ext>
            </a:extLst>
          </p:cNvPr>
          <p:cNvSpPr txBox="1">
            <a:spLocks/>
          </p:cNvSpPr>
          <p:nvPr/>
        </p:nvSpPr>
        <p:spPr>
          <a:xfrm>
            <a:off x="179512" y="1799219"/>
            <a:ext cx="8633023" cy="187614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Font typeface="Wingdings" pitchFamily="2" charset="2"/>
              <a:defRPr sz="2400">
                <a:solidFill>
                  <a:srgbClr val="F3652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  <a:defRPr sz="2000">
                <a:solidFill>
                  <a:srgbClr val="21511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cs-CZ" sz="1800" kern="0" dirty="0">
                <a:solidFill>
                  <a:schemeClr val="tx1"/>
                </a:solidFill>
                <a:latin typeface="+mj-lt"/>
              </a:rPr>
              <a:t>a) území ČR kromě krajů Ústeckého, Moravskoslezského a Karlovarského</a:t>
            </a:r>
          </a:p>
          <a:p>
            <a:pPr>
              <a:spcAft>
                <a:spcPts val="600"/>
              </a:spcAft>
              <a:defRPr/>
            </a:pPr>
            <a:endParaRPr lang="cs-CZ" sz="1800" kern="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cs-CZ" sz="1800" kern="0" dirty="0">
                <a:solidFill>
                  <a:schemeClr val="tx1"/>
                </a:solidFill>
                <a:latin typeface="+mj-lt"/>
              </a:rPr>
              <a:t>b) území krajů Ústeckého, Moravskoslezského a Karlovarského</a:t>
            </a:r>
          </a:p>
          <a:p>
            <a:pPr>
              <a:spcAft>
                <a:spcPts val="600"/>
              </a:spcAft>
              <a:defRPr/>
            </a:pPr>
            <a:endParaRPr lang="cs-CZ" sz="1800" kern="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cs-CZ" sz="1800" kern="0" dirty="0">
                <a:solidFill>
                  <a:srgbClr val="FF0000"/>
                </a:solidFill>
                <a:latin typeface="+mj-lt"/>
              </a:rPr>
              <a:t>c)  </a:t>
            </a:r>
            <a:r>
              <a:rPr lang="pt-BR" sz="1800" kern="0" dirty="0">
                <a:solidFill>
                  <a:srgbClr val="FF0000"/>
                </a:solidFill>
                <a:latin typeface="+mj-lt"/>
              </a:rPr>
              <a:t>Výstavba a modernizace zařízení na výrobu tvarovaných biopaliv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97DCCD18-0D54-48E9-8C9E-25451F10AF6B}"/>
              </a:ext>
            </a:extLst>
          </p:cNvPr>
          <p:cNvSpPr txBox="1">
            <a:spLocks/>
          </p:cNvSpPr>
          <p:nvPr/>
        </p:nvSpPr>
        <p:spPr>
          <a:xfrm>
            <a:off x="179512" y="4188490"/>
            <a:ext cx="11036634" cy="9880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24385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1800" kern="0" dirty="0"/>
              <a:t>6.4.1 Investice do nezemědělských činností</a:t>
            </a:r>
            <a:endParaRPr lang="cs-CZ" sz="1800" dirty="0">
              <a:solidFill>
                <a:srgbClr val="7030A0"/>
              </a:solidFill>
            </a:endParaRPr>
          </a:p>
        </p:txBody>
      </p:sp>
      <p:sp>
        <p:nvSpPr>
          <p:cNvPr id="21" name="Položky obsahu">
            <a:extLst>
              <a:ext uri="{FF2B5EF4-FFF2-40B4-BE49-F238E27FC236}">
                <a16:creationId xmlns:a16="http://schemas.microsoft.com/office/drawing/2014/main" id="{0CAD1C5B-8A27-4F5E-95E0-87F6863D11C6}"/>
              </a:ext>
            </a:extLst>
          </p:cNvPr>
          <p:cNvSpPr txBox="1">
            <a:spLocks/>
          </p:cNvSpPr>
          <p:nvPr/>
        </p:nvSpPr>
        <p:spPr>
          <a:xfrm>
            <a:off x="187449" y="4682536"/>
            <a:ext cx="8633023" cy="14734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Font typeface="Wingdings" pitchFamily="2" charset="2"/>
              <a:defRPr sz="2400">
                <a:solidFill>
                  <a:srgbClr val="F3652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  <a:defRPr sz="2000">
                <a:solidFill>
                  <a:srgbClr val="21511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cs-CZ" sz="1800" kern="0" dirty="0">
                <a:solidFill>
                  <a:schemeClr val="tx1"/>
                </a:solidFill>
                <a:latin typeface="+mj-lt"/>
              </a:rPr>
              <a:t>a) území ČR kromě krajů Ústeckého, Moravskoslezského a Karlovarského</a:t>
            </a:r>
          </a:p>
          <a:p>
            <a:pPr>
              <a:spcAft>
                <a:spcPts val="600"/>
              </a:spcAft>
              <a:defRPr/>
            </a:pPr>
            <a:endParaRPr lang="cs-CZ" sz="1800" kern="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cs-CZ" sz="1800" kern="0" dirty="0">
                <a:solidFill>
                  <a:schemeClr val="tx1"/>
                </a:solidFill>
                <a:latin typeface="+mj-lt"/>
              </a:rPr>
              <a:t>b) území krajů Ústeckého, Moravskoslezského a Karlovarského</a:t>
            </a:r>
          </a:p>
          <a:p>
            <a:pPr>
              <a:spcAft>
                <a:spcPts val="600"/>
              </a:spcAft>
              <a:defRPr/>
            </a:pPr>
            <a:endParaRPr lang="cs-CZ" sz="1800" kern="0" dirty="0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29A5717-9E01-45CE-98F6-6AA0DA100852}"/>
              </a:ext>
            </a:extLst>
          </p:cNvPr>
          <p:cNvSpPr/>
          <p:nvPr/>
        </p:nvSpPr>
        <p:spPr>
          <a:xfrm>
            <a:off x="219834" y="4002119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800" b="1" kern="0" dirty="0">
                <a:solidFill>
                  <a:srgbClr val="7030A0"/>
                </a:solidFill>
              </a:rPr>
              <a:t>6.4.2 Podpora agroturistiky</a:t>
            </a:r>
            <a:endParaRPr lang="cs-CZ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3046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630900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Zaměření operací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B14F33D-68A8-4CB7-A017-6ED8D563C41B}"/>
              </a:ext>
            </a:extLst>
          </p:cNvPr>
          <p:cNvSpPr/>
          <p:nvPr/>
        </p:nvSpPr>
        <p:spPr>
          <a:xfrm>
            <a:off x="323528" y="148478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000" dirty="0"/>
              <a:t>Rozvoj nezemědělských činností vedoucí k </a:t>
            </a:r>
            <a:r>
              <a:rPr lang="cs-CZ" sz="2000" b="1" dirty="0"/>
              <a:t>diverzifikaci příjmů </a:t>
            </a:r>
            <a:r>
              <a:rPr lang="cs-CZ" sz="2000" dirty="0"/>
              <a:t>zemědělských podnikatelů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0CFA9B8-9651-490A-9E88-171EAB1E327F}"/>
              </a:ext>
            </a:extLst>
          </p:cNvPr>
          <p:cNvSpPr/>
          <p:nvPr/>
        </p:nvSpPr>
        <p:spPr>
          <a:xfrm>
            <a:off x="467544" y="3143848"/>
            <a:ext cx="5041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6.4.1. a 6.4.2.  –  Cíl operací</a:t>
            </a:r>
            <a:endParaRPr lang="cs-CZ" sz="2400" b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21A0B1A-F518-45C2-B1E7-9BE6D217D641}"/>
              </a:ext>
            </a:extLst>
          </p:cNvPr>
          <p:cNvSpPr/>
          <p:nvPr/>
        </p:nvSpPr>
        <p:spPr>
          <a:xfrm>
            <a:off x="323528" y="4311387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000" dirty="0"/>
              <a:t>Rozvoj nezemědělských činností vedoucí k </a:t>
            </a:r>
            <a:r>
              <a:rPr lang="cs-CZ" sz="2000" b="1" dirty="0"/>
              <a:t>diverzifikaci příjmů </a:t>
            </a:r>
            <a:r>
              <a:rPr lang="cs-CZ" sz="2000" dirty="0"/>
              <a:t>zemědělských podnikatelů </a:t>
            </a:r>
          </a:p>
        </p:txBody>
      </p:sp>
    </p:spTree>
    <p:extLst>
      <p:ext uri="{BB962C8B-B14F-4D97-AF65-F5344CB8AC3E}">
        <p14:creationId xmlns:p14="http://schemas.microsoft.com/office/powerpoint/2010/main" val="218843663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6273737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Definice žadatele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4" name="Zástupný symbol pro text 3">
            <a:extLst>
              <a:ext uri="{FF2B5EF4-FFF2-40B4-BE49-F238E27FC236}">
                <a16:creationId xmlns:a16="http://schemas.microsoft.com/office/drawing/2014/main" id="{9EE5F855-6382-41F3-A50E-09C9433DD12E}"/>
              </a:ext>
            </a:extLst>
          </p:cNvPr>
          <p:cNvSpPr txBox="1">
            <a:spLocks/>
          </p:cNvSpPr>
          <p:nvPr/>
        </p:nvSpPr>
        <p:spPr bwMode="auto">
          <a:xfrm>
            <a:off x="85704" y="1482561"/>
            <a:ext cx="9024356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8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500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863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358775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828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DCE00"/>
              </a:buClr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Zemědělský podnikatel,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tzn. fyzická nebo právnická osoba, která splňuje definici zemědělského podnikatele podle § 2e zákona č. 252/1997 Sb., o zemědělství, ve znění pozdějších předpisů a je minimálně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 dobu 2 let  před podáním Žádosti o dotaci evidována v Evidenci zemědělského podnikatele (EZP). 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A7ECCA7-18C4-4178-9C53-64BC647FABAE}"/>
              </a:ext>
            </a:extLst>
          </p:cNvPr>
          <p:cNvSpPr/>
          <p:nvPr/>
        </p:nvSpPr>
        <p:spPr>
          <a:xfrm>
            <a:off x="0" y="3875357"/>
            <a:ext cx="91100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  <a:defRPr/>
            </a:pPr>
            <a:r>
              <a:rPr lang="cs-CZ" sz="2000" dirty="0"/>
              <a:t>(Kritérium přijatelnosti)</a:t>
            </a:r>
          </a:p>
          <a:p>
            <a:pPr algn="just">
              <a:defRPr/>
            </a:pPr>
            <a:r>
              <a:rPr lang="cs-CZ" sz="2000" dirty="0">
                <a:latin typeface="+mj-lt"/>
              </a:rPr>
              <a:t>Žadatel vykazuje min. </a:t>
            </a:r>
            <a:r>
              <a:rPr lang="cs-CZ" sz="2000" b="1" dirty="0">
                <a:latin typeface="+mj-lt"/>
              </a:rPr>
              <a:t>30 % příjmů ze zemědělské prvovýroby</a:t>
            </a:r>
            <a:r>
              <a:rPr lang="cs-CZ" sz="2000" dirty="0">
                <a:latin typeface="+mj-lt"/>
              </a:rPr>
              <a:t> v poměru k celkovým příjmům za poslední uzavřené účetní (zdaňovací) období, minimálně musí 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příjmy ze zemědělské prvovýroby dosahovat alespoň částky 118 800,- Kč</a:t>
            </a:r>
            <a:r>
              <a:rPr lang="cs-CZ" sz="2000" dirty="0">
                <a:ln>
                  <a:solidFill>
                    <a:schemeClr val="tx1"/>
                  </a:solidFill>
                </a:ln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>
              <a:defRPr/>
            </a:pPr>
            <a:r>
              <a:rPr lang="cs-CZ" sz="2000" dirty="0"/>
              <a:t>nebo </a:t>
            </a:r>
          </a:p>
          <a:p>
            <a:pPr algn="just">
              <a:defRPr/>
            </a:pPr>
            <a:r>
              <a:rPr lang="cs-CZ" sz="2000" dirty="0"/>
              <a:t>hospodaří </a:t>
            </a:r>
            <a:r>
              <a:rPr lang="cs-CZ" sz="2000" b="1" dirty="0"/>
              <a:t>v lese s minimální výměrou 10 ha</a:t>
            </a:r>
            <a:r>
              <a:rPr lang="cs-CZ" sz="2000" dirty="0"/>
              <a:t>.  </a:t>
            </a:r>
          </a:p>
          <a:p>
            <a:pPr algn="just"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58858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2404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Způsobilé výdaje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F50AF0C-478B-4B2A-809A-96ACC3AEB536}"/>
              </a:ext>
            </a:extLst>
          </p:cNvPr>
          <p:cNvSpPr/>
          <p:nvPr/>
        </p:nvSpPr>
        <p:spPr>
          <a:xfrm>
            <a:off x="0" y="920245"/>
            <a:ext cx="91450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200" b="1" dirty="0"/>
              <a:t>stavební obnova </a:t>
            </a:r>
            <a:r>
              <a:rPr lang="cs-CZ" sz="2200" dirty="0"/>
              <a:t>(přestavba, modernizace, statické zabezpečení) </a:t>
            </a:r>
            <a:r>
              <a:rPr lang="cs-CZ" sz="2200" b="1" dirty="0"/>
              <a:t>či nová výstavba </a:t>
            </a:r>
            <a:r>
              <a:rPr lang="cs-CZ" sz="2200" dirty="0"/>
              <a:t>provozovny (operace 6.4.1) nebo malokapacitního ubytovacího zařízení včetně dalších budov a ploch v rámci turistické infrastruktury (operace 6.4.2)</a:t>
            </a:r>
          </a:p>
          <a:p>
            <a:pPr algn="just">
              <a:defRPr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200" b="1" dirty="0"/>
              <a:t>doplňující výdaje jako součást projektu </a:t>
            </a:r>
            <a:r>
              <a:rPr lang="cs-CZ" sz="2200" dirty="0"/>
              <a:t>– úprava povrchů, náklady na výstavbu odstavných a parkovacích stání, oplocení v souvislosti s projektem,  Oplocení,  apod.</a:t>
            </a:r>
          </a:p>
          <a:p>
            <a:pPr algn="just">
              <a:defRPr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200" b="1" dirty="0"/>
              <a:t>pořízení strojů, technologií </a:t>
            </a:r>
            <a:r>
              <a:rPr lang="cs-CZ" sz="2200" dirty="0"/>
              <a:t>pro založení nebo rozvoj nezemědělské činnosti  (operace 6.4.1) nebo </a:t>
            </a:r>
            <a:r>
              <a:rPr lang="cs-CZ" sz="2200" b="1" dirty="0"/>
              <a:t>nákup zařízení a vybavení </a:t>
            </a:r>
            <a:r>
              <a:rPr lang="cs-CZ" sz="2200" dirty="0"/>
              <a:t>malokapacitního ubytovacího zařízení (operace 6.4.2)</a:t>
            </a:r>
          </a:p>
          <a:p>
            <a:pPr algn="just">
              <a:defRPr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200" b="1" dirty="0"/>
              <a:t>nákup nemovitosti </a:t>
            </a:r>
            <a:r>
              <a:rPr lang="cs-CZ" sz="2200" dirty="0"/>
              <a:t>maximálně do částky odpovídající 10 % způsobilých výdajů, ze kterých je stanovena dotace</a:t>
            </a:r>
          </a:p>
        </p:txBody>
      </p:sp>
    </p:spTree>
    <p:extLst>
      <p:ext uri="{BB962C8B-B14F-4D97-AF65-F5344CB8AC3E}">
        <p14:creationId xmlns:p14="http://schemas.microsoft.com/office/powerpoint/2010/main" val="366597585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51720"/>
            <a:ext cx="6587926" cy="536549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FF0000"/>
                </a:solidFill>
              </a:rPr>
              <a:t>6.4.1. a 6.4.2.  –  Výše a míra dotace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C856776-C81E-4EC7-9760-DC3DD8FB65EB}"/>
              </a:ext>
            </a:extLst>
          </p:cNvPr>
          <p:cNvSpPr txBox="1">
            <a:spLocks/>
          </p:cNvSpPr>
          <p:nvPr/>
        </p:nvSpPr>
        <p:spPr bwMode="auto">
          <a:xfrm>
            <a:off x="414227" y="1463340"/>
            <a:ext cx="6353211" cy="23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pPr marL="0" indent="0" algn="just">
              <a:buFontTx/>
              <a:buNone/>
              <a:defRPr/>
            </a:pPr>
            <a:r>
              <a:rPr lang="cs-CZ" sz="2400" b="0" dirty="0"/>
              <a:t>Částka výdajů, ze kterých je stanovena dotace, na jeden projekt činí </a:t>
            </a:r>
          </a:p>
          <a:p>
            <a:pPr marL="0" indent="0" algn="just">
              <a:buFontTx/>
              <a:buNone/>
              <a:defRPr/>
            </a:pPr>
            <a:r>
              <a:rPr lang="cs-CZ" sz="2400" dirty="0"/>
              <a:t>minimálně  </a:t>
            </a:r>
          </a:p>
          <a:p>
            <a:pPr marL="0" indent="0" algn="just">
              <a:buFontTx/>
              <a:buNone/>
              <a:defRPr/>
            </a:pPr>
            <a:r>
              <a:rPr lang="cs-CZ" sz="2400" dirty="0"/>
              <a:t>200 000 Kč (včetně)</a:t>
            </a:r>
          </a:p>
          <a:p>
            <a:pPr marL="0" indent="0" algn="just">
              <a:buFontTx/>
              <a:buNone/>
              <a:defRPr/>
            </a:pPr>
            <a:r>
              <a:rPr lang="cs-CZ" sz="2400" dirty="0"/>
              <a:t>a maximálně</a:t>
            </a:r>
          </a:p>
          <a:p>
            <a:pPr marL="0" indent="0" algn="just">
              <a:buFontTx/>
              <a:buNone/>
              <a:defRPr/>
            </a:pPr>
            <a:r>
              <a:rPr lang="cs-CZ" sz="2400" dirty="0"/>
              <a:t>10 000 000 Kč (včetně)</a:t>
            </a:r>
            <a:r>
              <a:rPr lang="cs-CZ" sz="2400" b="0" dirty="0"/>
              <a:t>.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90556A3-6F49-4051-91DF-07FA5CB978F2}"/>
              </a:ext>
            </a:extLst>
          </p:cNvPr>
          <p:cNvSpPr txBox="1">
            <a:spLocks/>
          </p:cNvSpPr>
          <p:nvPr/>
        </p:nvSpPr>
        <p:spPr bwMode="auto">
          <a:xfrm>
            <a:off x="394642" y="894276"/>
            <a:ext cx="2691025" cy="59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cs-CZ" sz="2800" kern="0" dirty="0">
                <a:solidFill>
                  <a:srgbClr val="C00000"/>
                </a:solidFill>
              </a:rPr>
              <a:t>Výše</a:t>
            </a:r>
            <a:r>
              <a:rPr lang="cs-CZ" sz="2800" kern="0" dirty="0"/>
              <a:t> dotace</a:t>
            </a:r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44F08B03-A81B-415D-918E-2E7D99E67EEB}"/>
              </a:ext>
            </a:extLst>
          </p:cNvPr>
          <p:cNvSpPr txBox="1">
            <a:spLocks/>
          </p:cNvSpPr>
          <p:nvPr/>
        </p:nvSpPr>
        <p:spPr>
          <a:xfrm>
            <a:off x="394642" y="3773246"/>
            <a:ext cx="7692605" cy="27999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Font typeface="Wingdings" pitchFamily="2" charset="2"/>
              <a:defRPr sz="2400">
                <a:solidFill>
                  <a:srgbClr val="F3652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  <a:defRPr sz="2000">
                <a:solidFill>
                  <a:srgbClr val="21511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</a:pPr>
            <a:endParaRPr lang="cs-CZ" altLang="cs-CZ" b="1" kern="0" dirty="0"/>
          </a:p>
          <a:p>
            <a:pPr algn="just">
              <a:spcBef>
                <a:spcPct val="0"/>
              </a:spcBef>
            </a:pPr>
            <a:endParaRPr lang="cs-CZ" altLang="cs-CZ" b="1" kern="0" dirty="0"/>
          </a:p>
          <a:p>
            <a:pPr algn="just">
              <a:spcBef>
                <a:spcPct val="0"/>
              </a:spcBef>
            </a:pPr>
            <a:r>
              <a:rPr lang="cs-CZ" altLang="cs-CZ" sz="2800" b="1" kern="0" dirty="0">
                <a:solidFill>
                  <a:srgbClr val="C00000"/>
                </a:solidFill>
                <a:latin typeface="+mj-lt"/>
              </a:rPr>
              <a:t>Míra dotace činí:</a:t>
            </a:r>
          </a:p>
          <a:p>
            <a:pPr algn="just">
              <a:spcBef>
                <a:spcPct val="0"/>
              </a:spcBef>
            </a:pPr>
            <a:endParaRPr lang="cs-CZ" altLang="cs-CZ" b="1" kern="0" dirty="0">
              <a:solidFill>
                <a:schemeClr val="accent2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cs-CZ" altLang="cs-CZ" kern="0" dirty="0">
                <a:solidFill>
                  <a:srgbClr val="002060"/>
                </a:solidFill>
                <a:latin typeface="+mj-lt"/>
              </a:rPr>
              <a:t>Velké podniky    -   25 % způsobilých výdajů</a:t>
            </a:r>
          </a:p>
          <a:p>
            <a:pPr>
              <a:spcBef>
                <a:spcPct val="0"/>
              </a:spcBef>
            </a:pPr>
            <a:r>
              <a:rPr lang="cs-CZ" altLang="cs-CZ" kern="0" dirty="0">
                <a:solidFill>
                  <a:srgbClr val="002060"/>
                </a:solidFill>
                <a:latin typeface="+mj-lt"/>
              </a:rPr>
              <a:t>Střední podniky -   35 % způsobilých výdajů</a:t>
            </a:r>
          </a:p>
          <a:p>
            <a:pPr>
              <a:spcBef>
                <a:spcPct val="0"/>
              </a:spcBef>
            </a:pPr>
            <a:r>
              <a:rPr lang="cs-CZ" altLang="cs-CZ" kern="0" dirty="0">
                <a:solidFill>
                  <a:srgbClr val="002060"/>
                </a:solidFill>
                <a:latin typeface="+mj-lt"/>
              </a:rPr>
              <a:t>Malé podniky     -   45 % způsobilých výdajů</a:t>
            </a:r>
          </a:p>
          <a:p>
            <a:pPr>
              <a:spcBef>
                <a:spcPct val="0"/>
              </a:spcBef>
            </a:pPr>
            <a:endParaRPr lang="cs-CZ" altLang="cs-CZ" b="1" kern="0" dirty="0"/>
          </a:p>
        </p:txBody>
      </p:sp>
    </p:spTree>
    <p:extLst>
      <p:ext uri="{BB962C8B-B14F-4D97-AF65-F5344CB8AC3E}">
        <p14:creationId xmlns:p14="http://schemas.microsoft.com/office/powerpoint/2010/main" val="259015542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51720"/>
            <a:ext cx="6587926" cy="536549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cs-CZ" sz="2400" dirty="0">
                <a:solidFill>
                  <a:srgbClr val="FF0000"/>
                </a:solidFill>
              </a:rPr>
              <a:t>6.4.1. a 6.4.2.  –  Výše a míra dotace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3960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Založení nové provozovny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Rozšíření kapacity stávající provozovny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Rozšíření sortimentu stávající provozovny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Zásadní změna celkového výrobního postupu stávající provozovny – pouze operace 6.4.1.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Stávající provozovnou se rozumí provozovna, v níž žadatel již k datu podání Žádosti o dotaci provozuje výrobu jako soustavnou a samostatnou činnost za účelem dosažení zisku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085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E5D2A173-49CB-4CF8-94AD-9921C0BAAA51}"/>
              </a:ext>
            </a:extLst>
          </p:cNvPr>
          <p:cNvCxnSpPr/>
          <p:nvPr/>
        </p:nvCxnSpPr>
        <p:spPr>
          <a:xfrm>
            <a:off x="3921009" y="1149022"/>
            <a:ext cx="3963359" cy="16373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7E3756D-F551-413C-AFD5-80A15A7F7952}"/>
              </a:ext>
            </a:extLst>
          </p:cNvPr>
          <p:cNvSpPr txBox="1"/>
          <p:nvPr/>
        </p:nvSpPr>
        <p:spPr>
          <a:xfrm rot="5400000">
            <a:off x="2675122" y="3335035"/>
            <a:ext cx="553998" cy="26447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DOPORUČENÍ ŽOD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4A71FB2-D80D-4A61-AF1E-A483C8EBCE1B}"/>
              </a:ext>
            </a:extLst>
          </p:cNvPr>
          <p:cNvSpPr txBox="1"/>
          <p:nvPr/>
        </p:nvSpPr>
        <p:spPr>
          <a:xfrm rot="5401331">
            <a:off x="2647109" y="1159913"/>
            <a:ext cx="553998" cy="2644926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PODPIS DOHODY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6B5BD0F-AB6A-43C0-AE84-4042023EFCE6}"/>
              </a:ext>
            </a:extLst>
          </p:cNvPr>
          <p:cNvSpPr txBox="1"/>
          <p:nvPr/>
        </p:nvSpPr>
        <p:spPr>
          <a:xfrm rot="5401331">
            <a:off x="2675120" y="1861488"/>
            <a:ext cx="553998" cy="262546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SCHVÁLENÍ ŽOD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551AF5C4-29D2-4557-9016-C22976A63BE0}"/>
              </a:ext>
            </a:extLst>
          </p:cNvPr>
          <p:cNvSpPr txBox="1"/>
          <p:nvPr/>
        </p:nvSpPr>
        <p:spPr>
          <a:xfrm rot="1331">
            <a:off x="1620102" y="1269269"/>
            <a:ext cx="2625682" cy="46166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PODÁNÍ ŽOP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AD05B8D-A6F5-45CC-AA09-F9D1FD9AFE2F}"/>
              </a:ext>
            </a:extLst>
          </p:cNvPr>
          <p:cNvSpPr txBox="1"/>
          <p:nvPr/>
        </p:nvSpPr>
        <p:spPr>
          <a:xfrm>
            <a:off x="845635" y="5636641"/>
            <a:ext cx="4212468" cy="92333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PŘÍPRAVA PROJEKTU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ROZPOČET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PLATNÉ POVOLENÍ STAVEBNÍHO ÚŘADU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C2546A4-B602-47B4-BBC9-7C18824C9700}"/>
              </a:ext>
            </a:extLst>
          </p:cNvPr>
          <p:cNvSpPr txBox="1"/>
          <p:nvPr/>
        </p:nvSpPr>
        <p:spPr>
          <a:xfrm rot="5400000">
            <a:off x="2674870" y="2553842"/>
            <a:ext cx="553998" cy="2663714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DOLOŽENÍ PŘÍLOH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AC1D719D-DFB3-421A-A752-668C9AE9EDEC}"/>
              </a:ext>
            </a:extLst>
          </p:cNvPr>
          <p:cNvCxnSpPr/>
          <p:nvPr/>
        </p:nvCxnSpPr>
        <p:spPr>
          <a:xfrm flipV="1">
            <a:off x="4429536" y="4160512"/>
            <a:ext cx="634790" cy="2186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1825BFA9-91D9-479E-AA4E-A3D8247F0738}"/>
              </a:ext>
            </a:extLst>
          </p:cNvPr>
          <p:cNvCxnSpPr/>
          <p:nvPr/>
        </p:nvCxnSpPr>
        <p:spPr>
          <a:xfrm flipV="1">
            <a:off x="5064326" y="4176026"/>
            <a:ext cx="0" cy="2332506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2C5F2CF5-DC80-4F29-9ACA-7F2CB3293C70}"/>
              </a:ext>
            </a:extLst>
          </p:cNvPr>
          <p:cNvCxnSpPr/>
          <p:nvPr/>
        </p:nvCxnSpPr>
        <p:spPr>
          <a:xfrm>
            <a:off x="4407575" y="1731443"/>
            <a:ext cx="1301055" cy="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1FBB9D62-71C2-4E64-87E2-E6D2D677E6AB}"/>
              </a:ext>
            </a:extLst>
          </p:cNvPr>
          <p:cNvCxnSpPr/>
          <p:nvPr/>
        </p:nvCxnSpPr>
        <p:spPr>
          <a:xfrm flipV="1">
            <a:off x="5730591" y="1731443"/>
            <a:ext cx="0" cy="3361132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B3DA862-0360-4DE3-95D2-1650BD166F74}"/>
              </a:ext>
            </a:extLst>
          </p:cNvPr>
          <p:cNvSpPr txBox="1"/>
          <p:nvPr/>
        </p:nvSpPr>
        <p:spPr>
          <a:xfrm>
            <a:off x="5730591" y="2119926"/>
            <a:ext cx="800219" cy="252217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REALIZACE VÝDAJŮ ŽADATELEM</a:t>
            </a:r>
          </a:p>
        </p:txBody>
      </p: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21A2426E-BC07-4638-A1A7-27CA6F643DB9}"/>
              </a:ext>
            </a:extLst>
          </p:cNvPr>
          <p:cNvCxnSpPr/>
          <p:nvPr/>
        </p:nvCxnSpPr>
        <p:spPr>
          <a:xfrm flipV="1">
            <a:off x="4429536" y="5088755"/>
            <a:ext cx="1301055" cy="764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F217CCA-161B-455A-952D-34DE7F26A17B}"/>
              </a:ext>
            </a:extLst>
          </p:cNvPr>
          <p:cNvSpPr txBox="1"/>
          <p:nvPr/>
        </p:nvSpPr>
        <p:spPr>
          <a:xfrm>
            <a:off x="5154527" y="4176026"/>
            <a:ext cx="492443" cy="22437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VÝBĚROVÉ </a:t>
            </a:r>
            <a:r>
              <a:rPr lang="cs-CZ" sz="2000" spc="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ŘÍZENÍ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4197F3B1-AE6C-4A03-91BA-3D6C8B26A139}"/>
              </a:ext>
            </a:extLst>
          </p:cNvPr>
          <p:cNvSpPr txBox="1"/>
          <p:nvPr/>
        </p:nvSpPr>
        <p:spPr>
          <a:xfrm>
            <a:off x="1639278" y="5083301"/>
            <a:ext cx="2625772" cy="46166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PODÁNÍ ŽOD</a:t>
            </a:r>
            <a:endParaRPr kumimoji="0" lang="cs-CZ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B5BF8D5C-98CE-4A99-953A-FF5523ECAA05}"/>
              </a:ext>
            </a:extLst>
          </p:cNvPr>
          <p:cNvSpPr txBox="1"/>
          <p:nvPr/>
        </p:nvSpPr>
        <p:spPr>
          <a:xfrm>
            <a:off x="2045407" y="569211"/>
            <a:ext cx="184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solidFill>
                  <a:prstClr val="black"/>
                </a:solidFill>
                <a:latin typeface="Calibri"/>
              </a:rPr>
              <a:t>DOTACE</a:t>
            </a: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96D3EF5C-58AB-4291-A1E7-60161DC7F264}"/>
              </a:ext>
            </a:extLst>
          </p:cNvPr>
          <p:cNvCxnSpPr/>
          <p:nvPr/>
        </p:nvCxnSpPr>
        <p:spPr>
          <a:xfrm flipV="1">
            <a:off x="6876256" y="260648"/>
            <a:ext cx="0" cy="6146058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A3898BDB-6F48-4871-9BA8-C8341B0E67CF}"/>
              </a:ext>
            </a:extLst>
          </p:cNvPr>
          <p:cNvSpPr txBox="1"/>
          <p:nvPr/>
        </p:nvSpPr>
        <p:spPr>
          <a:xfrm>
            <a:off x="6784504" y="1946123"/>
            <a:ext cx="1107996" cy="396044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ARCHIVACE DOKUMENTŮ JEŠTĚ 10 LET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000" b="1" spc="100" dirty="0">
                <a:solidFill>
                  <a:prstClr val="black"/>
                </a:solidFill>
                <a:latin typeface="Calibri"/>
              </a:rPr>
              <a:t>OD PROPLACENÍ DOTACE</a:t>
            </a:r>
          </a:p>
        </p:txBody>
      </p: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BFFD1F7D-5960-4EDE-9C89-290B20D13665}"/>
              </a:ext>
            </a:extLst>
          </p:cNvPr>
          <p:cNvCxnSpPr/>
          <p:nvPr/>
        </p:nvCxnSpPr>
        <p:spPr>
          <a:xfrm flipV="1">
            <a:off x="7884368" y="260648"/>
            <a:ext cx="0" cy="904747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2B2E44B1-A48C-46A7-A166-EAED496438F5}"/>
              </a:ext>
            </a:extLst>
          </p:cNvPr>
          <p:cNvSpPr txBox="1"/>
          <p:nvPr/>
        </p:nvSpPr>
        <p:spPr>
          <a:xfrm>
            <a:off x="1611047" y="1731443"/>
            <a:ext cx="26634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800" b="1" dirty="0">
                <a:solidFill>
                  <a:prstClr val="black"/>
                </a:solidFill>
                <a:latin typeface="Calibri"/>
              </a:rPr>
              <a:t>24 měsíců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4391128-1A83-41BA-9E12-B6BB727680F8}"/>
              </a:ext>
            </a:extLst>
          </p:cNvPr>
          <p:cNvSpPr txBox="1"/>
          <p:nvPr/>
        </p:nvSpPr>
        <p:spPr>
          <a:xfrm>
            <a:off x="6627987" y="6598723"/>
            <a:ext cx="2529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Prezentace </a:t>
            </a:r>
            <a:r>
              <a:rPr lang="cs-CZ" dirty="0" err="1"/>
              <a:t>MZe</a:t>
            </a:r>
            <a:endParaRPr lang="cs-CZ" dirty="0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5A8A7D6C-B9BE-4ECF-9E54-9192E4DD3A69}"/>
              </a:ext>
            </a:extLst>
          </p:cNvPr>
          <p:cNvSpPr txBox="1"/>
          <p:nvPr/>
        </p:nvSpPr>
        <p:spPr>
          <a:xfrm>
            <a:off x="3737645" y="791772"/>
            <a:ext cx="4154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5.LET VÁZANOSTI PROJEKTU NA ÚČEL</a:t>
            </a:r>
          </a:p>
        </p:txBody>
      </p:sp>
    </p:spTree>
    <p:extLst>
      <p:ext uri="{BB962C8B-B14F-4D97-AF65-F5344CB8AC3E}">
        <p14:creationId xmlns:p14="http://schemas.microsoft.com/office/powerpoint/2010/main" val="1036845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41" grpId="0"/>
      <p:bldP spid="43" grpId="0"/>
      <p:bldP spid="44" grpId="0" animBg="1"/>
      <p:bldP spid="45" grpId="0"/>
      <p:bldP spid="47" grpId="0"/>
      <p:bldP spid="49" grpId="0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8093"/>
            <a:ext cx="691814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Vybrané podmínky 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6CF7F28-E53D-486E-BDE0-273F41FDBAB8}"/>
              </a:ext>
            </a:extLst>
          </p:cNvPr>
          <p:cNvSpPr/>
          <p:nvPr/>
        </p:nvSpPr>
        <p:spPr>
          <a:xfrm>
            <a:off x="249070" y="1029024"/>
            <a:ext cx="870239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000" dirty="0"/>
              <a:t>Projekt je zaměřen pouze na vybrané na vybrané činnosti uvedené v Klasifikaci ekonomických činností (CZ-NACE):</a:t>
            </a:r>
          </a:p>
          <a:p>
            <a:pPr algn="just">
              <a:defRPr/>
            </a:pPr>
            <a:endParaRPr lang="cs-CZ" dirty="0"/>
          </a:p>
          <a:p>
            <a:pPr marL="0" indent="0" algn="just">
              <a:buFontTx/>
              <a:buNone/>
              <a:defRPr/>
            </a:pPr>
            <a:r>
              <a:rPr lang="cs-CZ" sz="2000" i="1" dirty="0"/>
              <a:t>OPERACE 6.4.1 (záměr a) a b):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Sekce	</a:t>
            </a:r>
            <a:r>
              <a:rPr lang="cs-CZ" sz="2000" b="1" dirty="0"/>
              <a:t>C Zpracovatelský průmysl </a:t>
            </a:r>
            <a:r>
              <a:rPr lang="cs-CZ" sz="2000" dirty="0"/>
              <a:t>(s výjimkou odvětví 			oceli, uhelného průmyslu, stavby lodí, výroby 			syntetických vláken, výroby tvarovaných biopaliv, 		destilace a míchání lihovin, výroby tabákových 			výrobků, výroby zbraní a střeliva)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Sekce	</a:t>
            </a:r>
            <a:r>
              <a:rPr lang="cs-CZ" sz="2000" b="1" dirty="0"/>
              <a:t>F Stavebnictví </a:t>
            </a:r>
            <a:r>
              <a:rPr lang="cs-CZ" sz="2000" dirty="0"/>
              <a:t>(s výjimkou developerské činnosti)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Sekce	</a:t>
            </a:r>
            <a:r>
              <a:rPr lang="cs-CZ" sz="2000" b="1" dirty="0"/>
              <a:t>G </a:t>
            </a:r>
            <a:r>
              <a:rPr lang="cs-CZ" sz="2000" dirty="0"/>
              <a:t>Velkoobchod a </a:t>
            </a:r>
            <a:r>
              <a:rPr lang="cs-CZ" sz="2000" b="1" dirty="0"/>
              <a:t>maloobchod, opravy a údržba 		motor. vozidel</a:t>
            </a:r>
            <a:r>
              <a:rPr lang="cs-CZ" sz="2000" dirty="0"/>
              <a:t> (s výjimkou oddílu velkoobchod)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Sekce	</a:t>
            </a:r>
            <a:r>
              <a:rPr lang="cs-CZ" sz="2000" b="1" dirty="0"/>
              <a:t>M 72 Výzkum a vývoj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(s výjimkou vědy a 			výzkumu v oblasti zemědělských věd)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FF0000"/>
              </a:solidFill>
            </a:endParaRPr>
          </a:p>
          <a:p>
            <a:pPr algn="just">
              <a:defRPr/>
            </a:pPr>
            <a:endParaRPr lang="cs-CZ" dirty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cs-CZ" sz="2000" i="1" dirty="0"/>
              <a:t>OPERACE 6.4.1 (záměr c):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pouze činnost v oblasti </a:t>
            </a:r>
            <a:r>
              <a:rPr lang="cs-CZ" sz="2000" b="1" dirty="0"/>
              <a:t>výroby tvarovaných biopaliv</a:t>
            </a:r>
          </a:p>
        </p:txBody>
      </p:sp>
    </p:spTree>
    <p:extLst>
      <p:ext uri="{BB962C8B-B14F-4D97-AF65-F5344CB8AC3E}">
        <p14:creationId xmlns:p14="http://schemas.microsoft.com/office/powerpoint/2010/main" val="298896958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52" y="366141"/>
            <a:ext cx="7086459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Vybrané podmínky II.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1C20737-6D7A-4449-8B88-CB49D9487C58}"/>
              </a:ext>
            </a:extLst>
          </p:cNvPr>
          <p:cNvSpPr/>
          <p:nvPr/>
        </p:nvSpPr>
        <p:spPr>
          <a:xfrm>
            <a:off x="53752" y="1088832"/>
            <a:ext cx="9036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000" dirty="0"/>
              <a:t>Projekt je zaměřen pouze na vybrané na vybrané činnosti uvedené v Klasifikaci ekonomických činností (CZ-NACE):</a:t>
            </a:r>
          </a:p>
          <a:p>
            <a:pPr algn="just">
              <a:defRPr/>
            </a:pPr>
            <a:endParaRPr lang="cs-CZ" sz="2000" dirty="0"/>
          </a:p>
          <a:p>
            <a:pPr marL="0" indent="0" algn="just">
              <a:buFontTx/>
              <a:buNone/>
              <a:defRPr/>
            </a:pPr>
            <a:r>
              <a:rPr lang="cs-CZ" sz="2000" i="1" dirty="0"/>
              <a:t>OPERACE 6.4.2: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FF0000"/>
                </a:solidFill>
              </a:rPr>
              <a:t>Sekce	</a:t>
            </a:r>
            <a:r>
              <a:rPr lang="cs-CZ" sz="2000" b="1" dirty="0">
                <a:solidFill>
                  <a:srgbClr val="FF0000"/>
                </a:solidFill>
              </a:rPr>
              <a:t>I Ubytování, stravování a pohostinství</a:t>
            </a:r>
            <a:r>
              <a:rPr lang="cs-CZ" sz="2000" dirty="0">
                <a:solidFill>
                  <a:srgbClr val="FF0000"/>
                </a:solidFill>
              </a:rPr>
              <a:t>: hotely, 		činnosti restaurací, restaurací s rychlým občerstvením 		nebo bufetů, činnosti barů, hospod, nápojových barů, 		pivnic kaváren ovocných barů </a:t>
            </a:r>
          </a:p>
          <a:p>
            <a:pPr algn="just">
              <a:defRPr/>
            </a:pPr>
            <a:endParaRPr lang="cs-CZ" sz="20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rgbClr val="FF0000"/>
                </a:solidFill>
              </a:rPr>
              <a:t>Sekce	</a:t>
            </a:r>
            <a:r>
              <a:rPr lang="cs-CZ" sz="2000" b="1" dirty="0">
                <a:solidFill>
                  <a:srgbClr val="FF0000"/>
                </a:solidFill>
              </a:rPr>
              <a:t>R Kulturní, zábavní a rekreační činnosti</a:t>
            </a:r>
            <a:r>
              <a:rPr lang="cs-CZ" sz="2000" dirty="0">
                <a:solidFill>
                  <a:srgbClr val="FF0000"/>
                </a:solidFill>
              </a:rPr>
              <a:t>: 			Sportovní, zábavní a rekreační činnosti (s výjimkou 		činnosti provozování herních automatů, pořádání 			ohňostrojů a show rekreační povahy).</a:t>
            </a:r>
          </a:p>
        </p:txBody>
      </p:sp>
    </p:spTree>
    <p:extLst>
      <p:ext uri="{BB962C8B-B14F-4D97-AF65-F5344CB8AC3E}">
        <p14:creationId xmlns:p14="http://schemas.microsoft.com/office/powerpoint/2010/main" val="384106101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65017"/>
            <a:ext cx="725477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Vybrané podmínky III.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0832911-D5D7-4E66-B1E9-62CC438D76B7}"/>
              </a:ext>
            </a:extLst>
          </p:cNvPr>
          <p:cNvSpPr/>
          <p:nvPr/>
        </p:nvSpPr>
        <p:spPr>
          <a:xfrm>
            <a:off x="179512" y="1196752"/>
            <a:ext cx="87849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000" dirty="0"/>
              <a:t>Projekt lze realizovat na </a:t>
            </a:r>
            <a:r>
              <a:rPr lang="cs-CZ" altLang="cs-CZ" sz="2000" b="1" dirty="0"/>
              <a:t>území celé ČR s výjimkou měst Hl. město Praha, Plzeň, Liberec, Brno a Ostrava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000" b="1" dirty="0"/>
              <a:t>V případě uvádění produktů na trh</a:t>
            </a:r>
            <a:r>
              <a:rPr lang="cs-CZ" altLang="cs-CZ" sz="2000" dirty="0"/>
              <a:t>, jsou na trh uváděny </a:t>
            </a:r>
            <a:r>
              <a:rPr lang="cs-CZ" altLang="cs-CZ" sz="2000" b="1" dirty="0"/>
              <a:t>produkty, které nejsou uvedeny v příloze I Smlouvy o fungování EU</a:t>
            </a:r>
            <a:r>
              <a:rPr lang="cs-CZ" altLang="cs-CZ" sz="2000" dirty="0"/>
              <a:t>, případně v kombinaci s produkty uvedenými v této příloze (převažovat ale musí produkty neuvedené) – </a:t>
            </a:r>
            <a:r>
              <a:rPr lang="cs-CZ" altLang="cs-CZ" sz="2000" i="1" dirty="0"/>
              <a:t>operace 6.4.1, záměry a) a b)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000" b="1" dirty="0"/>
              <a:t>V případě zpracování produktů</a:t>
            </a:r>
            <a:r>
              <a:rPr lang="cs-CZ" altLang="cs-CZ" sz="2000" dirty="0"/>
              <a:t>, jsou výstupem procesu </a:t>
            </a:r>
            <a:r>
              <a:rPr lang="cs-CZ" altLang="cs-CZ" sz="2000" b="1" dirty="0"/>
              <a:t>produkty, které nejsou uvedeny v příloze I Smlouvy o fungování EU</a:t>
            </a:r>
            <a:r>
              <a:rPr lang="cs-CZ" altLang="cs-CZ" sz="2000" dirty="0"/>
              <a:t> </a:t>
            </a:r>
            <a:r>
              <a:rPr lang="pt-BR" altLang="cs-CZ" sz="2000" i="1" dirty="0"/>
              <a:t>– operace 6.4.1, záměry a) a b)</a:t>
            </a:r>
            <a:endParaRPr lang="cs-CZ" altLang="cs-CZ" sz="2000" i="1" dirty="0"/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altLang="cs-CZ" sz="2000" b="1" dirty="0"/>
              <a:t>Většina vyrobeného paliva </a:t>
            </a:r>
            <a:r>
              <a:rPr lang="pt-BR" altLang="cs-CZ" sz="2000" dirty="0"/>
              <a:t>žadatelem (více než 50 %) musí sloužit </a:t>
            </a:r>
            <a:r>
              <a:rPr lang="pt-BR" altLang="cs-CZ" sz="2000" b="1" dirty="0"/>
              <a:t>k prodeji</a:t>
            </a:r>
            <a:r>
              <a:rPr lang="cs-CZ" altLang="cs-CZ" sz="2000" b="1" dirty="0"/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(dílčí podmínka </a:t>
            </a:r>
            <a:r>
              <a:rPr lang="cs-CZ" altLang="cs-CZ" sz="2000" i="1" dirty="0">
                <a:solidFill>
                  <a:srgbClr val="FF0000"/>
                </a:solidFill>
              </a:rPr>
              <a:t>„nebo být využita pro nezemědělskou činnost“ </a:t>
            </a:r>
            <a:r>
              <a:rPr lang="cs-CZ" altLang="cs-CZ" sz="2000" dirty="0">
                <a:solidFill>
                  <a:srgbClr val="FF0000"/>
                </a:solidFill>
              </a:rPr>
              <a:t>byla odstraněna) </a:t>
            </a:r>
            <a:r>
              <a:rPr lang="cs-CZ" altLang="cs-CZ" sz="2000" i="1" dirty="0"/>
              <a:t>– operace 6.4.1, záměr c)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8050082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00088"/>
            <a:ext cx="715378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Vybrané podmínky IV.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4376016-F41B-47B3-B4D2-DEEA96AA7C66}"/>
              </a:ext>
            </a:extLst>
          </p:cNvPr>
          <p:cNvSpPr/>
          <p:nvPr/>
        </p:nvSpPr>
        <p:spPr>
          <a:xfrm>
            <a:off x="179512" y="1382286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cs-CZ" altLang="cs-CZ" sz="2000" dirty="0"/>
              <a:t>Předmětem projektu </a:t>
            </a:r>
            <a:r>
              <a:rPr lang="cs-CZ" altLang="cs-CZ" sz="2000" b="1" dirty="0"/>
              <a:t>nesmí být samostatné stravovací zařízení </a:t>
            </a:r>
            <a:r>
              <a:rPr lang="cs-CZ" altLang="cs-CZ" sz="2000" dirty="0"/>
              <a:t>(CZ-NACE 56.10), </a:t>
            </a:r>
            <a:r>
              <a:rPr lang="cs-CZ" altLang="cs-CZ" sz="2000" b="1" dirty="0"/>
              <a:t>bar, hospoda, nápojový bar, pivnice, kavárna, ovocný bar </a:t>
            </a:r>
            <a:r>
              <a:rPr lang="cs-CZ" altLang="cs-CZ" sz="2000" dirty="0"/>
              <a:t>(CZ-NACE 56.30) – </a:t>
            </a:r>
            <a:r>
              <a:rPr lang="cs-CZ" altLang="cs-CZ" sz="2000" i="1" dirty="0"/>
              <a:t>operace 6.4.2</a:t>
            </a:r>
          </a:p>
          <a:p>
            <a:pPr algn="just">
              <a:spcAft>
                <a:spcPts val="1200"/>
              </a:spcAft>
              <a:defRPr/>
            </a:pPr>
            <a:endParaRPr lang="cs-CZ" altLang="cs-CZ" sz="2000" i="1" dirty="0"/>
          </a:p>
          <a:p>
            <a:pPr algn="just">
              <a:spcAft>
                <a:spcPts val="1200"/>
              </a:spcAft>
              <a:defRPr/>
            </a:pPr>
            <a:r>
              <a:rPr lang="cs-CZ" altLang="cs-CZ" sz="2000" dirty="0"/>
              <a:t>Je-li součástí projektu </a:t>
            </a:r>
            <a:r>
              <a:rPr lang="cs-CZ" altLang="cs-CZ" sz="2000" b="1" dirty="0"/>
              <a:t>ubytovací zařízení</a:t>
            </a:r>
            <a:r>
              <a:rPr lang="cs-CZ" altLang="cs-CZ" sz="2000" dirty="0"/>
              <a:t>, musí se jednat o zařízení v souladu s § 2 odst. c) vyhlášky č. 501/2006 Sb. a dále o zařízení </a:t>
            </a:r>
            <a:r>
              <a:rPr lang="cs-CZ" altLang="cs-CZ" sz="2000" b="1" dirty="0"/>
              <a:t>s kapacitou nejméně 6 </a:t>
            </a:r>
            <a:r>
              <a:rPr lang="cs-CZ" altLang="cs-CZ" sz="2000" b="1" dirty="0">
                <a:solidFill>
                  <a:srgbClr val="FF0000"/>
                </a:solidFill>
              </a:rPr>
              <a:t>stálých</a:t>
            </a:r>
            <a:r>
              <a:rPr lang="cs-CZ" altLang="cs-CZ" sz="2000" b="1" dirty="0"/>
              <a:t> lůžek, maximálně však 40 </a:t>
            </a:r>
            <a:r>
              <a:rPr lang="cs-CZ" altLang="cs-CZ" sz="2000" b="1" dirty="0">
                <a:solidFill>
                  <a:srgbClr val="FF0000"/>
                </a:solidFill>
              </a:rPr>
              <a:t>stálých</a:t>
            </a:r>
            <a:r>
              <a:rPr lang="cs-CZ" altLang="cs-CZ" sz="2000" b="1" dirty="0"/>
              <a:t> lůžek</a:t>
            </a:r>
            <a:r>
              <a:rPr lang="cs-CZ" altLang="cs-CZ" sz="2000" dirty="0"/>
              <a:t>. Kapacita 40 stálých lůžek se vztahuje k ubytovacímu zařízení splňujícímu samostatný funkční celek – </a:t>
            </a:r>
            <a:r>
              <a:rPr lang="cs-CZ" altLang="cs-CZ" sz="2000" i="1" dirty="0"/>
              <a:t>operace 6.4.2</a:t>
            </a:r>
            <a:endParaRPr lang="cs-CZ" altLang="cs-CZ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017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715378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Vybrané podmínky V.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2A556F4-1C60-4629-9694-5BA70D20B3EB}"/>
              </a:ext>
            </a:extLst>
          </p:cNvPr>
          <p:cNvSpPr/>
          <p:nvPr/>
        </p:nvSpPr>
        <p:spPr>
          <a:xfrm>
            <a:off x="179512" y="1259175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V případě, že je projekt žadatele zaměřen </a:t>
            </a:r>
            <a:r>
              <a:rPr lang="cs-CZ" altLang="cs-CZ" sz="2000" b="1" dirty="0">
                <a:solidFill>
                  <a:srgbClr val="FF0000"/>
                </a:solidFill>
              </a:rPr>
              <a:t>pouze na činnosti z CZ-NACE 93 Sportovní, zábavní a rekreační činnosti a zároveň nemá vazbu na ubytovací kapacitu*</a:t>
            </a:r>
            <a:r>
              <a:rPr lang="cs-CZ" altLang="cs-CZ" sz="2000" dirty="0">
                <a:solidFill>
                  <a:srgbClr val="FF0000"/>
                </a:solidFill>
              </a:rPr>
              <a:t>, </a:t>
            </a:r>
            <a:r>
              <a:rPr lang="cs-CZ" altLang="cs-CZ" sz="2000" b="1" dirty="0">
                <a:solidFill>
                  <a:srgbClr val="FF0000"/>
                </a:solidFill>
              </a:rPr>
              <a:t>musí být činnosti </a:t>
            </a:r>
            <a:r>
              <a:rPr lang="cs-CZ" altLang="cs-CZ" sz="2000" dirty="0">
                <a:solidFill>
                  <a:srgbClr val="FF0000"/>
                </a:solidFill>
              </a:rPr>
              <a:t>realizované v tomto kódu </a:t>
            </a:r>
            <a:r>
              <a:rPr lang="cs-CZ" altLang="cs-CZ" sz="2000" b="1" dirty="0">
                <a:solidFill>
                  <a:srgbClr val="FF0000"/>
                </a:solidFill>
              </a:rPr>
              <a:t>přístupné pro veřejnost</a:t>
            </a:r>
            <a:r>
              <a:rPr lang="cs-CZ" altLang="cs-CZ" sz="2000" dirty="0">
                <a:solidFill>
                  <a:srgbClr val="FF0000"/>
                </a:solidFill>
              </a:rPr>
              <a:t>. Žadatel musí zajistit propagaci v místě provozu, musí být zveřejněna otvírací doba a musí být v provozu webová prezentace/reklama </a:t>
            </a:r>
            <a:r>
              <a:rPr lang="cs-CZ" altLang="cs-CZ" sz="2000" i="1" dirty="0">
                <a:solidFill>
                  <a:srgbClr val="FF0000"/>
                </a:solidFill>
              </a:rPr>
              <a:t>– operace 6.4.2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cs-CZ" altLang="cs-CZ" sz="2000" i="1" dirty="0">
              <a:solidFill>
                <a:srgbClr val="FF0000"/>
              </a:solidFill>
            </a:endParaRPr>
          </a:p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*</a:t>
            </a:r>
            <a:r>
              <a:rPr lang="cs-CZ" altLang="cs-CZ" sz="2000" i="1" dirty="0">
                <a:solidFill>
                  <a:srgbClr val="FF0000"/>
                </a:solidFill>
              </a:rPr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Jedná se již o stávající ubytovací kapacitu nebo kapacitu, která je součástí projektu a zároveň se nachází v docházkové vzdálenosti.</a:t>
            </a:r>
          </a:p>
        </p:txBody>
      </p:sp>
    </p:spTree>
    <p:extLst>
      <p:ext uri="{BB962C8B-B14F-4D97-AF65-F5344CB8AC3E}">
        <p14:creationId xmlns:p14="http://schemas.microsoft.com/office/powerpoint/2010/main" val="236404452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715378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Vybrané podmínky VI.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CA4C2C1-36BF-4E8B-A0B9-B9416632A18E}"/>
              </a:ext>
            </a:extLst>
          </p:cNvPr>
          <p:cNvSpPr/>
          <p:nvPr/>
        </p:nvSpPr>
        <p:spPr>
          <a:xfrm>
            <a:off x="143508" y="1034213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altLang="cs-CZ" sz="2000" b="1" dirty="0"/>
              <a:t>Přípustné způsoby uspořádání právních vztahů k </a:t>
            </a:r>
            <a:r>
              <a:rPr lang="cs-CZ" altLang="cs-CZ" sz="2000" b="1" i="1" dirty="0"/>
              <a:t>nemovitostem</a:t>
            </a:r>
            <a:r>
              <a:rPr lang="cs-CZ" altLang="cs-CZ" sz="2000" dirty="0"/>
              <a:t>, na kterých jsou realizovány stavební výdaje, jsou: </a:t>
            </a:r>
            <a:r>
              <a:rPr lang="cs-CZ" altLang="cs-CZ" sz="2000" b="1" dirty="0"/>
              <a:t>vlastnictví, spoluvlastnictví </a:t>
            </a:r>
            <a:r>
              <a:rPr lang="cs-CZ" altLang="cs-CZ" sz="2000" dirty="0"/>
              <a:t>s min. 50% spoluvlastnickým podílem, </a:t>
            </a:r>
            <a:r>
              <a:rPr lang="cs-CZ" altLang="cs-CZ" sz="2000" b="1" dirty="0"/>
              <a:t>věcné břemeno</a:t>
            </a:r>
            <a:r>
              <a:rPr lang="cs-CZ" altLang="cs-CZ" sz="2000" dirty="0"/>
              <a:t>. V případě pozemku pod stavbou je přípustný také nájem. </a:t>
            </a:r>
          </a:p>
          <a:p>
            <a:pPr algn="just">
              <a:spcAft>
                <a:spcPts val="1200"/>
              </a:spcAft>
            </a:pPr>
            <a:r>
              <a:rPr lang="cs-CZ" altLang="cs-CZ" sz="2000" b="1" dirty="0"/>
              <a:t>Přípustné způsoby uspořádání právních vztahů k </a:t>
            </a:r>
            <a:r>
              <a:rPr lang="cs-CZ" altLang="cs-CZ" sz="2000" b="1" i="1" dirty="0"/>
              <a:t>nemovitostem, do kterých budou umístěny podpořené stroje</a:t>
            </a:r>
            <a:r>
              <a:rPr lang="cs-CZ" altLang="cs-CZ" sz="2000" dirty="0"/>
              <a:t>, technologie nebo vybavení, jsou: </a:t>
            </a:r>
            <a:r>
              <a:rPr lang="cs-CZ" altLang="cs-CZ" sz="2000" b="1" dirty="0"/>
              <a:t>vlastnictví, spoluvlastnictví </a:t>
            </a:r>
            <a:r>
              <a:rPr lang="cs-CZ" altLang="cs-CZ" sz="2000" dirty="0"/>
              <a:t>s min. 50% spoluvlastnickým podílem, </a:t>
            </a:r>
            <a:r>
              <a:rPr lang="cs-CZ" altLang="cs-CZ" sz="2000" b="1" dirty="0"/>
              <a:t>nájem, výpůjčka, věcné břemeno</a:t>
            </a:r>
            <a:r>
              <a:rPr lang="cs-CZ" altLang="cs-CZ" sz="20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cs-CZ" altLang="cs-CZ" sz="2000" u="sng" dirty="0"/>
              <a:t>Dotaci nelze poskytnout na:</a:t>
            </a:r>
            <a:r>
              <a:rPr lang="cs-CZ" altLang="cs-CZ" sz="2000" dirty="0"/>
              <a:t> nákup </a:t>
            </a:r>
            <a:r>
              <a:rPr lang="cs-CZ" altLang="cs-CZ" sz="2000" b="1" dirty="0"/>
              <a:t>silničních vozidel </a:t>
            </a:r>
            <a:r>
              <a:rPr lang="cs-CZ" altLang="cs-CZ" sz="2000" dirty="0"/>
              <a:t>a </a:t>
            </a:r>
            <a:r>
              <a:rPr lang="cs-CZ" altLang="cs-CZ" sz="2000" b="1" dirty="0"/>
              <a:t>zemědělských a lesnických strojů </a:t>
            </a:r>
            <a:r>
              <a:rPr lang="cs-CZ" altLang="cs-CZ" sz="2000" dirty="0"/>
              <a:t>(tj. strojů označených kategorií T – traktory zemědělské nebo lesnické a kategorií OT – přípojná vozidla traktorů), </a:t>
            </a:r>
            <a:r>
              <a:rPr lang="cs-CZ" altLang="cs-CZ" sz="2000" b="1" dirty="0"/>
              <a:t>nákup zvířat, fotovoltaické panely</a:t>
            </a:r>
            <a:r>
              <a:rPr lang="cs-CZ" altLang="cs-CZ" sz="2000" dirty="0"/>
              <a:t> sloužící pouze pro výrobu elektrické energie k dodávkám do veřejné sítě, </a:t>
            </a:r>
            <a:r>
              <a:rPr lang="cs-CZ" altLang="cs-CZ" sz="2000" b="1" dirty="0">
                <a:solidFill>
                  <a:srgbClr val="FF0000"/>
                </a:solidFill>
              </a:rPr>
              <a:t>závlahové systémy.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F05A4C6-2059-4A5D-BA34-54526BB3AE97}"/>
              </a:ext>
            </a:extLst>
          </p:cNvPr>
          <p:cNvSpPr/>
          <p:nvPr/>
        </p:nvSpPr>
        <p:spPr bwMode="auto">
          <a:xfrm>
            <a:off x="143508" y="4375230"/>
            <a:ext cx="8856984" cy="1983518"/>
          </a:xfrm>
          <a:prstGeom prst="rect">
            <a:avLst/>
          </a:pr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1476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7322101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Vybrané podmínky VII.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E0271F1-EBF9-4FA2-B191-88503EEC0990}"/>
              </a:ext>
            </a:extLst>
          </p:cNvPr>
          <p:cNvSpPr/>
          <p:nvPr/>
        </p:nvSpPr>
        <p:spPr>
          <a:xfrm>
            <a:off x="179512" y="1828562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cs-CZ" altLang="cs-CZ" sz="2000" dirty="0"/>
              <a:t>V souvislosti s novelizací nařízení (EU) č. 651/2014, byla do Pravidel přidána nová podmínka:</a:t>
            </a:r>
          </a:p>
          <a:p>
            <a:pPr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Žadatel</a:t>
            </a:r>
            <a:r>
              <a:rPr lang="cs-CZ" altLang="cs-CZ" sz="2000" dirty="0">
                <a:solidFill>
                  <a:srgbClr val="FF0000"/>
                </a:solidFill>
              </a:rPr>
              <a:t> v čestném prohlášení potvrdí, že </a:t>
            </a:r>
            <a:r>
              <a:rPr lang="cs-CZ" altLang="cs-CZ" sz="2000" b="1" dirty="0">
                <a:solidFill>
                  <a:srgbClr val="FF0000"/>
                </a:solidFill>
              </a:rPr>
              <a:t>neprovedl přemístění do provozovny, do které se má počáteční investice, na niž se dotace požaduje, uskutečnit, během dvou let předcházejících žádosti o dotac</a:t>
            </a:r>
            <a:r>
              <a:rPr lang="cs-CZ" altLang="cs-CZ" sz="2000" dirty="0">
                <a:solidFill>
                  <a:srgbClr val="FF0000"/>
                </a:solidFill>
              </a:rPr>
              <a:t>i, </a:t>
            </a:r>
            <a:r>
              <a:rPr lang="cs-CZ" altLang="cs-CZ" sz="2000" b="1" dirty="0">
                <a:solidFill>
                  <a:srgbClr val="FF0000"/>
                </a:solidFill>
              </a:rPr>
              <a:t>a</a:t>
            </a:r>
            <a:r>
              <a:rPr lang="cs-CZ" altLang="cs-CZ" sz="2000" dirty="0">
                <a:solidFill>
                  <a:srgbClr val="FF0000"/>
                </a:solidFill>
              </a:rPr>
              <a:t> zaváže se, že </a:t>
            </a:r>
            <a:r>
              <a:rPr lang="cs-CZ" altLang="cs-CZ" sz="2000" b="1" dirty="0">
                <a:solidFill>
                  <a:srgbClr val="FF0000"/>
                </a:solidFill>
              </a:rPr>
              <a:t>tak neučiní až do doby dvou let po dokončení počáteční investice</a:t>
            </a:r>
            <a:r>
              <a:rPr lang="cs-CZ" altLang="cs-CZ" sz="2000" dirty="0">
                <a:solidFill>
                  <a:srgbClr val="FF0000"/>
                </a:solidFill>
              </a:rPr>
              <a:t>, na niž se dotace požaduje.</a:t>
            </a:r>
          </a:p>
        </p:txBody>
      </p:sp>
    </p:spTree>
    <p:extLst>
      <p:ext uri="{BB962C8B-B14F-4D97-AF65-F5344CB8AC3E}">
        <p14:creationId xmlns:p14="http://schemas.microsoft.com/office/powerpoint/2010/main" val="4099660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7060811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Preferenční kritéria 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7311084-8426-4A1F-ABD0-CC7770EE7A09}"/>
              </a:ext>
            </a:extLst>
          </p:cNvPr>
          <p:cNvSpPr/>
          <p:nvPr/>
        </p:nvSpPr>
        <p:spPr>
          <a:xfrm>
            <a:off x="251520" y="1413064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Finanční náročnost </a:t>
            </a:r>
            <a:r>
              <a:rPr lang="cs-CZ" sz="2400" dirty="0"/>
              <a:t>projektu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Vliv projektu </a:t>
            </a:r>
            <a:r>
              <a:rPr lang="cs-CZ" sz="2400" b="1" dirty="0"/>
              <a:t>na zaměstnanost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Velikost obce </a:t>
            </a:r>
            <a:r>
              <a:rPr lang="cs-CZ" sz="2400" dirty="0"/>
              <a:t>v místě realizace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Velikost podniku </a:t>
            </a:r>
            <a:r>
              <a:rPr lang="cs-CZ" sz="2400" dirty="0"/>
              <a:t>žadatele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b="1" dirty="0"/>
              <a:t>Míra nezaměstnanosti </a:t>
            </a:r>
            <a:r>
              <a:rPr lang="cs-CZ" sz="2400" dirty="0"/>
              <a:t>v okrese místa realizace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Realizace ve </a:t>
            </a:r>
            <a:r>
              <a:rPr lang="cs-CZ" sz="2400" b="1" dirty="0"/>
              <a:t>specifické oblasti ČR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Žadatel </a:t>
            </a:r>
            <a:r>
              <a:rPr lang="cs-CZ" sz="2400" b="1" dirty="0"/>
              <a:t>podniká</a:t>
            </a:r>
            <a:r>
              <a:rPr lang="cs-CZ" sz="2400" dirty="0"/>
              <a:t> alespoň 3 roky </a:t>
            </a:r>
            <a:r>
              <a:rPr lang="cs-CZ" sz="2400" b="1" dirty="0"/>
              <a:t>v zemědělství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F0000"/>
                </a:solidFill>
              </a:rPr>
              <a:t>Projekt je </a:t>
            </a:r>
            <a:r>
              <a:rPr lang="cs-CZ" sz="2400" b="1" dirty="0">
                <a:solidFill>
                  <a:srgbClr val="FF0000"/>
                </a:solidFill>
              </a:rPr>
              <a:t>realizován v lokalitě „brownfield“ </a:t>
            </a:r>
            <a:r>
              <a:rPr lang="cs-CZ" sz="2400" dirty="0">
                <a:solidFill>
                  <a:srgbClr val="FF0000"/>
                </a:solidFill>
              </a:rPr>
              <a:t>(zemědělská lokalita s potřebou regenerace, nebo v procesu regenerace ve fázi asanace)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7851176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7229127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Preferenční kritéria II.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840669B-343A-42D0-A458-061C3C5FF8DF}"/>
              </a:ext>
            </a:extLst>
          </p:cNvPr>
          <p:cNvSpPr/>
          <p:nvPr/>
        </p:nvSpPr>
        <p:spPr>
          <a:xfrm>
            <a:off x="179512" y="1688005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Žadatel je </a:t>
            </a:r>
            <a:r>
              <a:rPr lang="cs-CZ" sz="2400" b="1" dirty="0"/>
              <a:t>mladý zemědělec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Žadatel podniká v </a:t>
            </a:r>
            <a:r>
              <a:rPr lang="cs-CZ" sz="2400" b="1" dirty="0"/>
              <a:t>ekologickém zemědělství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Žadatel zaměstnává zdravotně či sociálně </a:t>
            </a:r>
            <a:r>
              <a:rPr lang="cs-CZ" sz="2400" b="1" dirty="0"/>
              <a:t>znevýhodněné zaměstnance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Žadatel bude realizací projektu </a:t>
            </a:r>
            <a:r>
              <a:rPr lang="cs-CZ" sz="2400" b="1" dirty="0"/>
              <a:t>poprvé diverzifikovat </a:t>
            </a:r>
            <a:r>
              <a:rPr lang="cs-CZ" sz="2400" dirty="0"/>
              <a:t>do nezemědělské činnosti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Žadatel vykazuje </a:t>
            </a:r>
            <a:r>
              <a:rPr lang="cs-CZ" sz="2400" b="1" dirty="0"/>
              <a:t>více jak 50 % příjmů ze zemědělské prvovýroby </a:t>
            </a:r>
            <a:r>
              <a:rPr lang="cs-CZ" sz="2400" dirty="0"/>
              <a:t>v poměru k celkovým příjmům </a:t>
            </a:r>
          </a:p>
        </p:txBody>
      </p:sp>
    </p:spTree>
    <p:extLst>
      <p:ext uri="{BB962C8B-B14F-4D97-AF65-F5344CB8AC3E}">
        <p14:creationId xmlns:p14="http://schemas.microsoft.com/office/powerpoint/2010/main" val="416023886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609580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6.4.2.  –  Preferenční kritéria III.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8A58E3F-A11D-43AE-A736-9B0BDF6C7FF6}"/>
              </a:ext>
            </a:extLst>
          </p:cNvPr>
          <p:cNvSpPr/>
          <p:nvPr/>
        </p:nvSpPr>
        <p:spPr>
          <a:xfrm>
            <a:off x="107504" y="134076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Podnik žadatele je registrován jako </a:t>
            </a:r>
            <a:r>
              <a:rPr lang="cs-CZ" sz="2400" b="1" dirty="0"/>
              <a:t>potravinářský podnik </a:t>
            </a:r>
            <a:r>
              <a:rPr lang="cs-CZ" sz="2400" dirty="0"/>
              <a:t>– </a:t>
            </a:r>
            <a:r>
              <a:rPr lang="cs-CZ" sz="2400" i="1" dirty="0"/>
              <a:t>operace 6.4.2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Součástí projektu je </a:t>
            </a:r>
            <a:r>
              <a:rPr lang="cs-CZ" sz="2400" b="1" dirty="0"/>
              <a:t>hromadné stravovací zařízení </a:t>
            </a:r>
            <a:r>
              <a:rPr lang="cs-CZ" sz="2400" dirty="0"/>
              <a:t>– </a:t>
            </a:r>
            <a:r>
              <a:rPr lang="cs-CZ" sz="2400" i="1" dirty="0"/>
              <a:t>operace 6.4.2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F0000"/>
                </a:solidFill>
              </a:rPr>
              <a:t>Součástí výdajů, ze kterých je stanovena dotace, jsou </a:t>
            </a:r>
            <a:r>
              <a:rPr lang="cs-CZ" sz="2400" b="1" dirty="0">
                <a:solidFill>
                  <a:srgbClr val="FF0000"/>
                </a:solidFill>
              </a:rPr>
              <a:t>služby cestovního ruchu</a:t>
            </a:r>
            <a:r>
              <a:rPr lang="cs-CZ" sz="2400" dirty="0">
                <a:solidFill>
                  <a:srgbClr val="FF0000"/>
                </a:solidFill>
              </a:rPr>
              <a:t> CZ-NACE 93 Sportovní, zábavní a rekreační činnosti. – </a:t>
            </a:r>
            <a:r>
              <a:rPr lang="cs-CZ" sz="2400" i="1" dirty="0">
                <a:solidFill>
                  <a:srgbClr val="FF0000"/>
                </a:solidFill>
              </a:rPr>
              <a:t>operace 6.4.2</a:t>
            </a:r>
          </a:p>
        </p:txBody>
      </p:sp>
    </p:spTree>
    <p:extLst>
      <p:ext uri="{BB962C8B-B14F-4D97-AF65-F5344CB8AC3E}">
        <p14:creationId xmlns:p14="http://schemas.microsoft.com/office/powerpoint/2010/main" val="22711288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259315"/>
            <a:ext cx="432929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</a:t>
            </a:r>
            <a:r>
              <a:rPr lang="cs-CZ" dirty="0">
                <a:solidFill>
                  <a:srgbClr val="FF0000"/>
                </a:solidFill>
              </a:rPr>
              <a:t> – </a:t>
            </a:r>
            <a:r>
              <a:rPr lang="cs-CZ" sz="2400" dirty="0">
                <a:solidFill>
                  <a:srgbClr val="FF0000"/>
                </a:solidFill>
              </a:rPr>
              <a:t>obecné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</a:rPr>
              <a:t>informace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7D3300A-01CB-4A83-A26F-8F813FCA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908720"/>
            <a:ext cx="8568952" cy="532859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b="1" dirty="0">
                <a:solidFill>
                  <a:schemeClr val="tx1"/>
                </a:solidFill>
              </a:rPr>
              <a:t>administraci provádí SZIF</a:t>
            </a:r>
            <a:r>
              <a:rPr lang="cs-CZ" sz="2600" dirty="0">
                <a:solidFill>
                  <a:schemeClr val="tx1"/>
                </a:solidFill>
              </a:rPr>
              <a:t> – platební agentura</a:t>
            </a:r>
          </a:p>
          <a:p>
            <a:pPr marL="361950" indent="0" algn="just">
              <a:lnSpc>
                <a:spcPct val="110000"/>
              </a:lnSpc>
            </a:pPr>
            <a:r>
              <a:rPr lang="cs-CZ" sz="2600" dirty="0">
                <a:solidFill>
                  <a:schemeClr val="tx1"/>
                </a:solidFill>
              </a:rPr>
              <a:t>(Státní zemědělský intervenční fond)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základní komunikace se SZIF prostřednictvím </a:t>
            </a:r>
            <a:r>
              <a:rPr lang="cs-CZ" sz="2600" b="1" dirty="0">
                <a:solidFill>
                  <a:schemeClr val="tx1"/>
                </a:solidFill>
              </a:rPr>
              <a:t>Portálu farmáře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za plnění podmínek odpovídá výhradně žadatel</a:t>
            </a:r>
          </a:p>
          <a:p>
            <a:pPr marL="361950" indent="0" algn="just">
              <a:lnSpc>
                <a:spcPct val="110000"/>
              </a:lnSpc>
            </a:pPr>
            <a:r>
              <a:rPr lang="cs-CZ" sz="2600" dirty="0">
                <a:solidFill>
                  <a:schemeClr val="tx1"/>
                </a:solidFill>
              </a:rPr>
              <a:t>(kontrola zpracovatelských firem a smluv!)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projekt plní účel a rozsah operace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realizace v souladu s platnými právními předpisy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součinnost při kontrolách a dokládání plnění podmínek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při nesplnění podmínek – snížení částky dotace</a:t>
            </a:r>
          </a:p>
          <a:p>
            <a:pPr marL="81915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tx1"/>
                </a:solidFill>
              </a:rPr>
              <a:t>(1–100 % částky dotace, nedotování výdaje)</a:t>
            </a:r>
          </a:p>
          <a:p>
            <a:pPr algn="just">
              <a:lnSpc>
                <a:spcPct val="110000"/>
              </a:lnSpc>
            </a:pPr>
            <a:endParaRPr lang="cs-CZ" sz="2600" dirty="0"/>
          </a:p>
          <a:p>
            <a:pPr marL="0" indent="0" algn="just">
              <a:lnSpc>
                <a:spcPct val="11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10604838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599481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 –  Preferenční kritéria IV.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6F015B0-BAAF-480F-B34F-17633E6C6DCF}"/>
              </a:ext>
            </a:extLst>
          </p:cNvPr>
          <p:cNvSpPr/>
          <p:nvPr/>
        </p:nvSpPr>
        <p:spPr>
          <a:xfrm>
            <a:off x="143508" y="1340768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Podíl </a:t>
            </a:r>
            <a:r>
              <a:rPr lang="cs-CZ" sz="2400" b="1" dirty="0"/>
              <a:t>výše výdajů</a:t>
            </a:r>
            <a:r>
              <a:rPr lang="cs-CZ" sz="2400" dirty="0"/>
              <a:t>, ze kterých je stanovena dotace, </a:t>
            </a:r>
            <a:r>
              <a:rPr lang="cs-CZ" sz="2400" b="1" dirty="0"/>
              <a:t>a celkového výkonu zařízení </a:t>
            </a:r>
            <a:r>
              <a:rPr lang="cs-CZ" sz="2400" dirty="0"/>
              <a:t>na výrobu tvarovaných biopaliv  </a:t>
            </a:r>
          </a:p>
          <a:p>
            <a:pPr algn="just">
              <a:defRPr/>
            </a:pPr>
            <a:r>
              <a:rPr lang="cs-CZ" sz="2400" dirty="0"/>
              <a:t>	- nedřevní pelety nebo,</a:t>
            </a:r>
          </a:p>
          <a:p>
            <a:pPr algn="just">
              <a:defRPr/>
            </a:pPr>
            <a:r>
              <a:rPr lang="cs-CZ" sz="2400" dirty="0"/>
              <a:t>	- dřevní a směsné pelety nebo,</a:t>
            </a:r>
          </a:p>
          <a:p>
            <a:pPr algn="just">
              <a:defRPr/>
            </a:pPr>
            <a:r>
              <a:rPr lang="cs-CZ" sz="2400" dirty="0"/>
              <a:t>	- dřevní brikety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sz="2400" i="1" dirty="0"/>
              <a:t>operace 6.4.1,  záměr c)</a:t>
            </a:r>
          </a:p>
        </p:txBody>
      </p:sp>
    </p:spTree>
    <p:extLst>
      <p:ext uri="{BB962C8B-B14F-4D97-AF65-F5344CB8AC3E}">
        <p14:creationId xmlns:p14="http://schemas.microsoft.com/office/powerpoint/2010/main" val="311324480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766514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Hodnocení efektivnosti 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6F015B0-BAAF-480F-B34F-17633E6C6DCF}"/>
              </a:ext>
            </a:extLst>
          </p:cNvPr>
          <p:cNvSpPr/>
          <p:nvPr/>
        </p:nvSpPr>
        <p:spPr>
          <a:xfrm>
            <a:off x="143508" y="1340768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Záměr a) a b) – posouzení na základě vypočtené doby návratnosti investice.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6.4.1, Záměr c) – posouzení prostřednictvím preferenčního kritéria č. 1 nebo PK č. 2 nebo PK č. 3 dle typu briket. </a:t>
            </a:r>
          </a:p>
        </p:txBody>
      </p:sp>
    </p:spTree>
    <p:extLst>
      <p:ext uri="{BB962C8B-B14F-4D97-AF65-F5344CB8AC3E}">
        <p14:creationId xmlns:p14="http://schemas.microsoft.com/office/powerpoint/2010/main" val="177544371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7833459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Hodnocení efektivnosti II.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6F015B0-BAAF-480F-B34F-17633E6C6DCF}"/>
              </a:ext>
            </a:extLst>
          </p:cNvPr>
          <p:cNvSpPr/>
          <p:nvPr/>
        </p:nvSpPr>
        <p:spPr>
          <a:xfrm>
            <a:off x="143508" y="1340768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Hlavní změny záměr a),b):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Stanovení doby životnosti vázané na kódy způsobilých výdajů. Výpočet probíhá automaticky (žadatel již nezařazuje pořizovaný majetek do odpisových skupin).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Projekt bude posouzen jako efektivní, pokud vypočtená doba návratnosti bude kratší (nebo rovna) než průměrná doba životnosti pořizovaného majetku.</a:t>
            </a:r>
          </a:p>
        </p:txBody>
      </p:sp>
    </p:spTree>
    <p:extLst>
      <p:ext uri="{BB962C8B-B14F-4D97-AF65-F5344CB8AC3E}">
        <p14:creationId xmlns:p14="http://schemas.microsoft.com/office/powerpoint/2010/main" val="195210305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800177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Hodnocení efektivnosti III.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D6F015B0-BAAF-480F-B34F-17633E6C6DCF}"/>
              </a:ext>
            </a:extLst>
          </p:cNvPr>
          <p:cNvSpPr/>
          <p:nvPr/>
        </p:nvSpPr>
        <p:spPr>
          <a:xfrm>
            <a:off x="143508" y="101845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Strana D2, Žádosti o dotaci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01028" y="1480119"/>
            <a:ext cx="8186931" cy="5197881"/>
            <a:chOff x="467544" y="1628800"/>
            <a:chExt cx="4464496" cy="3626626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859" y="1628800"/>
              <a:ext cx="4454181" cy="2811275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544" y="4440075"/>
              <a:ext cx="4464496" cy="815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61608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8348023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6.4.1. a 6.4.2.  –  Čerpání prostředků (mil. Kč).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42A73C-1614-499C-941D-6DDFFEE1A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853900"/>
            <a:ext cx="4968552" cy="545334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5DBCDCD-2BC8-4794-B777-38225B692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533" y="1695060"/>
            <a:ext cx="3596204" cy="31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641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021359"/>
            <a:ext cx="6204808" cy="1398323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FF0000"/>
                </a:solidFill>
              </a:rPr>
              <a:t>Efektivnost </a:t>
            </a:r>
            <a:br>
              <a:rPr lang="cs-CZ" sz="4000" dirty="0">
                <a:solidFill>
                  <a:srgbClr val="FF0000"/>
                </a:solidFill>
              </a:rPr>
            </a:br>
            <a:r>
              <a:rPr lang="cs-CZ" sz="4000" dirty="0">
                <a:solidFill>
                  <a:srgbClr val="FF0000"/>
                </a:solidFill>
              </a:rPr>
              <a:t>Projekty spolupráce 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308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577039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16.4.1–  Hodnocení efektivnosti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6F015B0-BAAF-480F-B34F-17633E6C6DCF}"/>
              </a:ext>
            </a:extLst>
          </p:cNvPr>
          <p:cNvSpPr/>
          <p:nvPr/>
        </p:nvSpPr>
        <p:spPr>
          <a:xfrm>
            <a:off x="143508" y="1034213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Posouzení na základě vypočtené doby návratnosti investice.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Hlavní změny: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Aspekt efektivnosti je hodnocen společně za všechny spolupracující subjekty (hodnocení za jednotlivé subjekty již není). 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Stanovení doby životnosti vázané na kódy způsobilých výdajů. Výpočet probíhá automaticky (žadatel již nezařazuje pořizovaný majetek do odpisových skupin).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Projekt bude posouzen jako efektivní, pokud vypočtená doba návratnosti za všechny spolupracující subjekty dohromady bude kratší (nebo rovna) než průměrná doba životnosti pořizovaného majetku.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90282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8832"/>
            <a:ext cx="577039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16.4.1–  Hodnocení efektivnosti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6F015B0-BAAF-480F-B34F-17633E6C6DCF}"/>
              </a:ext>
            </a:extLst>
          </p:cNvPr>
          <p:cNvSpPr/>
          <p:nvPr/>
        </p:nvSpPr>
        <p:spPr>
          <a:xfrm>
            <a:off x="143508" y="1034213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Strana D2, Žádosti o dotaci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23528" y="1484784"/>
            <a:ext cx="8496944" cy="5040560"/>
            <a:chOff x="143508" y="1484784"/>
            <a:chExt cx="5796136" cy="467907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508" y="1484784"/>
              <a:ext cx="5796136" cy="3654290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508" y="5139074"/>
              <a:ext cx="5796136" cy="1024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88684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5994815" cy="782770"/>
          </a:xfrm>
        </p:spPr>
        <p:txBody>
          <a:bodyPr/>
          <a:lstStyle/>
          <a:p>
            <a:r>
              <a:rPr lang="cs-CZ" sz="4000" dirty="0">
                <a:solidFill>
                  <a:srgbClr val="FF0000"/>
                </a:solidFill>
              </a:rPr>
              <a:t>Děkuji za pozornost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397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59839"/>
            <a:ext cx="4467153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obecné informace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D7759082-54A3-4920-AAD5-C993D100C96D}"/>
              </a:ext>
            </a:extLst>
          </p:cNvPr>
          <p:cNvSpPr txBox="1">
            <a:spLocks/>
          </p:cNvSpPr>
          <p:nvPr/>
        </p:nvSpPr>
        <p:spPr>
          <a:xfrm>
            <a:off x="323528" y="836712"/>
            <a:ext cx="8568952" cy="5760640"/>
          </a:xfrm>
          <a:prstGeom prst="rect">
            <a:avLst/>
          </a:prstGeom>
          <a:solidFill>
            <a:sysClr val="window" lastClr="FFFFFF"/>
          </a:solidFill>
          <a:effectLst>
            <a:softEdge rad="127000"/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žadatel nesmí mít dluh vůči FÚ ani být v likvidaci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předmět projektu musí být ve výhradním vlastnictví nebo spoluvlastnictví žadatele, smí být provozován pouze žadatelem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žadatelé (vyjma FO a PO veřejného práva) předkládají formou čestného prohlášení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údaje o vlastní majetkové struktuře do úrovně skutečných majitelů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(zákon č. 253/2008 Sb., tzv. „AML zákon“)</a:t>
            </a:r>
          </a:p>
          <a:p>
            <a:pPr algn="just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cs-CZ" altLang="cs-CZ" sz="2800" dirty="0"/>
              <a:t>skutečný majitel vlastní více než </a:t>
            </a:r>
            <a:r>
              <a:rPr lang="cs-CZ" altLang="cs-CZ" sz="2800" dirty="0">
                <a:solidFill>
                  <a:srgbClr val="FF0000"/>
                </a:solidFill>
              </a:rPr>
              <a:t>25 % vlastnických práv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spolufinancování současně i z jiných dotací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pokud je dodržena max. míra podpory (předpisy EU)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využití finančních nástrojů EU (úvěr, garance) pouze na podíl žadatele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podpora PGRLF možná na všechny způsobilé výdaje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99014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307894"/>
            <a:ext cx="4287616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způsobilé výdaje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09E1716-B5F6-4EE9-A108-4E224F3A4626}"/>
              </a:ext>
            </a:extLst>
          </p:cNvPr>
          <p:cNvSpPr txBox="1">
            <a:spLocks/>
          </p:cNvSpPr>
          <p:nvPr/>
        </p:nvSpPr>
        <p:spPr>
          <a:xfrm>
            <a:off x="287524" y="972338"/>
            <a:ext cx="8568952" cy="5760640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specifické pro danou operaci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upřesňovány pro každé kolo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princip 3 E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hospodárnost (kvalita za nejvýhodnější cenu)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efektivnost (nejlepší výkon za rozumnou cenu)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účelnost (optimální dosažení cílů projektu, operace)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hotovostní platba pouze do 100 tis. Kč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dotace je vypočtena ze skutečně vynaložených výdajů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(omezení dle katalogu stavebních prací, limity u konkrétních druhů výdajů, znalecký posudek nemovitosti)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nákup nemovitosti omezen dalšími podmínkami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nelze dotovat leasing, věcné plnění, prosté nahrazení investice, nákup platebních nároků, zvířata, jednoleté rostliny, DPH u plátců DPH</a:t>
            </a: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183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307894"/>
            <a:ext cx="4035945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Žádost o </a:t>
            </a:r>
            <a:r>
              <a:rPr lang="cs-CZ" sz="2400" dirty="0" err="1">
                <a:solidFill>
                  <a:srgbClr val="FF0000"/>
                </a:solidFill>
              </a:rPr>
              <a:t>doatci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09E1716-B5F6-4EE9-A108-4E224F3A4626}"/>
              </a:ext>
            </a:extLst>
          </p:cNvPr>
          <p:cNvSpPr txBox="1">
            <a:spLocks/>
          </p:cNvSpPr>
          <p:nvPr/>
        </p:nvSpPr>
        <p:spPr>
          <a:xfrm>
            <a:off x="287524" y="972338"/>
            <a:ext cx="8568952" cy="800478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Žádost o dotaci musí být úplně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vyplněná a podaná v předepsaném termínu (příjmu/doplnění)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40005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7913" t="11213" r="53177" b="41692"/>
          <a:stretch/>
        </p:blipFill>
        <p:spPr>
          <a:xfrm>
            <a:off x="40486" y="1702998"/>
            <a:ext cx="9063028" cy="352451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395536" y="4581128"/>
            <a:ext cx="1872208" cy="216024"/>
          </a:xfrm>
          <a:prstGeom prst="rect">
            <a:avLst/>
          </a:prstGeom>
          <a:solidFill>
            <a:srgbClr val="EEF6EB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3131840" y="1900711"/>
            <a:ext cx="720080" cy="288282"/>
          </a:xfrm>
          <a:prstGeom prst="rect">
            <a:avLst/>
          </a:prstGeom>
          <a:solidFill>
            <a:srgbClr val="EEF6EB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4046467" y="1704019"/>
            <a:ext cx="3312368" cy="1800200"/>
          </a:xfrm>
          <a:prstGeom prst="rect">
            <a:avLst/>
          </a:prstGeom>
          <a:noFill/>
          <a:ln w="193675" cap="flat" cmpd="sng" algn="ctr">
            <a:solidFill>
              <a:srgbClr val="F771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639111"/>
            <a:ext cx="3748087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17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1323"/>
            <a:ext cx="4157774" cy="536549"/>
          </a:xfrm>
        </p:spPr>
        <p:txBody>
          <a:bodyPr/>
          <a:lstStyle/>
          <a:p>
            <a:r>
              <a:rPr lang="cs-CZ" sz="2400" dirty="0">
                <a:solidFill>
                  <a:srgbClr val="FF0000"/>
                </a:solidFill>
              </a:rPr>
              <a:t>PRV – provádění změn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0" y="0"/>
            <a:ext cx="9144000" cy="180000"/>
          </a:xfrm>
          <a:prstGeom prst="rect">
            <a:avLst/>
          </a:prstGeom>
          <a:solidFill>
            <a:srgbClr val="CCDFD8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000"/>
            <a:ext cx="9144000" cy="180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5A85373-C432-4764-BF99-42EEFA9617F8}"/>
              </a:ext>
            </a:extLst>
          </p:cNvPr>
          <p:cNvSpPr txBox="1">
            <a:spLocks/>
          </p:cNvSpPr>
          <p:nvPr/>
        </p:nvSpPr>
        <p:spPr>
          <a:xfrm>
            <a:off x="251520" y="1052736"/>
            <a:ext cx="8784976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obecná povinnost oznamovat změny okolností, které mohou mít vliv na realizaci a výsledky projektu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oznámení přes Portál farmáře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první ohlášení změny možné až po podpisu Dohody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SZIF administruje pouze jedno hlášení </a:t>
            </a:r>
            <a:r>
              <a:rPr lang="cs-CZ" sz="2600" dirty="0">
                <a:solidFill>
                  <a:sysClr val="windowText" lastClr="000000"/>
                </a:solidFill>
                <a:latin typeface="+mj-lt"/>
              </a:rPr>
              <a:t>v jednu chvíli (i s více změnami)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zásadní změny podléhají schválení SZIF</a:t>
            </a:r>
          </a:p>
          <a:p>
            <a:pPr marL="36195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(změna příjemce dotace, místa realizace projektu…)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menší změny lze hlásit až po realizaci projektu, SZIF se k nim vyjádří (změny výdajů, technických parametrů…)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za nenahlášení změny může být udělena sankce</a:t>
            </a:r>
          </a:p>
          <a:p>
            <a:pPr marL="36195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(dle závažnosti změny 1–100 % dotace)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1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257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2484</TotalTime>
  <Words>3699</Words>
  <Application>Microsoft Office PowerPoint</Application>
  <PresentationFormat>Předvádění na obrazovce (4:3)</PresentationFormat>
  <Paragraphs>490</Paragraphs>
  <Slides>58</Slides>
  <Notes>58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9" baseType="lpstr">
      <vt:lpstr>Arial</vt:lpstr>
      <vt:lpstr>Arial Black</vt:lpstr>
      <vt:lpstr>Calibri</vt:lpstr>
      <vt:lpstr>Gill Sans MT</vt:lpstr>
      <vt:lpstr>Symbol</vt:lpstr>
      <vt:lpstr>Times New Roman</vt:lpstr>
      <vt:lpstr>Verdana</vt:lpstr>
      <vt:lpstr>Wingdings</vt:lpstr>
      <vt:lpstr>Šablona pro prezentace SZIF</vt:lpstr>
      <vt:lpstr>1_Šablona pro prezentace SZIF</vt:lpstr>
      <vt:lpstr>Acrobat Document</vt:lpstr>
      <vt:lpstr>Program rozvoje venkova 2014 – 2020 – 6. kolo příjmu žádostí</vt:lpstr>
      <vt:lpstr>PRV – obecné informace</vt:lpstr>
      <vt:lpstr>PRV – obecné informace                www.szif.cz</vt:lpstr>
      <vt:lpstr>Prezentace aplikace PowerPoint</vt:lpstr>
      <vt:lpstr>PRV – obecné informace</vt:lpstr>
      <vt:lpstr>PRV – obecné informace</vt:lpstr>
      <vt:lpstr>PRV – způsobilé výdaje</vt:lpstr>
      <vt:lpstr>PRV – Žádost o doatci</vt:lpstr>
      <vt:lpstr>PRV – provádění změn</vt:lpstr>
      <vt:lpstr>PRV – zadávání zakázek (CM/VŘ/ZŘ)</vt:lpstr>
      <vt:lpstr>PRV – zadávání zakázek (CM/VŘ/ZŘ)</vt:lpstr>
      <vt:lpstr>PRV – základní podmínky pro VŘ/ZŘ</vt:lpstr>
      <vt:lpstr>PRV – monitoring, hodnocení, publicita </vt:lpstr>
      <vt:lpstr>Finanční zdraví (FZ)</vt:lpstr>
      <vt:lpstr>Postupy pro odvolání při neplnění podmínek  Pravidel PRV</vt:lpstr>
      <vt:lpstr>Program rozvoje venkova 2014 – 2020 – 6. kolo příjmu žádostí</vt:lpstr>
      <vt:lpstr>6.1.1 – zaměření a cíl operace</vt:lpstr>
      <vt:lpstr>6.1.1 – definice žadatele </vt:lpstr>
      <vt:lpstr> </vt:lpstr>
      <vt:lpstr>6.1.1 – Duh a výše dotace? </vt:lpstr>
      <vt:lpstr>4.1.1 – Podnikatelský plán</vt:lpstr>
      <vt:lpstr>6.1.1 – Kritéria přijatelnosti</vt:lpstr>
      <vt:lpstr>6.1.1 – Milníky operace</vt:lpstr>
      <vt:lpstr>6.1.1 – Pravidelné dokládání příloh pro 6. kolo</vt:lpstr>
      <vt:lpstr>6.1.1 – Standardní produkce</vt:lpstr>
      <vt:lpstr>6.1.1 – MSP – příklady splnění</vt:lpstr>
      <vt:lpstr>6.1.1 – Vybrané další podmínky</vt:lpstr>
      <vt:lpstr>6.1.1 – Preferenční kritéria</vt:lpstr>
      <vt:lpstr>6.1.1 – PK „zemědělský brownfield“</vt:lpstr>
      <vt:lpstr>6.1.1 – PK 4. a 5. zpracování vlastní produkce</vt:lpstr>
      <vt:lpstr>6.1.1 – PK další změny</vt:lpstr>
      <vt:lpstr>6.1.1 –  Čerpání prostředků (mil. Kč)</vt:lpstr>
      <vt:lpstr>Program rozvoje venkova 2014 – 2020 – 6. kolo příjmu žádostí</vt:lpstr>
      <vt:lpstr>6.4.1. a 6.4.2.  –  Obecné informace</vt:lpstr>
      <vt:lpstr>6.4.1. a 6.4.2.  –  Zaměření operací</vt:lpstr>
      <vt:lpstr>6.4.1. a 6.4.2.  –  Definice žadatele</vt:lpstr>
      <vt:lpstr>6.4.1. a 6.4.2.  –  Způsobilé výdaje</vt:lpstr>
      <vt:lpstr>6.4.1. a 6.4.2.  –  Výše a míra dotace</vt:lpstr>
      <vt:lpstr>6.4.1. a 6.4.2.  –  Výše a míra dotace</vt:lpstr>
      <vt:lpstr>6.4.1. a 6.4.2.  –  Vybrané podmínky I.</vt:lpstr>
      <vt:lpstr>6.4.1. a 6.4.2.  –  Vybrané podmínky II.</vt:lpstr>
      <vt:lpstr>6.4.1. a 6.4.2.  –  Vybrané podmínky III.</vt:lpstr>
      <vt:lpstr>6.4.1. a 6.4.2.  –  Vybrané podmínky IV.</vt:lpstr>
      <vt:lpstr>6.4.1. a 6.4.2.  –  Vybrané podmínky V.</vt:lpstr>
      <vt:lpstr>6.4.1. a 6.4.2.  –  Vybrané podmínky VI.</vt:lpstr>
      <vt:lpstr>6.4.1. a 6.4.2.  –  Vybrané podmínky VII.</vt:lpstr>
      <vt:lpstr>6.4.1. a 6.4.2.  –  Preferenční kritéria I.</vt:lpstr>
      <vt:lpstr>6.4.1. a 6.4.2.  –  Preferenční kritéria II.</vt:lpstr>
      <vt:lpstr>6.4.2.  –  Preferenční kritéria III.</vt:lpstr>
      <vt:lpstr>6.4.1.  –  Preferenční kritéria IV.</vt:lpstr>
      <vt:lpstr>6.4.1. a 6.4.2.  –  Hodnocení efektivnosti I.</vt:lpstr>
      <vt:lpstr>6.4.1. a 6.4.2.  –  Hodnocení efektivnosti II.</vt:lpstr>
      <vt:lpstr>6.4.1. a 6.4.2.  –  Hodnocení efektivnosti III.</vt:lpstr>
      <vt:lpstr>6.4.1. a 6.4.2.  –  Čerpání prostředků (mil. Kč).</vt:lpstr>
      <vt:lpstr>Efektivnost  Projekty spolupráce </vt:lpstr>
      <vt:lpstr>16.4.1–  Hodnocení efektivnosti</vt:lpstr>
      <vt:lpstr>16.4.1–  Hodnocení efektivnosti</vt:lpstr>
      <vt:lpstr>Děkuji za pozornost</vt:lpstr>
    </vt:vector>
  </TitlesOfParts>
  <Company>MÉDEA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Haisová Dita Ing.</cp:lastModifiedBy>
  <cp:revision>203</cp:revision>
  <cp:lastPrinted>2017-09-14T11:52:35Z</cp:lastPrinted>
  <dcterms:created xsi:type="dcterms:W3CDTF">2015-03-03T08:34:53Z</dcterms:created>
  <dcterms:modified xsi:type="dcterms:W3CDTF">2018-03-22T11:25:35Z</dcterms:modified>
</cp:coreProperties>
</file>