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70" r:id="rId4"/>
    <p:sldId id="271" r:id="rId5"/>
    <p:sldId id="269" r:id="rId6"/>
    <p:sldId id="261" r:id="rId7"/>
    <p:sldId id="278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66" r:id="rId16"/>
    <p:sldId id="279" r:id="rId17"/>
    <p:sldId id="277" r:id="rId18"/>
    <p:sldId id="27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58" r:id="rId2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48" y="-10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51870"/>
            <a:ext cx="7772400" cy="829915"/>
          </a:xfrm>
        </p:spPr>
        <p:txBody>
          <a:bodyPr/>
          <a:lstStyle>
            <a:lvl1pPr>
              <a:defRPr>
                <a:solidFill>
                  <a:srgbClr val="2D7E08"/>
                </a:solidFill>
              </a:defRPr>
            </a:lvl1pPr>
          </a:lstStyle>
          <a:p>
            <a:r>
              <a:rPr lang="fr-CA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10794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rgbClr val="2D7E0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683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smtClean="0">
                <a:solidFill>
                  <a:srgbClr val="2D7E08"/>
                </a:solidFill>
              </a:rPr>
              <a:t>Title</a:t>
            </a:r>
            <a:endParaRPr lang="fr-CA" dirty="0">
              <a:solidFill>
                <a:srgbClr val="2D7E08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1"/>
            <a:ext cx="6419056" cy="3394472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rgbClr val="2D7E08"/>
                </a:solidFill>
              </a:rPr>
              <a:t>Lorem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ipsum</a:t>
            </a:r>
            <a:r>
              <a:rPr lang="en-US" dirty="0" smtClean="0">
                <a:solidFill>
                  <a:srgbClr val="2D7E08"/>
                </a:solidFill>
              </a:rPr>
              <a:t> dolor sit </a:t>
            </a:r>
            <a:r>
              <a:rPr lang="en-US" dirty="0" err="1" smtClean="0">
                <a:solidFill>
                  <a:srgbClr val="2D7E08"/>
                </a:solidFill>
              </a:rPr>
              <a:t>amet</a:t>
            </a:r>
            <a:r>
              <a:rPr lang="en-US" dirty="0" smtClean="0">
                <a:solidFill>
                  <a:srgbClr val="2D7E08"/>
                </a:solidFill>
              </a:rPr>
              <a:t>, </a:t>
            </a:r>
            <a:r>
              <a:rPr lang="en-US" dirty="0" err="1" smtClean="0">
                <a:solidFill>
                  <a:srgbClr val="2D7E08"/>
                </a:solidFill>
              </a:rPr>
              <a:t>consectetur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adipisicing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elit</a:t>
            </a:r>
            <a:r>
              <a:rPr lang="en-US" dirty="0" smtClean="0">
                <a:solidFill>
                  <a:srgbClr val="2D7E08"/>
                </a:solidFill>
              </a:rPr>
              <a:t>, </a:t>
            </a:r>
            <a:r>
              <a:rPr lang="en-US" dirty="0" err="1" smtClean="0">
                <a:solidFill>
                  <a:srgbClr val="2D7E08"/>
                </a:solidFill>
              </a:rPr>
              <a:t>sed</a:t>
            </a:r>
            <a:r>
              <a:rPr lang="en-US" dirty="0" smtClean="0">
                <a:solidFill>
                  <a:srgbClr val="2D7E08"/>
                </a:solidFill>
              </a:rPr>
              <a:t> do </a:t>
            </a:r>
            <a:r>
              <a:rPr lang="en-US" dirty="0" err="1" smtClean="0">
                <a:solidFill>
                  <a:srgbClr val="2D7E08"/>
                </a:solidFill>
              </a:rPr>
              <a:t>eiusmod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tempor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incididunt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ut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labore</a:t>
            </a:r>
            <a:r>
              <a:rPr lang="en-US" dirty="0" smtClean="0">
                <a:solidFill>
                  <a:srgbClr val="2D7E08"/>
                </a:solidFill>
              </a:rPr>
              <a:t> et </a:t>
            </a:r>
            <a:r>
              <a:rPr lang="en-US" dirty="0" err="1" smtClean="0">
                <a:solidFill>
                  <a:srgbClr val="2D7E08"/>
                </a:solidFill>
              </a:rPr>
              <a:t>dolore</a:t>
            </a:r>
            <a:r>
              <a:rPr lang="en-US" dirty="0" smtClean="0">
                <a:solidFill>
                  <a:srgbClr val="2D7E08"/>
                </a:solidFill>
              </a:rPr>
              <a:t> magna </a:t>
            </a:r>
            <a:r>
              <a:rPr lang="en-US" dirty="0" err="1" smtClean="0">
                <a:solidFill>
                  <a:srgbClr val="2D7E08"/>
                </a:solidFill>
              </a:rPr>
              <a:t>aliqua</a:t>
            </a:r>
            <a:r>
              <a:rPr lang="en-US" dirty="0" smtClean="0">
                <a:solidFill>
                  <a:srgbClr val="2D7E0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47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779662"/>
            <a:ext cx="8229600" cy="316835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 smtClean="0">
                <a:solidFill>
                  <a:srgbClr val="2D7E08"/>
                </a:solidFill>
              </a:rPr>
              <a:t>Lorem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ipsum</a:t>
            </a:r>
            <a:r>
              <a:rPr lang="en-US" dirty="0" smtClean="0">
                <a:solidFill>
                  <a:srgbClr val="2D7E08"/>
                </a:solidFill>
              </a:rPr>
              <a:t> dolor sit </a:t>
            </a:r>
            <a:r>
              <a:rPr lang="en-US" dirty="0" err="1" smtClean="0">
                <a:solidFill>
                  <a:srgbClr val="2D7E08"/>
                </a:solidFill>
              </a:rPr>
              <a:t>amet</a:t>
            </a:r>
            <a:r>
              <a:rPr lang="en-US" dirty="0" smtClean="0">
                <a:solidFill>
                  <a:srgbClr val="2D7E08"/>
                </a:solidFill>
              </a:rPr>
              <a:t>, </a:t>
            </a:r>
            <a:r>
              <a:rPr lang="en-US" dirty="0" err="1" smtClean="0">
                <a:solidFill>
                  <a:srgbClr val="2D7E08"/>
                </a:solidFill>
              </a:rPr>
              <a:t>consectetur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adipisicing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elit</a:t>
            </a:r>
            <a:r>
              <a:rPr lang="en-US" dirty="0" smtClean="0">
                <a:solidFill>
                  <a:srgbClr val="2D7E08"/>
                </a:solidFill>
              </a:rPr>
              <a:t>, </a:t>
            </a:r>
            <a:r>
              <a:rPr lang="en-US" dirty="0" err="1" smtClean="0">
                <a:solidFill>
                  <a:srgbClr val="2D7E08"/>
                </a:solidFill>
              </a:rPr>
              <a:t>sed</a:t>
            </a:r>
            <a:r>
              <a:rPr lang="en-US" dirty="0" smtClean="0">
                <a:solidFill>
                  <a:srgbClr val="2D7E08"/>
                </a:solidFill>
              </a:rPr>
              <a:t> do </a:t>
            </a:r>
            <a:r>
              <a:rPr lang="en-US" dirty="0" err="1" smtClean="0">
                <a:solidFill>
                  <a:srgbClr val="2D7E08"/>
                </a:solidFill>
              </a:rPr>
              <a:t>eiusmod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tempor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incididunt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ut</a:t>
            </a:r>
            <a:r>
              <a:rPr lang="en-US" dirty="0" smtClean="0">
                <a:solidFill>
                  <a:srgbClr val="2D7E08"/>
                </a:solidFill>
              </a:rPr>
              <a:t> </a:t>
            </a:r>
            <a:r>
              <a:rPr lang="en-US" dirty="0" err="1" smtClean="0">
                <a:solidFill>
                  <a:srgbClr val="2D7E08"/>
                </a:solidFill>
              </a:rPr>
              <a:t>labore</a:t>
            </a:r>
            <a:r>
              <a:rPr lang="en-US" dirty="0" smtClean="0">
                <a:solidFill>
                  <a:srgbClr val="2D7E08"/>
                </a:solidFill>
              </a:rPr>
              <a:t> et </a:t>
            </a:r>
            <a:r>
              <a:rPr lang="en-US" dirty="0" err="1" smtClean="0">
                <a:solidFill>
                  <a:srgbClr val="2D7E08"/>
                </a:solidFill>
              </a:rPr>
              <a:t>dolore</a:t>
            </a:r>
            <a:r>
              <a:rPr lang="en-US" dirty="0" smtClean="0">
                <a:solidFill>
                  <a:srgbClr val="2D7E08"/>
                </a:solidFill>
              </a:rPr>
              <a:t> magna </a:t>
            </a:r>
            <a:r>
              <a:rPr lang="en-US" dirty="0" err="1" smtClean="0">
                <a:solidFill>
                  <a:srgbClr val="2D7E08"/>
                </a:solidFill>
              </a:rPr>
              <a:t>aliqua</a:t>
            </a:r>
            <a:r>
              <a:rPr lang="en-US" dirty="0" smtClean="0">
                <a:solidFill>
                  <a:srgbClr val="2D7E0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22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1509"/>
            <a:ext cx="8229600" cy="8640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Title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457200" y="1347613"/>
            <a:ext cx="8229600" cy="3384377"/>
          </a:xfrm>
        </p:spPr>
        <p:txBody>
          <a:bodyPr/>
          <a:lstStyle/>
          <a:p>
            <a:pPr lvl="0"/>
            <a:r>
              <a:rPr lang="en-US" dirty="0" err="1" smtClean="0">
                <a:solidFill>
                  <a:schemeClr val="bg1"/>
                </a:solidFill>
              </a:rPr>
              <a:t>Lorem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ipsum</a:t>
            </a:r>
            <a:r>
              <a:rPr lang="en-US" dirty="0" smtClean="0">
                <a:solidFill>
                  <a:schemeClr val="bg1"/>
                </a:solidFill>
              </a:rPr>
              <a:t> dolor sit </a:t>
            </a:r>
            <a:r>
              <a:rPr lang="en-US" dirty="0" err="1" smtClean="0">
                <a:solidFill>
                  <a:schemeClr val="bg1"/>
                </a:solidFill>
              </a:rPr>
              <a:t>amet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consectetur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adipisicing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elit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sed</a:t>
            </a:r>
            <a:r>
              <a:rPr lang="en-US" dirty="0" smtClean="0">
                <a:solidFill>
                  <a:schemeClr val="bg1"/>
                </a:solidFill>
              </a:rPr>
              <a:t> do </a:t>
            </a:r>
            <a:r>
              <a:rPr lang="en-US" dirty="0" err="1" smtClean="0">
                <a:solidFill>
                  <a:schemeClr val="bg1"/>
                </a:solidFill>
              </a:rPr>
              <a:t>eiusmod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incididunt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labore</a:t>
            </a:r>
            <a:r>
              <a:rPr lang="en-US" dirty="0" smtClean="0">
                <a:solidFill>
                  <a:schemeClr val="bg1"/>
                </a:solidFill>
              </a:rPr>
              <a:t> et </a:t>
            </a:r>
            <a:r>
              <a:rPr lang="en-US" dirty="0" err="1" smtClean="0">
                <a:solidFill>
                  <a:schemeClr val="bg1"/>
                </a:solidFill>
              </a:rPr>
              <a:t>dolore</a:t>
            </a:r>
            <a:r>
              <a:rPr lang="en-US" dirty="0" smtClean="0">
                <a:solidFill>
                  <a:schemeClr val="bg1"/>
                </a:solidFill>
              </a:rPr>
              <a:t> magna </a:t>
            </a:r>
            <a:r>
              <a:rPr lang="en-US" dirty="0" err="1" smtClean="0">
                <a:solidFill>
                  <a:schemeClr val="bg1"/>
                </a:solidFill>
              </a:rPr>
              <a:t>aliqua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60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00200" y="1028700"/>
            <a:ext cx="35433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95900" y="1028700"/>
            <a:ext cx="35433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AEA0-8C78-45F5-9054-DB05964EA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4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7E08"/>
                </a:solidFill>
              </a:defRPr>
            </a:lvl1pPr>
          </a:lstStyle>
          <a:p>
            <a:fld id="{75FC63C8-39F2-4CAE-A8EE-321D228D8CC1}" type="datetimeFigureOut">
              <a:rPr lang="fr-CA" smtClean="0"/>
              <a:pPr/>
              <a:t>2017-10-16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D7E08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7E08"/>
                </a:solidFill>
              </a:defRPr>
            </a:lvl1pPr>
          </a:lstStyle>
          <a:p>
            <a:fld id="{3B62BD6C-2CC1-4324-9A2C-5EE737BD0A53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775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7E0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D7E0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D7E0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D7E0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D7E0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D7E0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Ochrana zdraví pracovníků zemědělské prvovýroby z pohledu </a:t>
            </a:r>
            <a:r>
              <a:rPr lang="cs-CZ" sz="3200" b="1" dirty="0" smtClean="0"/>
              <a:t>OOVZ</a:t>
            </a:r>
            <a:br>
              <a:rPr lang="cs-CZ" sz="3200" b="1" dirty="0" smtClean="0"/>
            </a:br>
            <a:r>
              <a:rPr lang="cs-CZ" sz="3200" b="1" dirty="0" smtClean="0"/>
              <a:t>Ing. Radmila Řepová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602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Chemické látky a směsi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u="sng" dirty="0"/>
              <a:t>Klasifikace </a:t>
            </a:r>
            <a:r>
              <a:rPr lang="cs-CZ" sz="2800" u="sng" dirty="0" smtClean="0"/>
              <a:t>dle </a:t>
            </a:r>
            <a:r>
              <a:rPr lang="cs-CZ" altLang="cs-CZ" sz="2800" u="sng" dirty="0" err="1" smtClean="0"/>
              <a:t>Nař</a:t>
            </a:r>
            <a:r>
              <a:rPr lang="cs-CZ" altLang="cs-CZ" sz="2800" u="sng" dirty="0"/>
              <a:t>. (ES) č. 1272/2008 (CLP</a:t>
            </a:r>
            <a:r>
              <a:rPr lang="cs-CZ" altLang="cs-CZ" sz="2800" u="sng" dirty="0" smtClean="0"/>
              <a:t>)</a:t>
            </a:r>
          </a:p>
          <a:p>
            <a:pPr>
              <a:buNone/>
            </a:pPr>
            <a:r>
              <a:rPr lang="cs-CZ" altLang="cs-CZ" sz="2800" dirty="0"/>
              <a:t>třídy a kategorie nebezpečnosti</a:t>
            </a:r>
          </a:p>
          <a:p>
            <a:pPr>
              <a:buNone/>
            </a:pPr>
            <a:r>
              <a:rPr lang="cs-CZ" altLang="cs-CZ" sz="2800" dirty="0" smtClean="0"/>
              <a:t>další </a:t>
            </a:r>
            <a:r>
              <a:rPr lang="cs-CZ" altLang="cs-CZ" sz="2800" dirty="0"/>
              <a:t>prvky nebezpečnosti: H-věty, </a:t>
            </a:r>
          </a:p>
          <a:p>
            <a:pPr>
              <a:buNone/>
            </a:pPr>
            <a:r>
              <a:rPr lang="cs-CZ" altLang="cs-CZ" sz="2800" dirty="0"/>
              <a:t>P-věty, signální slovo, jiné výstražné</a:t>
            </a:r>
          </a:p>
          <a:p>
            <a:pPr>
              <a:buNone/>
            </a:pPr>
            <a:r>
              <a:rPr lang="cs-CZ" altLang="cs-CZ" sz="2800" dirty="0"/>
              <a:t>symboly (piktogramy), tzv. EUH věty</a:t>
            </a:r>
          </a:p>
          <a:p>
            <a:endParaRPr lang="cs-CZ" altLang="cs-CZ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04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altLang="cs-CZ" sz="3200" b="1" dirty="0"/>
              <a:t>Fyzikálně-chemická nebezpečnost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 fontScale="77500" lnSpcReduction="20000"/>
          </a:bodyPr>
          <a:lstStyle/>
          <a:p>
            <a:r>
              <a:rPr lang="cs-CZ" altLang="cs-CZ" sz="2800" dirty="0"/>
              <a:t>1. Výbušniny </a:t>
            </a:r>
          </a:p>
          <a:p>
            <a:r>
              <a:rPr lang="cs-CZ" altLang="cs-CZ" sz="2800" dirty="0"/>
              <a:t>2. Hořlavé plyny</a:t>
            </a:r>
          </a:p>
          <a:p>
            <a:r>
              <a:rPr lang="cs-CZ" altLang="cs-CZ" sz="2800" dirty="0"/>
              <a:t>3. Hořlavé aerosoly</a:t>
            </a:r>
          </a:p>
          <a:p>
            <a:r>
              <a:rPr lang="cs-CZ" altLang="cs-CZ" sz="2800" dirty="0"/>
              <a:t>4. Hořlavé kapaliny</a:t>
            </a:r>
          </a:p>
          <a:p>
            <a:r>
              <a:rPr lang="cs-CZ" altLang="cs-CZ" sz="2800" dirty="0"/>
              <a:t>5. Hořlavé tuhé látky </a:t>
            </a:r>
            <a:endParaRPr lang="cs-CZ" altLang="cs-CZ" sz="2800" dirty="0" smtClean="0"/>
          </a:p>
          <a:p>
            <a:r>
              <a:rPr lang="cs-CZ" altLang="cs-CZ" sz="2800" dirty="0" smtClean="0"/>
              <a:t>6</a:t>
            </a:r>
            <a:r>
              <a:rPr lang="cs-CZ" altLang="cs-CZ" sz="2800" dirty="0"/>
              <a:t>. Oxidující plyny</a:t>
            </a:r>
          </a:p>
          <a:p>
            <a:r>
              <a:rPr lang="pl-PL" altLang="cs-CZ" sz="2800" dirty="0"/>
              <a:t>7. Plyny pod tlakem </a:t>
            </a:r>
          </a:p>
          <a:p>
            <a:r>
              <a:rPr lang="pl-PL" altLang="cs-CZ" sz="2800" dirty="0"/>
              <a:t>8. Samozápalné kapaliny</a:t>
            </a:r>
          </a:p>
          <a:p>
            <a:r>
              <a:rPr lang="cs-CZ" altLang="cs-CZ" sz="2800" dirty="0"/>
              <a:t>9. Samovolně se rozkládající látky/směsi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7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/>
              <a:t>Fyzikálně-chemická nebezpečnost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sz="half" idx="1"/>
          </p:nvPr>
        </p:nvSpPr>
        <p:spPr>
          <a:xfrm>
            <a:off x="1331913" y="1059656"/>
            <a:ext cx="3543300" cy="3543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 smtClean="0"/>
              <a:t>1. Výbušniny </a:t>
            </a:r>
          </a:p>
          <a:p>
            <a:pPr eaLnBrk="1" hangingPunct="1"/>
            <a:r>
              <a:rPr lang="cs-CZ" altLang="cs-CZ" sz="2000" dirty="0" smtClean="0"/>
              <a:t>2. Hořlavé plyny</a:t>
            </a:r>
          </a:p>
          <a:p>
            <a:pPr eaLnBrk="1" hangingPunct="1"/>
            <a:r>
              <a:rPr lang="cs-CZ" altLang="cs-CZ" sz="2000" dirty="0" smtClean="0"/>
              <a:t>3. Hořlavé aerosoly</a:t>
            </a:r>
          </a:p>
          <a:p>
            <a:pPr eaLnBrk="1" hangingPunct="1"/>
            <a:r>
              <a:rPr lang="cs-CZ" altLang="cs-CZ" sz="2000" dirty="0" smtClean="0"/>
              <a:t>4. Hořlavé kapaliny</a:t>
            </a:r>
          </a:p>
          <a:p>
            <a:pPr eaLnBrk="1" hangingPunct="1"/>
            <a:r>
              <a:rPr lang="cs-CZ" altLang="cs-CZ" sz="2000" dirty="0" smtClean="0"/>
              <a:t>5. Hořlavé tuhé látky 6. Oxidující plyny</a:t>
            </a:r>
          </a:p>
          <a:p>
            <a:pPr eaLnBrk="1" hangingPunct="1"/>
            <a:r>
              <a:rPr lang="pl-PL" altLang="cs-CZ" sz="2000" dirty="0" smtClean="0"/>
              <a:t>7. Plyny pod tlakem </a:t>
            </a:r>
          </a:p>
          <a:p>
            <a:pPr eaLnBrk="1" hangingPunct="1"/>
            <a:r>
              <a:rPr lang="pl-PL" altLang="cs-CZ" sz="2000" dirty="0" smtClean="0"/>
              <a:t>8. Samozápalné kapaliny</a:t>
            </a:r>
          </a:p>
          <a:p>
            <a:pPr eaLnBrk="1" hangingPunct="1"/>
            <a:r>
              <a:rPr lang="cs-CZ" altLang="cs-CZ" sz="2000" dirty="0" smtClean="0"/>
              <a:t>9. Samovolně se rozkládající látky/směsi</a:t>
            </a:r>
          </a:p>
        </p:txBody>
      </p:sp>
      <p:sp>
        <p:nvSpPr>
          <p:cNvPr id="29700" name="Zástupný symbol pro obsah 3"/>
          <p:cNvSpPr>
            <a:spLocks noGrp="1"/>
          </p:cNvSpPr>
          <p:nvPr>
            <p:ph sz="half" idx="2"/>
          </p:nvPr>
        </p:nvSpPr>
        <p:spPr>
          <a:xfrm>
            <a:off x="4859338" y="951310"/>
            <a:ext cx="3543300" cy="3543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 smtClean="0"/>
              <a:t>10. Samozápalné tuhé látky</a:t>
            </a:r>
          </a:p>
          <a:p>
            <a:pPr eaLnBrk="1" hangingPunct="1"/>
            <a:r>
              <a:rPr lang="cs-CZ" altLang="cs-CZ" sz="2000" dirty="0" smtClean="0"/>
              <a:t>11. </a:t>
            </a:r>
            <a:r>
              <a:rPr lang="cs-CZ" altLang="cs-CZ" sz="2000" dirty="0" err="1" smtClean="0"/>
              <a:t>Samozahřívající</a:t>
            </a:r>
            <a:r>
              <a:rPr lang="cs-CZ" altLang="cs-CZ" sz="2000" dirty="0" smtClean="0"/>
              <a:t> se látky/ směsi</a:t>
            </a:r>
          </a:p>
          <a:p>
            <a:pPr eaLnBrk="1" hangingPunct="1"/>
            <a:r>
              <a:rPr lang="cs-CZ" altLang="cs-CZ" sz="2000" dirty="0" smtClean="0"/>
              <a:t>12. Látky uvolňující hořlavé plyny při kontaktu s vodou</a:t>
            </a:r>
          </a:p>
          <a:p>
            <a:pPr eaLnBrk="1" hangingPunct="1"/>
            <a:r>
              <a:rPr lang="cs-CZ" altLang="cs-CZ" sz="2000" dirty="0" smtClean="0"/>
              <a:t>13. Oxidující kapaliny </a:t>
            </a:r>
          </a:p>
          <a:p>
            <a:pPr eaLnBrk="1" hangingPunct="1"/>
            <a:r>
              <a:rPr lang="cs-CZ" altLang="cs-CZ" sz="2000" dirty="0" smtClean="0"/>
              <a:t>14. Oxidující tuhé látky</a:t>
            </a:r>
          </a:p>
          <a:p>
            <a:pPr eaLnBrk="1" hangingPunct="1"/>
            <a:r>
              <a:rPr lang="cs-CZ" altLang="cs-CZ" sz="2000" dirty="0" smtClean="0"/>
              <a:t>15. Organické peroxidy</a:t>
            </a:r>
          </a:p>
          <a:p>
            <a:pPr eaLnBrk="1" hangingPunct="1"/>
            <a:r>
              <a:rPr lang="pl-PL" altLang="cs-CZ" sz="2000" dirty="0" smtClean="0"/>
              <a:t>16. Látky a směsi korozivní pro kovy</a:t>
            </a: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995491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/>
              <a:t>Nebezpečnost pro ŽP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347614"/>
            <a:ext cx="3543300" cy="3543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dirty="0"/>
              <a:t>Nebezpečnost pro vodní prostředí</a:t>
            </a:r>
          </a:p>
          <a:p>
            <a:r>
              <a:rPr lang="cs-CZ" altLang="cs-CZ" dirty="0"/>
              <a:t>Akutní</a:t>
            </a:r>
          </a:p>
          <a:p>
            <a:r>
              <a:rPr lang="cs-CZ" altLang="cs-CZ" dirty="0" smtClean="0"/>
              <a:t>Dlouhodobá</a:t>
            </a:r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347614"/>
            <a:ext cx="3975348" cy="3471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altLang="cs-CZ" dirty="0"/>
              <a:t>Dodatečná </a:t>
            </a:r>
            <a:r>
              <a:rPr lang="cs-CZ" altLang="cs-CZ" dirty="0" smtClean="0"/>
              <a:t>nebezpečnost</a:t>
            </a:r>
            <a:endParaRPr lang="cs-CZ" altLang="cs-CZ" dirty="0"/>
          </a:p>
          <a:p>
            <a:r>
              <a:rPr lang="cs-CZ" altLang="cs-CZ" dirty="0"/>
              <a:t>Nebezpečnost pro ozonovou vrstvu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9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/>
              <a:t>Nebezpečnost pro zdraví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131590"/>
            <a:ext cx="3543300" cy="35433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altLang="cs-CZ" sz="3600" u="sng" dirty="0"/>
              <a:t>Akutní toxicita </a:t>
            </a:r>
            <a:r>
              <a:rPr lang="cs-CZ" altLang="cs-CZ" sz="3600" dirty="0"/>
              <a:t>- </a:t>
            </a:r>
            <a:r>
              <a:rPr lang="cs-CZ" altLang="cs-CZ" sz="3600" dirty="0" err="1"/>
              <a:t>Acute</a:t>
            </a:r>
            <a:r>
              <a:rPr lang="cs-CZ" altLang="cs-CZ" sz="3600" dirty="0"/>
              <a:t> </a:t>
            </a:r>
            <a:r>
              <a:rPr lang="cs-CZ" altLang="cs-CZ" sz="3600" dirty="0" err="1"/>
              <a:t>Tox</a:t>
            </a:r>
            <a:r>
              <a:rPr lang="cs-CZ" altLang="cs-CZ" sz="3600" dirty="0"/>
              <a:t>. 1 – 4 (inhalační, orální, dermální cesta)</a:t>
            </a:r>
          </a:p>
          <a:p>
            <a:pPr>
              <a:buNone/>
            </a:pPr>
            <a:r>
              <a:rPr lang="cs-CZ" altLang="cs-CZ" sz="3600" dirty="0"/>
              <a:t>   </a:t>
            </a:r>
            <a:r>
              <a:rPr lang="cs-CZ" altLang="cs-CZ" sz="3600" u="sng" dirty="0"/>
              <a:t>Žíravost/ dráždivost pro kůži </a:t>
            </a:r>
            <a:r>
              <a:rPr lang="cs-CZ" altLang="cs-CZ" sz="3600" dirty="0"/>
              <a:t>- Skin </a:t>
            </a:r>
            <a:r>
              <a:rPr lang="cs-CZ" altLang="cs-CZ" sz="3600" dirty="0" err="1"/>
              <a:t>Corr</a:t>
            </a:r>
            <a:r>
              <a:rPr lang="cs-CZ" altLang="cs-CZ" sz="3600" dirty="0"/>
              <a:t>. 1A – 1C / Skin Irrit.2</a:t>
            </a:r>
          </a:p>
          <a:p>
            <a:pPr>
              <a:buNone/>
            </a:pPr>
            <a:r>
              <a:rPr lang="cs-CZ" altLang="cs-CZ" sz="3600" dirty="0"/>
              <a:t>   </a:t>
            </a:r>
            <a:r>
              <a:rPr lang="cs-CZ" altLang="cs-CZ" sz="3600" u="sng" dirty="0"/>
              <a:t>Vážné poškození očí / podráždění očí </a:t>
            </a:r>
            <a:r>
              <a:rPr lang="cs-CZ" altLang="cs-CZ" sz="3600" dirty="0"/>
              <a:t>- </a:t>
            </a:r>
            <a:r>
              <a:rPr lang="cs-CZ" altLang="cs-CZ" sz="3600" dirty="0" err="1"/>
              <a:t>Eye</a:t>
            </a:r>
            <a:r>
              <a:rPr lang="cs-CZ" altLang="cs-CZ" sz="3600" dirty="0"/>
              <a:t> Dam 1/</a:t>
            </a:r>
            <a:r>
              <a:rPr lang="cs-CZ" altLang="cs-CZ" sz="3600" dirty="0" err="1"/>
              <a:t>Eye</a:t>
            </a:r>
            <a:r>
              <a:rPr lang="cs-CZ" altLang="cs-CZ" sz="3600" dirty="0"/>
              <a:t> Irrit.2</a:t>
            </a:r>
          </a:p>
          <a:p>
            <a:pPr>
              <a:buNone/>
            </a:pPr>
            <a:r>
              <a:rPr lang="cs-CZ" altLang="cs-CZ" sz="3600" dirty="0"/>
              <a:t>   </a:t>
            </a:r>
            <a:r>
              <a:rPr lang="cs-CZ" altLang="cs-CZ" sz="3600" u="sng" dirty="0"/>
              <a:t>Senzibilizace dýchacích cest /   senzibilizace kůže </a:t>
            </a:r>
            <a:r>
              <a:rPr lang="cs-CZ" altLang="cs-CZ" sz="3600" dirty="0"/>
              <a:t>- </a:t>
            </a:r>
            <a:r>
              <a:rPr lang="fr-FR" altLang="cs-CZ" sz="3600" dirty="0"/>
              <a:t>Resp.Sens.1, 1A, 1B/ Skin Sens.1, 1A, 1B</a:t>
            </a:r>
            <a:endParaRPr lang="cs-CZ" altLang="cs-CZ" sz="36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059582"/>
            <a:ext cx="4824536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altLang="cs-CZ" sz="2000" u="sng" dirty="0"/>
              <a:t>Mutagenita v zárodečných buňkách </a:t>
            </a:r>
            <a:r>
              <a:rPr lang="cs-CZ" altLang="cs-CZ" sz="2000" dirty="0"/>
              <a:t>- </a:t>
            </a:r>
            <a:r>
              <a:rPr lang="cs-CZ" altLang="cs-CZ" sz="2000" dirty="0" err="1"/>
              <a:t>Muta</a:t>
            </a:r>
            <a:r>
              <a:rPr lang="cs-CZ" altLang="cs-CZ" sz="2000" dirty="0"/>
              <a:t>. 1A, </a:t>
            </a:r>
            <a:r>
              <a:rPr lang="cs-CZ" altLang="cs-CZ" sz="2000" dirty="0" err="1"/>
              <a:t>Muta</a:t>
            </a:r>
            <a:r>
              <a:rPr lang="cs-CZ" altLang="cs-CZ" sz="2000" dirty="0"/>
              <a:t>. 1B, </a:t>
            </a:r>
            <a:r>
              <a:rPr lang="cs-CZ" altLang="cs-CZ" sz="2000" dirty="0" err="1"/>
              <a:t>Muta</a:t>
            </a:r>
            <a:r>
              <a:rPr lang="cs-CZ" altLang="cs-CZ" sz="2000" dirty="0"/>
              <a:t>. 2</a:t>
            </a:r>
          </a:p>
          <a:p>
            <a:pPr>
              <a:buNone/>
            </a:pPr>
            <a:r>
              <a:rPr lang="cs-CZ" altLang="cs-CZ" sz="2000" dirty="0"/>
              <a:t>   </a:t>
            </a:r>
            <a:r>
              <a:rPr lang="it-IT" altLang="cs-CZ" sz="2000" u="sng" dirty="0"/>
              <a:t>Karcinogenita</a:t>
            </a:r>
            <a:r>
              <a:rPr lang="it-IT" altLang="cs-CZ" sz="2000" dirty="0"/>
              <a:t> - Carc. 1A, 1B, Carc. 2</a:t>
            </a:r>
          </a:p>
          <a:p>
            <a:pPr>
              <a:buNone/>
            </a:pPr>
            <a:r>
              <a:rPr lang="cs-CZ" altLang="cs-CZ" sz="2000" dirty="0"/>
              <a:t>   </a:t>
            </a:r>
            <a:r>
              <a:rPr lang="pt-BR" altLang="cs-CZ" sz="2000" u="sng" dirty="0"/>
              <a:t>Toxicita pro reprodukci </a:t>
            </a:r>
            <a:r>
              <a:rPr lang="pt-BR" altLang="cs-CZ" sz="2000" dirty="0"/>
              <a:t>- Repr. 1A, 1B, Repr. 2</a:t>
            </a:r>
          </a:p>
          <a:p>
            <a:pPr>
              <a:buNone/>
            </a:pPr>
            <a:r>
              <a:rPr lang="cs-CZ" altLang="cs-CZ" sz="2000" dirty="0"/>
              <a:t>   </a:t>
            </a:r>
            <a:r>
              <a:rPr lang="it-IT" altLang="cs-CZ" sz="2000" u="sng" dirty="0"/>
              <a:t>Toxicita pro specifické cílové orgány –</a:t>
            </a:r>
          </a:p>
          <a:p>
            <a:pPr>
              <a:buNone/>
            </a:pPr>
            <a:r>
              <a:rPr lang="cs-CZ" altLang="cs-CZ" sz="2000" dirty="0"/>
              <a:t>    </a:t>
            </a:r>
            <a:r>
              <a:rPr lang="cs-CZ" altLang="cs-CZ" sz="2000" u="sng" dirty="0"/>
              <a:t>jednorázová expozice</a:t>
            </a:r>
            <a:r>
              <a:rPr lang="cs-CZ" altLang="cs-CZ" sz="2000" dirty="0"/>
              <a:t> - STOT SE 1 - 3</a:t>
            </a:r>
          </a:p>
          <a:p>
            <a:pPr>
              <a:buNone/>
            </a:pPr>
            <a:r>
              <a:rPr lang="cs-CZ" altLang="cs-CZ" sz="2000" dirty="0"/>
              <a:t>   </a:t>
            </a:r>
            <a:r>
              <a:rPr lang="it-IT" altLang="cs-CZ" sz="2000" u="sng" dirty="0"/>
              <a:t>Toxicita pro specifické cílové orgány -</a:t>
            </a:r>
          </a:p>
          <a:p>
            <a:pPr>
              <a:buNone/>
            </a:pPr>
            <a:r>
              <a:rPr lang="cs-CZ" altLang="cs-CZ" sz="2000" dirty="0"/>
              <a:t>   </a:t>
            </a:r>
            <a:r>
              <a:rPr lang="cs-CZ" altLang="cs-CZ" sz="2000" u="sng" dirty="0"/>
              <a:t>opakovaná expozice </a:t>
            </a:r>
            <a:r>
              <a:rPr lang="cs-CZ" altLang="cs-CZ" sz="2000" dirty="0"/>
              <a:t>- STOT RE 1 - 2</a:t>
            </a:r>
          </a:p>
          <a:p>
            <a:pPr>
              <a:buNone/>
            </a:pPr>
            <a:r>
              <a:rPr lang="cs-CZ" altLang="cs-CZ" sz="2000" dirty="0"/>
              <a:t>   </a:t>
            </a:r>
            <a:r>
              <a:rPr lang="cs-CZ" altLang="cs-CZ" sz="2000" u="sng" dirty="0"/>
              <a:t>Nebezpečná při vdechnutí </a:t>
            </a:r>
            <a:r>
              <a:rPr lang="cs-CZ" altLang="cs-CZ" sz="2000" dirty="0"/>
              <a:t>- </a:t>
            </a:r>
            <a:r>
              <a:rPr lang="cs-CZ" altLang="cs-CZ" sz="2000" dirty="0" err="1"/>
              <a:t>Asp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Tox</a:t>
            </a:r>
            <a:r>
              <a:rPr lang="cs-CZ" altLang="cs-CZ" sz="2000" dirty="0"/>
              <a:t>. 1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513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Odborná způsobilost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/>
          </a:bodyPr>
          <a:lstStyle/>
          <a:p>
            <a:pPr lvl="0"/>
            <a:r>
              <a:rPr lang="cs-CZ" altLang="cs-CZ" sz="2800" b="1" dirty="0"/>
              <a:t> </a:t>
            </a:r>
            <a:r>
              <a:rPr lang="cs-CZ" altLang="cs-CZ" sz="2800" dirty="0"/>
              <a:t>z. č. 326/2004 Sb</a:t>
            </a:r>
            <a:r>
              <a:rPr lang="cs-CZ" altLang="cs-CZ" sz="2800" dirty="0" smtClean="0"/>
              <a:t>. : 3 stupně OZ;</a:t>
            </a:r>
          </a:p>
          <a:p>
            <a:pPr lvl="0"/>
            <a:r>
              <a:rPr lang="cs-CZ" sz="2800" dirty="0"/>
              <a:t> </a:t>
            </a:r>
            <a:r>
              <a:rPr lang="cs-CZ" sz="2800" dirty="0" smtClean="0"/>
              <a:t>z. č</a:t>
            </a:r>
            <a:r>
              <a:rPr lang="cs-CZ" sz="2800" dirty="0"/>
              <a:t>. 258/2000 Sb., 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7680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Letecká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76213" indent="-176213">
              <a:buClr>
                <a:srgbClr val="0000FF"/>
              </a:buClr>
              <a:buSzPct val="120000"/>
              <a:buFontTx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Přípravek </a:t>
            </a:r>
            <a:r>
              <a:rPr lang="cs-CZ" altLang="cs-CZ" b="1" u="sng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nelze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 </a:t>
            </a: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povolit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 (§34 zákona) pro LA</a:t>
            </a:r>
          </a:p>
          <a:p>
            <a:pPr marL="0" indent="0">
              <a:spcBef>
                <a:spcPct val="0"/>
              </a:spcBef>
              <a:buClr>
                <a:srgbClr val="0000FF"/>
              </a:buClr>
              <a:buSzPct val="120000"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je-li </a:t>
            </a:r>
            <a:r>
              <a:rPr lang="cs-CZ" altLang="cs-CZ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Acute</a:t>
            </a: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 </a:t>
            </a:r>
            <a:r>
              <a:rPr lang="cs-CZ" altLang="cs-CZ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Tox</a:t>
            </a: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. 1,2,3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 (z etikety, BL)</a:t>
            </a:r>
          </a:p>
          <a:p>
            <a:pPr marL="0" indent="0">
              <a:spcBef>
                <a:spcPct val="0"/>
              </a:spcBef>
              <a:buClr>
                <a:srgbClr val="0000FF"/>
              </a:buClr>
              <a:buSzPct val="120000"/>
              <a:buNone/>
            </a:pPr>
            <a:r>
              <a:rPr lang="cs-CZ" altLang="cs-CZ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… pro ŽP</a:t>
            </a:r>
            <a:endParaRPr lang="cs-CZ" altLang="cs-CZ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 3" pitchFamily="18" charset="2"/>
            </a:endParaRPr>
          </a:p>
          <a:p>
            <a:pPr marL="0" indent="0">
              <a:spcBef>
                <a:spcPct val="0"/>
              </a:spcBef>
              <a:buClr>
                <a:srgbClr val="0000FF"/>
              </a:buClr>
              <a:buSzPct val="120000"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vylučují-li leteckou aplikaci závěry stanovené </a:t>
            </a: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toxikologickým posudkem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  (SZÚ  MZ vydá)</a:t>
            </a:r>
          </a:p>
          <a:p>
            <a:pPr marL="176213" indent="-176213">
              <a:spcBef>
                <a:spcPct val="0"/>
              </a:spcBef>
              <a:buClr>
                <a:srgbClr val="0000FF"/>
              </a:buClr>
              <a:buSzPct val="120000"/>
              <a:buFont typeface="Wingdings" pitchFamily="2" charset="2"/>
              <a:buNone/>
            </a:pPr>
            <a:endParaRPr lang="cs-CZ" altLang="cs-CZ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 3" pitchFamily="18" charset="2"/>
            </a:endParaRPr>
          </a:p>
          <a:p>
            <a:pPr marL="176213" indent="-176213">
              <a:spcBef>
                <a:spcPct val="0"/>
              </a:spcBef>
              <a:buClr>
                <a:srgbClr val="0000FF"/>
              </a:buClr>
              <a:buSzPct val="120000"/>
              <a:buFont typeface="Wingdings" pitchFamily="2" charset="2"/>
              <a:buNone/>
            </a:pPr>
            <a:r>
              <a:rPr lang="cs-CZ" altLang="cs-CZ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LA: </a:t>
            </a:r>
          </a:p>
          <a:p>
            <a:pPr marL="0" indent="0">
              <a:spcBef>
                <a:spcPct val="0"/>
              </a:spcBef>
              <a:buClr>
                <a:srgbClr val="0000FF"/>
              </a:buClr>
              <a:buSzPct val="120000"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plán letecké aplikace + jednotlivá LA</a:t>
            </a:r>
          </a:p>
          <a:p>
            <a:pPr marL="0" indent="0">
              <a:spcBef>
                <a:spcPct val="0"/>
              </a:spcBef>
              <a:buClr>
                <a:srgbClr val="0000FF"/>
              </a:buClr>
              <a:buSzPct val="120000"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mimořádná LA </a:t>
            </a:r>
          </a:p>
          <a:p>
            <a:pPr marL="176213" indent="-176213">
              <a:spcBef>
                <a:spcPct val="0"/>
              </a:spcBef>
              <a:buClr>
                <a:srgbClr val="0000FF"/>
              </a:buClr>
              <a:buSzPct val="120000"/>
              <a:buFontTx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 </a:t>
            </a:r>
          </a:p>
          <a:p>
            <a:pPr marL="176213" indent="-176213">
              <a:spcBef>
                <a:spcPct val="0"/>
              </a:spcBef>
              <a:buClr>
                <a:srgbClr val="0000FF"/>
              </a:buClr>
              <a:buSzPct val="120000"/>
              <a:buFontTx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 3" pitchFamily="18" charset="2"/>
              </a:rPr>
              <a:t>vyjádření KHS   ÚKZÚZ</a:t>
            </a:r>
          </a:p>
        </p:txBody>
      </p:sp>
    </p:spTree>
    <p:extLst>
      <p:ext uri="{BB962C8B-B14F-4D97-AF65-F5344CB8AC3E}">
        <p14:creationId xmlns:p14="http://schemas.microsoft.com/office/powerpoint/2010/main" val="287413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Pracovnělékařské</a:t>
            </a:r>
            <a:r>
              <a:rPr lang="cs-CZ" sz="3200" b="1" dirty="0" smtClean="0"/>
              <a:t> služby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Písemná smlouva s lékařem PLS</a:t>
            </a:r>
          </a:p>
          <a:p>
            <a:r>
              <a:rPr lang="cs-CZ" dirty="0" smtClean="0"/>
              <a:t>Poskytovatel PLS:</a:t>
            </a:r>
          </a:p>
          <a:p>
            <a:pPr>
              <a:buFontTx/>
              <a:buChar char="-"/>
            </a:pPr>
            <a:r>
              <a:rPr lang="cs-CZ" dirty="0" smtClean="0"/>
              <a:t>LP – lékařské posudky</a:t>
            </a:r>
          </a:p>
          <a:p>
            <a:pPr>
              <a:buFontTx/>
              <a:buChar char="-"/>
            </a:pPr>
            <a:r>
              <a:rPr lang="cs-CZ" dirty="0" smtClean="0"/>
              <a:t>Dohled pracovišť</a:t>
            </a:r>
          </a:p>
          <a:p>
            <a:pPr>
              <a:buFontTx/>
              <a:buChar char="-"/>
            </a:pPr>
            <a:r>
              <a:rPr lang="cs-CZ" dirty="0" smtClean="0"/>
              <a:t>Poradenství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15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Azbest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dirty="0"/>
              <a:t>§ 7 zákona č. 309/2006 Sb.,  </a:t>
            </a:r>
            <a:endParaRPr lang="cs-CZ" sz="2800" dirty="0" smtClean="0"/>
          </a:p>
          <a:p>
            <a:pPr lvl="0"/>
            <a:r>
              <a:rPr lang="cs-CZ" sz="2800" dirty="0" smtClean="0"/>
              <a:t>§ </a:t>
            </a:r>
            <a:r>
              <a:rPr lang="cs-CZ" sz="2800" dirty="0"/>
              <a:t>41 zákona č. 258/2000 Sb., </a:t>
            </a:r>
            <a:endParaRPr lang="cs-CZ" sz="2800" dirty="0" smtClean="0"/>
          </a:p>
          <a:p>
            <a:pPr lvl="0"/>
            <a:r>
              <a:rPr lang="cs-CZ" sz="2800" dirty="0" smtClean="0"/>
              <a:t>§ </a:t>
            </a:r>
            <a:r>
              <a:rPr lang="cs-CZ" sz="2800" dirty="0"/>
              <a:t>5 </a:t>
            </a:r>
            <a:r>
              <a:rPr lang="cs-CZ" sz="2800" dirty="0" err="1"/>
              <a:t>vyhl.č</a:t>
            </a:r>
            <a:r>
              <a:rPr lang="cs-CZ" sz="2800" dirty="0"/>
              <a:t>. 432/2003 Sb.  </a:t>
            </a:r>
            <a:endParaRPr lang="cs-CZ" sz="2800" dirty="0" smtClean="0"/>
          </a:p>
          <a:p>
            <a:pPr lvl="0"/>
            <a:r>
              <a:rPr lang="cs-CZ" sz="2800" dirty="0" smtClean="0"/>
              <a:t>§ </a:t>
            </a:r>
            <a:r>
              <a:rPr lang="cs-CZ" sz="2800" dirty="0"/>
              <a:t>19, § 20, § 21 nařízení vlády č. 361/2007 Sb. </a:t>
            </a:r>
            <a:endParaRPr lang="cs-CZ" sz="2800" dirty="0" smtClean="0"/>
          </a:p>
          <a:p>
            <a:pPr marL="0" lvl="0" indent="0">
              <a:buNone/>
            </a:pPr>
            <a:r>
              <a:rPr lang="cs-CZ" sz="2800" dirty="0" smtClean="0"/>
              <a:t>(</a:t>
            </a:r>
            <a:r>
              <a:rPr lang="cs-CZ" sz="2800" i="1" dirty="0"/>
              <a:t>všechny jmenované právní předpisy ve znění pozdějších novel</a:t>
            </a:r>
            <a:r>
              <a:rPr lang="cs-CZ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118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Nemoci z povolání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J</a:t>
            </a:r>
            <a:r>
              <a:rPr lang="cs-CZ" altLang="cs-CZ" dirty="0" smtClean="0"/>
              <a:t>e </a:t>
            </a:r>
            <a:r>
              <a:rPr lang="cs-CZ" altLang="cs-CZ" dirty="0"/>
              <a:t>nemoc vznikající</a:t>
            </a:r>
          </a:p>
          <a:p>
            <a:pPr marL="0" indent="0">
              <a:buClr>
                <a:schemeClr val="hlink"/>
              </a:buClr>
              <a:buSzPct val="140000"/>
              <a:buNone/>
            </a:pPr>
            <a:r>
              <a:rPr lang="cs-CZ" altLang="cs-CZ" dirty="0" smtClean="0"/>
              <a:t>- působením </a:t>
            </a:r>
            <a:r>
              <a:rPr lang="cs-CZ" altLang="cs-CZ" dirty="0"/>
              <a:t>chemických, fyzikálních, biologických faktorů souvisejících s prací, pokud </a:t>
            </a:r>
          </a:p>
          <a:p>
            <a:pPr marL="0" indent="0">
              <a:buClr>
                <a:schemeClr val="hlink"/>
              </a:buClr>
              <a:buSzPct val="140000"/>
              <a:buNone/>
            </a:pPr>
            <a:r>
              <a:rPr lang="cs-CZ" altLang="cs-CZ" dirty="0" smtClean="0"/>
              <a:t>- je </a:t>
            </a:r>
            <a:r>
              <a:rPr lang="cs-CZ" altLang="cs-CZ" dirty="0"/>
              <a:t>uvedena v seznamu nemocí z povolání </a:t>
            </a:r>
          </a:p>
          <a:p>
            <a:pPr marL="0" indent="0">
              <a:buClr>
                <a:schemeClr val="hlink"/>
              </a:buClr>
              <a:buSzPct val="140000"/>
              <a:buNone/>
            </a:pPr>
            <a:r>
              <a:rPr lang="cs-CZ" altLang="cs-CZ" dirty="0" smtClean="0"/>
              <a:t>- vznikla </a:t>
            </a:r>
            <a:r>
              <a:rPr lang="cs-CZ" altLang="cs-CZ" dirty="0"/>
              <a:t>za podmínek, za nichž </a:t>
            </a:r>
            <a:r>
              <a:rPr lang="cs-CZ" altLang="cs-CZ" dirty="0" err="1"/>
              <a:t>NzP</a:t>
            </a:r>
            <a:r>
              <a:rPr lang="cs-CZ" altLang="cs-CZ" dirty="0"/>
              <a:t> vzniká</a:t>
            </a:r>
          </a:p>
          <a:p>
            <a:pPr marL="0" indent="0">
              <a:buClr>
                <a:schemeClr val="hlink"/>
              </a:buClr>
              <a:buSzPct val="140000"/>
              <a:buNone/>
            </a:pPr>
            <a:r>
              <a:rPr lang="cs-CZ" altLang="cs-CZ" dirty="0" smtClean="0"/>
              <a:t>- dosáhla </a:t>
            </a:r>
            <a:r>
              <a:rPr lang="cs-CZ" altLang="cs-CZ" dirty="0"/>
              <a:t>klinického stupně závažnosti, který je jako nemoc z povolání uznáván.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6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Zemědělská prvovýroba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zemědělství, </a:t>
            </a:r>
          </a:p>
          <a:p>
            <a:pPr marL="0" indent="0">
              <a:buNone/>
            </a:pPr>
            <a:r>
              <a:rPr lang="cs-CZ" sz="2800" dirty="0" smtClean="0"/>
              <a:t>chov hospodářských zvířat, </a:t>
            </a:r>
          </a:p>
          <a:p>
            <a:pPr marL="0" indent="0">
              <a:buNone/>
            </a:pPr>
            <a:r>
              <a:rPr lang="cs-CZ" sz="2800" dirty="0" smtClean="0"/>
              <a:t>zahradnictví,  </a:t>
            </a:r>
          </a:p>
          <a:p>
            <a:pPr marL="0" indent="0">
              <a:buNone/>
            </a:pPr>
            <a:r>
              <a:rPr lang="cs-CZ" sz="2800" dirty="0" smtClean="0"/>
              <a:t>lesnictví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i="1" dirty="0" smtClean="0"/>
              <a:t>Multidisciplinární obor</a:t>
            </a:r>
            <a:r>
              <a:rPr lang="en-US" sz="2800" i="1" dirty="0" smtClean="0"/>
              <a:t>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981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Právní rámec </a:t>
            </a:r>
            <a:r>
              <a:rPr lang="cs-CZ" sz="3200" b="1" dirty="0" err="1" smtClean="0"/>
              <a:t>NzP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Clr>
                <a:schemeClr val="hlink"/>
              </a:buClr>
              <a:buSzPct val="140000"/>
              <a:buNone/>
            </a:pPr>
            <a:r>
              <a:rPr lang="cs-CZ" altLang="cs-CZ" b="1" noProof="1" smtClean="0"/>
              <a:t>- </a:t>
            </a:r>
            <a:r>
              <a:rPr lang="cs-CZ" altLang="cs-CZ" noProof="1" smtClean="0"/>
              <a:t>Nařízení </a:t>
            </a:r>
            <a:r>
              <a:rPr lang="cs-CZ" altLang="cs-CZ" noProof="1"/>
              <a:t>vlády 290/1995 Sb.</a:t>
            </a:r>
            <a:r>
              <a:rPr lang="cs-CZ" altLang="cs-CZ" dirty="0"/>
              <a:t> ve znění NV 114/2011 Sb. </a:t>
            </a:r>
          </a:p>
          <a:p>
            <a:pPr>
              <a:lnSpc>
                <a:spcPct val="80000"/>
              </a:lnSpc>
              <a:buClr>
                <a:schemeClr val="hlink"/>
              </a:buClr>
              <a:buSzPct val="140000"/>
              <a:buFont typeface="Wingdings" pitchFamily="2" charset="2"/>
              <a:buNone/>
            </a:pPr>
            <a:r>
              <a:rPr lang="cs-CZ" altLang="cs-CZ" dirty="0"/>
              <a:t>    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příloha: seznam nemocí z povolání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40000"/>
              <a:buNone/>
            </a:pPr>
            <a:r>
              <a:rPr lang="cs-CZ" altLang="cs-CZ" noProof="1" smtClean="0"/>
              <a:t>- Vyhláška </a:t>
            </a:r>
            <a:r>
              <a:rPr lang="cs-CZ" altLang="cs-CZ" noProof="1"/>
              <a:t>MZ ČR č. 104/2012 Sb. o posuzování </a:t>
            </a:r>
            <a:r>
              <a:rPr lang="cs-CZ" altLang="cs-CZ" dirty="0"/>
              <a:t>   </a:t>
            </a:r>
            <a:r>
              <a:rPr lang="cs-CZ" altLang="cs-CZ" noProof="1"/>
              <a:t>nemocí z povolání  + příloha - podmínky pro ukončování nemocí z povolání</a:t>
            </a:r>
            <a:endParaRPr lang="cs-CZ" altLang="cs-CZ" noProof="1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40000"/>
              <a:buNone/>
            </a:pPr>
            <a:r>
              <a:rPr lang="cs-CZ" altLang="cs-CZ" dirty="0" smtClean="0"/>
              <a:t>- Zákon </a:t>
            </a:r>
            <a:r>
              <a:rPr lang="cs-CZ" altLang="cs-CZ" dirty="0"/>
              <a:t>č. 262/2006 Sb. (z</a:t>
            </a:r>
            <a:r>
              <a:rPr lang="cs-CZ" altLang="cs-CZ" noProof="1"/>
              <a:t>ákoník práce</a:t>
            </a:r>
            <a:r>
              <a:rPr lang="cs-CZ" altLang="cs-CZ" dirty="0"/>
              <a:t>) </a:t>
            </a:r>
            <a:r>
              <a:rPr lang="en-US" altLang="cs-CZ" dirty="0">
                <a:cs typeface="Arial" charset="0"/>
              </a:rPr>
              <a:t>§</a:t>
            </a:r>
            <a:r>
              <a:rPr lang="cs-CZ" altLang="cs-CZ" dirty="0">
                <a:cs typeface="Arial" charset="0"/>
              </a:rPr>
              <a:t> 365-393</a:t>
            </a:r>
            <a:endParaRPr lang="en-US" altLang="cs-CZ" dirty="0">
              <a:cs typeface="Arial" charset="0"/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40000"/>
              <a:buNone/>
            </a:pPr>
            <a:r>
              <a:rPr lang="cs-CZ" altLang="cs-CZ" noProof="1" smtClean="0"/>
              <a:t>- </a:t>
            </a:r>
            <a:r>
              <a:rPr lang="en-US" altLang="cs-CZ" noProof="1" smtClean="0"/>
              <a:t>Vyhláška č. 440/2001 Sb.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40000"/>
              <a:buNone/>
            </a:pPr>
            <a:r>
              <a:rPr lang="cs-CZ" altLang="cs-CZ" noProof="1" smtClean="0"/>
              <a:t>- </a:t>
            </a:r>
            <a:r>
              <a:rPr lang="en-US" altLang="cs-CZ" noProof="1" smtClean="0"/>
              <a:t>Vyhláška </a:t>
            </a:r>
            <a:r>
              <a:rPr lang="en-US" altLang="cs-CZ" noProof="1"/>
              <a:t>MF č. 125/1993 Sb.</a:t>
            </a:r>
            <a:r>
              <a:rPr lang="cs-CZ" altLang="cs-CZ" dirty="0"/>
              <a:t> 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40000"/>
              <a:buNone/>
            </a:pPr>
            <a:r>
              <a:rPr lang="cs-CZ" altLang="cs-CZ" dirty="0" smtClean="0"/>
              <a:t>- Zákon 373/2011 Sb., o specifických zdravotních službách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75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>
                <a:solidFill>
                  <a:schemeClr val="accent3">
                    <a:lumMod val="75000"/>
                  </a:schemeClr>
                </a:solidFill>
              </a:rPr>
              <a:t>Uznávání, hlášení a ukončení nemocí z povolání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7744" y="1275606"/>
            <a:ext cx="6419056" cy="3394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cs-CZ" altLang="cs-CZ" sz="2800" dirty="0">
                <a:solidFill>
                  <a:schemeClr val="accent3">
                    <a:lumMod val="75000"/>
                  </a:schemeClr>
                </a:solidFill>
              </a:rPr>
              <a:t>Střediska nemocí z povolání </a:t>
            </a:r>
            <a:r>
              <a:rPr lang="cs-CZ" altLang="cs-CZ" sz="2800" dirty="0"/>
              <a:t>určena MZ ČR</a:t>
            </a:r>
            <a:r>
              <a:rPr lang="cs-CZ" altLang="cs-CZ" sz="2800" dirty="0">
                <a:solidFill>
                  <a:srgbClr val="FF0066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Clr>
                <a:schemeClr val="accent2"/>
              </a:buClr>
              <a:buSzPct val="110000"/>
              <a:buNone/>
            </a:pPr>
            <a:r>
              <a:rPr lang="cs-CZ" altLang="cs-CZ" sz="2800" dirty="0" smtClean="0"/>
              <a:t>- objektivně </a:t>
            </a:r>
            <a:r>
              <a:rPr lang="cs-CZ" altLang="cs-CZ" sz="2800" dirty="0"/>
              <a:t>prokázat diagnózu</a:t>
            </a:r>
          </a:p>
          <a:p>
            <a:pPr marL="0" indent="0">
              <a:lnSpc>
                <a:spcPct val="90000"/>
              </a:lnSpc>
              <a:buClr>
                <a:schemeClr val="accent2"/>
              </a:buClr>
              <a:buSzPct val="110000"/>
              <a:buNone/>
            </a:pPr>
            <a:r>
              <a:rPr lang="cs-CZ" altLang="cs-CZ" sz="2800" dirty="0" smtClean="0"/>
              <a:t>- souhlas </a:t>
            </a:r>
            <a:r>
              <a:rPr lang="cs-CZ" altLang="cs-CZ" sz="2800" dirty="0"/>
              <a:t>pacienta se zahájením šetření pro nemoc/ohrožení nemocí z povolání</a:t>
            </a:r>
          </a:p>
          <a:p>
            <a:pPr lvl="1">
              <a:lnSpc>
                <a:spcPct val="90000"/>
              </a:lnSpc>
              <a:buClr>
                <a:schemeClr val="hlink"/>
              </a:buClr>
              <a:buSzPct val="125000"/>
              <a:buFontTx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KHS nebo SÚJB (ion. záření)</a:t>
            </a:r>
          </a:p>
          <a:p>
            <a:pPr marL="0" indent="0">
              <a:lnSpc>
                <a:spcPct val="90000"/>
              </a:lnSpc>
              <a:buClr>
                <a:schemeClr val="accent2"/>
              </a:buClr>
              <a:buSzPct val="110000"/>
              <a:buNone/>
            </a:pPr>
            <a:r>
              <a:rPr lang="cs-CZ" altLang="cs-CZ" sz="2800" dirty="0" smtClean="0"/>
              <a:t>- průkaz</a:t>
            </a:r>
            <a:r>
              <a:rPr lang="cs-CZ" altLang="cs-CZ" sz="2800" dirty="0"/>
              <a:t>, že posuzovaný pracoval za   podmínek, za nichž jeho onemocnění </a:t>
            </a:r>
            <a:r>
              <a:rPr lang="cs-CZ" altLang="cs-CZ" sz="2800" dirty="0" smtClean="0"/>
              <a:t>    </a:t>
            </a:r>
            <a:r>
              <a:rPr lang="cs-CZ" altLang="cs-CZ" sz="2800" dirty="0"/>
              <a:t>mohlo vzniknout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79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dirty="0"/>
              <a:t>Posudek-uznává nemoc z povolání/ohrožení je zaslán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Clr>
                <a:schemeClr val="hlink"/>
              </a:buClr>
              <a:buSzPct val="115000"/>
              <a:buNone/>
            </a:pPr>
            <a:r>
              <a:rPr lang="cs-CZ" altLang="cs-CZ" b="1" dirty="0" smtClean="0"/>
              <a:t>- </a:t>
            </a:r>
            <a:r>
              <a:rPr lang="cs-CZ" altLang="cs-CZ" dirty="0" smtClean="0"/>
              <a:t>pacientovi</a:t>
            </a:r>
            <a:endParaRPr lang="cs-CZ" altLang="cs-CZ" dirty="0"/>
          </a:p>
          <a:p>
            <a:pPr marL="0" indent="0">
              <a:buClr>
                <a:schemeClr val="hlink"/>
              </a:buClr>
              <a:buSzPct val="115000"/>
              <a:buNone/>
            </a:pPr>
            <a:r>
              <a:rPr lang="cs-CZ" altLang="cs-CZ" dirty="0" smtClean="0"/>
              <a:t>- zaměstnavateli</a:t>
            </a:r>
            <a:r>
              <a:rPr lang="cs-CZ" altLang="cs-CZ" dirty="0"/>
              <a:t>, u kterého nemoc vznikla</a:t>
            </a:r>
          </a:p>
          <a:p>
            <a:pPr marL="0" indent="0">
              <a:buClr>
                <a:schemeClr val="hlink"/>
              </a:buClr>
              <a:buSzPct val="115000"/>
              <a:buNone/>
            </a:pPr>
            <a:r>
              <a:rPr lang="cs-CZ" altLang="cs-CZ" dirty="0" smtClean="0"/>
              <a:t>- praktickému </a:t>
            </a:r>
            <a:r>
              <a:rPr lang="cs-CZ" altLang="cs-CZ" dirty="0"/>
              <a:t>lékaři a lékaři </a:t>
            </a:r>
            <a:r>
              <a:rPr lang="cs-CZ" altLang="cs-CZ" dirty="0" err="1"/>
              <a:t>pracovnělékařské</a:t>
            </a:r>
            <a:r>
              <a:rPr lang="cs-CZ" altLang="cs-CZ" dirty="0"/>
              <a:t> péče</a:t>
            </a:r>
          </a:p>
          <a:p>
            <a:pPr marL="0" indent="0">
              <a:buClr>
                <a:schemeClr val="hlink"/>
              </a:buClr>
              <a:buSzPct val="115000"/>
              <a:buNone/>
            </a:pPr>
            <a:r>
              <a:rPr lang="cs-CZ" altLang="cs-CZ" dirty="0" smtClean="0"/>
              <a:t>- KHS </a:t>
            </a:r>
            <a:r>
              <a:rPr lang="cs-CZ" altLang="cs-CZ" dirty="0"/>
              <a:t>nebo SÚJB, zdravotní pojišťovně a NRNP</a:t>
            </a:r>
          </a:p>
          <a:p>
            <a:pPr>
              <a:buClr>
                <a:schemeClr val="accent1"/>
              </a:buClr>
              <a:buFont typeface="Monotype Sorts"/>
              <a:buNone/>
            </a:pPr>
            <a:r>
              <a:rPr lang="cs-CZ" altLang="cs-CZ" dirty="0"/>
              <a:t>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Dispenzární prohlídky </a:t>
            </a:r>
            <a:r>
              <a:rPr lang="cs-CZ" altLang="cs-CZ" dirty="0"/>
              <a:t>pro nemoc z povolání/ohrožení nemocí z povolání v intervalu 1 rok.</a:t>
            </a:r>
            <a:endParaRPr lang="cs-CZ" altLang="cs-CZ" dirty="0">
              <a:solidFill>
                <a:schemeClr val="tx2"/>
              </a:solidFill>
            </a:endParaRPr>
          </a:p>
          <a:p>
            <a:pPr>
              <a:buClr>
                <a:schemeClr val="accent1"/>
              </a:buClr>
              <a:buFont typeface="Monotype Sorts"/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Od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volání proti nepřiznání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/ukončení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nemoci z povolání/   ohrožení nemocí z povolání </a:t>
            </a:r>
            <a:r>
              <a:rPr lang="cs-CZ" altLang="cs-CZ" noProof="1"/>
              <a:t>(pacient</a:t>
            </a:r>
            <a:r>
              <a:rPr lang="cs-CZ" altLang="cs-CZ" sz="3600" noProof="1"/>
              <a:t> i </a:t>
            </a:r>
            <a:r>
              <a:rPr lang="cs-CZ" altLang="cs-CZ" noProof="1"/>
              <a:t>zaměstnavatel). 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21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200" b="1" noProof="1" smtClean="0">
                <a:solidFill>
                  <a:schemeClr val="tx1"/>
                </a:solidFill>
              </a:rPr>
              <a:t/>
            </a:r>
            <a:br>
              <a:rPr lang="cs-CZ" altLang="cs-CZ" sz="3200" b="1" noProof="1" smtClean="0">
                <a:solidFill>
                  <a:schemeClr val="tx1"/>
                </a:solidFill>
              </a:rPr>
            </a:br>
            <a:r>
              <a:rPr lang="cs-CZ" altLang="cs-CZ" sz="3200" b="1" noProof="1" smtClean="0">
                <a:solidFill>
                  <a:schemeClr val="accent3">
                    <a:lumMod val="75000"/>
                  </a:schemeClr>
                </a:solidFill>
              </a:rPr>
              <a:t>Odškodňování </a:t>
            </a:r>
            <a:r>
              <a:rPr lang="cs-CZ" altLang="cs-CZ" sz="3200" b="1" noProof="1">
                <a:solidFill>
                  <a:schemeClr val="accent3">
                    <a:lumMod val="75000"/>
                  </a:schemeClr>
                </a:solidFill>
              </a:rPr>
              <a:t>ohrožení nemocí z povolání</a:t>
            </a:r>
            <a:br>
              <a:rPr lang="cs-CZ" altLang="cs-CZ" sz="3200" b="1" noProof="1">
                <a:solidFill>
                  <a:schemeClr val="accent3">
                    <a:lumMod val="75000"/>
                  </a:schemeClr>
                </a:solidFill>
              </a:rPr>
            </a:b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14400" lvl="2" indent="0">
              <a:buClr>
                <a:schemeClr val="hlink"/>
              </a:buClr>
              <a:buSzPct val="120000"/>
              <a:buNone/>
            </a:pPr>
            <a:r>
              <a:rPr lang="cs-CZ" altLang="cs-CZ" noProof="1" smtClean="0">
                <a:solidFill>
                  <a:schemeClr val="accent3">
                    <a:lumMod val="75000"/>
                  </a:schemeClr>
                </a:solidFill>
              </a:rPr>
              <a:t>za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škodu způsobenou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nemocí z povolání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 odpovídá organizace, u níž pracovník pracoval naposledy před jejím zjištěním za podmínek, z nichž ohrožení nemoci z povolání vzniká; </a:t>
            </a:r>
          </a:p>
          <a:p>
            <a:pPr marL="457200" lvl="1" indent="0">
              <a:buClr>
                <a:schemeClr val="hlink"/>
              </a:buClr>
              <a:buSzPct val="120000"/>
              <a:buNone/>
            </a:pPr>
            <a:r>
              <a:rPr lang="cs-CZ" altLang="cs-CZ" sz="2400" dirty="0" smtClean="0">
                <a:solidFill>
                  <a:schemeClr val="accent3">
                    <a:lumMod val="75000"/>
                  </a:schemeClr>
                </a:solidFill>
              </a:rPr>
              <a:t>- Pro </a:t>
            </a:r>
            <a:r>
              <a:rPr lang="cs-CZ" altLang="cs-CZ" sz="2400" dirty="0">
                <a:solidFill>
                  <a:schemeClr val="accent3">
                    <a:lumMod val="75000"/>
                  </a:schemeClr>
                </a:solidFill>
              </a:rPr>
              <a:t>ohrožení nemocí z povolání pojištění není!!!</a:t>
            </a:r>
          </a:p>
          <a:p>
            <a:pPr marL="457200" lvl="1" indent="0">
              <a:buClr>
                <a:schemeClr val="hlink"/>
              </a:buClr>
              <a:buSzPct val="120000"/>
              <a:buNone/>
            </a:pPr>
            <a:r>
              <a:rPr lang="cs-CZ" altLang="cs-CZ" sz="2400" dirty="0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sz="2400" noProof="1">
                <a:solidFill>
                  <a:schemeClr val="accent3">
                    <a:lumMod val="75000"/>
                  </a:schemeClr>
                </a:solidFill>
              </a:rPr>
              <a:t>za ztrátu na výdělku </a:t>
            </a:r>
          </a:p>
          <a:p>
            <a:pPr marL="457200" lvl="1" indent="0">
              <a:buClr>
                <a:schemeClr val="hlink"/>
              </a:buClr>
              <a:buSzPct val="120000"/>
              <a:buNone/>
            </a:pPr>
            <a:r>
              <a:rPr lang="cs-CZ" altLang="cs-CZ" sz="2400" noProof="1" smtClean="0">
                <a:solidFill>
                  <a:schemeClr val="accent3">
                    <a:lumMod val="75000"/>
                  </a:schemeClr>
                </a:solidFill>
              </a:rPr>
              <a:t>- Při </a:t>
            </a:r>
            <a:r>
              <a:rPr lang="cs-CZ" altLang="cs-CZ" sz="2400" noProof="1">
                <a:solidFill>
                  <a:schemeClr val="accent3">
                    <a:lumMod val="75000"/>
                  </a:schemeClr>
                </a:solidFill>
              </a:rPr>
              <a:t>propuštění z práce odstupné ve výši </a:t>
            </a:r>
            <a:r>
              <a:rPr lang="cs-CZ" altLang="cs-CZ" sz="2400" noProof="1">
                <a:solidFill>
                  <a:schemeClr val="accent3">
                    <a:lumMod val="75000"/>
                  </a:schemeClr>
                </a:solidFill>
              </a:rPr>
              <a:t>ročního </a:t>
            </a:r>
            <a:r>
              <a:rPr lang="cs-CZ" altLang="cs-CZ" sz="2400" noProof="1" smtClean="0">
                <a:solidFill>
                  <a:schemeClr val="accent3">
                    <a:lumMod val="75000"/>
                  </a:schemeClr>
                </a:solidFill>
              </a:rPr>
              <a:t>platu</a:t>
            </a:r>
          </a:p>
          <a:p>
            <a:pPr marL="457200" lvl="1" indent="0">
              <a:buClr>
                <a:schemeClr val="hlink"/>
              </a:buClr>
              <a:buSzPct val="120000"/>
              <a:buNone/>
            </a:pPr>
            <a:r>
              <a:rPr lang="cs-CZ" altLang="cs-CZ" sz="2400" noProof="1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cs-CZ" altLang="cs-CZ" sz="2400" noProof="1">
                <a:solidFill>
                  <a:schemeClr val="accent3">
                    <a:lumMod val="75000"/>
                  </a:schemeClr>
                </a:solidFill>
              </a:rPr>
              <a:t>každá organizace je pro případ své odpovědnosti za škodu při </a:t>
            </a:r>
            <a:r>
              <a:rPr lang="cs-CZ" altLang="cs-CZ" sz="2400" dirty="0">
                <a:solidFill>
                  <a:schemeClr val="accent3">
                    <a:lumMod val="75000"/>
                  </a:schemeClr>
                </a:solidFill>
              </a:rPr>
              <a:t>nemoci z povolání</a:t>
            </a:r>
            <a:r>
              <a:rPr lang="cs-CZ" altLang="cs-CZ" sz="2400" noProof="1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2400" u="sng" noProof="1">
                <a:solidFill>
                  <a:schemeClr val="accent3">
                    <a:lumMod val="75000"/>
                  </a:schemeClr>
                </a:solidFill>
              </a:rPr>
              <a:t>povinna být pojištěna</a:t>
            </a:r>
            <a:endParaRPr lang="cs-CZ" altLang="cs-CZ" sz="2400" u="sng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Clr>
                <a:schemeClr val="hlink"/>
              </a:buClr>
              <a:buSzPct val="120000"/>
              <a:buFontTx/>
              <a:buChar char="-"/>
            </a:pPr>
            <a:endParaRPr lang="cs-CZ" altLang="cs-CZ" sz="2400" noProof="1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07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 b="1" kern="0" noProof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Zaměstnavatel je povinnen </a:t>
            </a:r>
            <a:r>
              <a:rPr lang="cs-CZ" altLang="cs-CZ" sz="2500" b="1" kern="0" noProof="1">
                <a:solidFill>
                  <a:schemeClr val="accent3">
                    <a:lumMod val="75000"/>
                  </a:schemeClr>
                </a:solidFill>
                <a:latin typeface="Arial Black"/>
              </a:rPr>
              <a:t>poskytnout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Clr>
                <a:schemeClr val="hlink"/>
              </a:buClr>
              <a:buSzPct val="110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za ztrátu na výdělku po dobu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/u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končení PN 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0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za bolest a ztížení společenského uplatnění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0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za účelně vynaložené náklady spojené s léčením a za věcnou škodu 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chemeClr val="accent1"/>
              </a:buClr>
              <a:buFont typeface="Monotype Sorts"/>
              <a:buNone/>
            </a:pPr>
            <a:r>
              <a:rPr lang="cs-CZ" altLang="cs-CZ" u="sng" noProof="1">
                <a:solidFill>
                  <a:schemeClr val="accent3">
                    <a:lumMod val="75000"/>
                  </a:schemeClr>
                </a:solidFill>
              </a:rPr>
              <a:t>Zemřel-li pracovník následkem </a:t>
            </a:r>
            <a:r>
              <a:rPr lang="cs-CZ" altLang="cs-CZ" u="sng" dirty="0">
                <a:solidFill>
                  <a:schemeClr val="accent3">
                    <a:lumMod val="75000"/>
                  </a:schemeClr>
                </a:solidFill>
              </a:rPr>
              <a:t>nemoci z povolání: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20000"/>
              <a:buNone/>
            </a:pPr>
            <a:r>
              <a:rPr lang="cs-CZ" altLang="cs-CZ" noProof="1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nákladů spojených s léčením a s pohřbem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20000"/>
              <a:buNone/>
            </a:pPr>
            <a:r>
              <a:rPr lang="cs-CZ" altLang="cs-CZ" noProof="1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nákladů na výživu pozůstalých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20000"/>
              <a:buNone/>
            </a:pPr>
            <a:r>
              <a:rPr lang="cs-CZ" altLang="cs-CZ" noProof="1" smtClean="0">
                <a:solidFill>
                  <a:schemeClr val="accent3">
                    <a:lumMod val="75000"/>
                  </a:schemeClr>
                </a:solidFill>
              </a:rPr>
              <a:t>- náhradu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věcné škody a jednorázové odškodnění pozůstalých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2958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67494"/>
            <a:ext cx="6635080" cy="1217290"/>
          </a:xfrm>
        </p:spPr>
        <p:txBody>
          <a:bodyPr>
            <a:noAutofit/>
          </a:bodyPr>
          <a:lstStyle/>
          <a:p>
            <a:pPr algn="l"/>
            <a:r>
              <a:rPr lang="cs-CZ" altLang="cs-CZ" sz="2800" b="1" kern="0" noProof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/>
            </a:r>
            <a:br>
              <a:rPr lang="cs-CZ" altLang="cs-CZ" sz="2800" b="1" kern="0" noProof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</a:br>
            <a:r>
              <a:rPr lang="cs-CZ" altLang="cs-CZ" sz="2800" b="1" kern="0" noProof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Odškodňování bolesti </a:t>
            </a:r>
            <a:r>
              <a:rPr lang="cs-CZ" altLang="cs-CZ" sz="2800" b="1" kern="0" noProof="1">
                <a:solidFill>
                  <a:schemeClr val="accent3">
                    <a:lumMod val="75000"/>
                  </a:schemeClr>
                </a:solidFill>
                <a:latin typeface="Arial Black"/>
              </a:rPr>
              <a:t>a ztížení </a:t>
            </a:r>
            <a:r>
              <a:rPr lang="cs-CZ" altLang="cs-CZ" sz="2800" b="1" kern="0" noProof="1">
                <a:solidFill>
                  <a:schemeClr val="accent3">
                    <a:lumMod val="75000"/>
                  </a:schemeClr>
                </a:solidFill>
                <a:latin typeface="Arial Black"/>
              </a:rPr>
              <a:t>společenského </a:t>
            </a:r>
            <a:r>
              <a:rPr lang="cs-CZ" altLang="cs-CZ" sz="2800" b="1" kern="0" noProof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uplatnění-</a:t>
            </a:r>
            <a:r>
              <a:rPr lang="cs-CZ" altLang="cs-CZ" sz="2800" b="1" kern="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 </a:t>
            </a:r>
            <a:r>
              <a:rPr lang="cs-CZ" altLang="cs-CZ" sz="2800" b="1" kern="0" dirty="0" err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vyh</a:t>
            </a:r>
            <a:r>
              <a:rPr lang="cs-CZ" altLang="cs-CZ" sz="2800" b="1" kern="0" dirty="0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</a:t>
            </a:r>
            <a:r>
              <a:rPr lang="cs-CZ" altLang="cs-CZ" sz="2800" b="1" kern="0" noProof="1" smtClean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>č</a:t>
            </a:r>
            <a:r>
              <a:rPr lang="cs-CZ" altLang="cs-CZ" sz="2800" b="1" kern="0" noProof="1">
                <a:solidFill>
                  <a:schemeClr val="accent3">
                    <a:lumMod val="75000"/>
                  </a:schemeClr>
                </a:solidFill>
                <a:latin typeface="Arial Black"/>
              </a:rPr>
              <a:t>. 440/2001 Sb.</a:t>
            </a:r>
            <a:r>
              <a:rPr lang="cs-CZ" altLang="cs-CZ" sz="2800" b="1" kern="0" dirty="0">
                <a:solidFill>
                  <a:schemeClr val="accent3">
                    <a:lumMod val="75000"/>
                  </a:schemeClr>
                </a:solidFill>
                <a:latin typeface="Arial Black"/>
              </a:rPr>
              <a:t/>
            </a:r>
            <a:br>
              <a:rPr lang="cs-CZ" altLang="cs-CZ" sz="2800" b="1" kern="0" dirty="0">
                <a:solidFill>
                  <a:schemeClr val="accent3">
                    <a:lumMod val="75000"/>
                  </a:schemeClr>
                </a:solidFill>
                <a:latin typeface="Arial Black"/>
              </a:rPr>
            </a:br>
            <a:endParaRPr lang="cs-CZ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67744" y="1563638"/>
            <a:ext cx="6419056" cy="3394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Lékařský posudek vystaví a výši odškodnění stanoví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odborník pro nemoci z povolání: 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noProof="1" smtClean="0">
                <a:solidFill>
                  <a:schemeClr val="accent3">
                    <a:lumMod val="75000"/>
                  </a:schemeClr>
                </a:solidFill>
              </a:rPr>
              <a:t>- na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žádost pacienta</a:t>
            </a:r>
          </a:p>
          <a:p>
            <a:pPr marL="0" indent="0">
              <a:lnSpc>
                <a:spcPct val="8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noProof="1" smtClean="0">
                <a:solidFill>
                  <a:schemeClr val="accent3">
                    <a:lumMod val="75000"/>
                  </a:schemeClr>
                </a:solidFill>
              </a:rPr>
              <a:t>- na 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žádost zaměstnavatele</a:t>
            </a: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Pct val="115000"/>
              <a:buFont typeface="Arial" charset="0"/>
              <a:buChar char="☻"/>
            </a:pPr>
            <a:endParaRPr lang="cs-CZ" altLang="cs-CZ" noProof="1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Bolestné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 30 – 1000 bodů</a:t>
            </a:r>
            <a:endParaRPr lang="cs-CZ" altLang="cs-CZ" noProof="1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Clr>
                <a:schemeClr val="hlink"/>
              </a:buClr>
              <a:buNone/>
            </a:pP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cs-CZ" altLang="cs-CZ" noProof="1">
                <a:solidFill>
                  <a:schemeClr val="accent3">
                    <a:lumMod val="75000"/>
                  </a:schemeClr>
                </a:solidFill>
              </a:rPr>
              <a:t>tížení společenského uplatnění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 50 - 3000 bodů</a:t>
            </a:r>
          </a:p>
          <a:p>
            <a:pPr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è"/>
            </a:pPr>
            <a:endParaRPr lang="cs-CZ" altLang="cs-CZ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cs-CZ" altLang="cs-CZ" u="sng" dirty="0">
                <a:solidFill>
                  <a:schemeClr val="accent3">
                    <a:lumMod val="75000"/>
                  </a:schemeClr>
                </a:solidFill>
              </a:rPr>
              <a:t>1 bod = </a:t>
            </a:r>
            <a:r>
              <a:rPr lang="cs-CZ" altLang="cs-CZ" u="sng" noProof="1" smtClean="0">
                <a:solidFill>
                  <a:schemeClr val="accent3">
                    <a:lumMod val="75000"/>
                  </a:schemeClr>
                </a:solidFill>
              </a:rPr>
              <a:t>250 </a:t>
            </a:r>
            <a:r>
              <a:rPr lang="cs-CZ" altLang="cs-CZ" u="sng" noProof="1">
                <a:solidFill>
                  <a:schemeClr val="accent3">
                    <a:lumMod val="75000"/>
                  </a:schemeClr>
                </a:solidFill>
              </a:rPr>
              <a:t>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2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chemeClr val="accent3">
                    <a:lumMod val="75000"/>
                  </a:schemeClr>
                </a:solidFill>
              </a:rPr>
              <a:t>Nejčastější nemoci z povolání v ČR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Clr>
                <a:schemeClr val="hlink"/>
              </a:buClr>
              <a:buSzPct val="120000"/>
              <a:buNone/>
            </a:pPr>
            <a:r>
              <a:rPr lang="cs-CZ" altLang="cs-CZ" b="1" dirty="0" smtClean="0"/>
              <a:t>- 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Nejvíce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nemocí u horníků a u zdravotníků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20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Nejčastěji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způsobeny fyzikálními faktory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Nejčastější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dg - syndrom KT z přetěžování končetin a z vibrací 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Nemoci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kožní (kontaktní alergické dermatitidy)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Infekční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nemoci (svrab) 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Pneumokoniózy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z krystalického oxidu křemičitého</a:t>
            </a:r>
            <a:r>
              <a:rPr lang="cs-CZ" altLang="cs-CZ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Clr>
                <a:schemeClr val="hlink"/>
              </a:buClr>
              <a:buSzPct val="115000"/>
              <a:buNone/>
            </a:pP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- Astma </a:t>
            </a:r>
            <a:r>
              <a:rPr lang="cs-CZ" altLang="cs-CZ" dirty="0" err="1">
                <a:solidFill>
                  <a:schemeClr val="accent3">
                    <a:lumMod val="75000"/>
                  </a:schemeClr>
                </a:solidFill>
              </a:rPr>
              <a:t>bronchiale</a:t>
            </a:r>
            <a:r>
              <a:rPr lang="cs-CZ" altLang="cs-CZ" dirty="0">
                <a:solidFill>
                  <a:schemeClr val="accent3">
                    <a:lumMod val="75000"/>
                  </a:schemeClr>
                </a:solidFill>
              </a:rPr>
              <a:t> a alergická rinitida (mouka, izokyanáty)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30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ttp://diwo.us/wp-content/uploads/2012/06/divnej_brouk-sabotaz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5764"/>
            <a:ext cx="50482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ýsledek obrázku pro zeměděl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0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267744" y="1491630"/>
            <a:ext cx="3026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724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Zdraví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Mezinárodni </a:t>
            </a:r>
            <a:r>
              <a:rPr lang="cs-CZ" u="sng" dirty="0"/>
              <a:t>organizace </a:t>
            </a:r>
            <a:r>
              <a:rPr lang="cs-CZ" u="sng" dirty="0" smtClean="0"/>
              <a:t>práce </a:t>
            </a:r>
            <a:r>
              <a:rPr lang="cs-CZ" u="sng" dirty="0"/>
              <a:t>(ILO</a:t>
            </a:r>
            <a:r>
              <a:rPr lang="cs-CZ" u="sng" dirty="0" smtClean="0"/>
              <a:t>):</a:t>
            </a:r>
          </a:p>
          <a:p>
            <a:pPr marL="0" indent="0">
              <a:buNone/>
            </a:pPr>
            <a:r>
              <a:rPr lang="cs-CZ" dirty="0" smtClean="0"/>
              <a:t>ochrana </a:t>
            </a:r>
            <a:r>
              <a:rPr lang="cs-CZ" dirty="0"/>
              <a:t>zdraví </a:t>
            </a:r>
            <a:r>
              <a:rPr lang="cs-CZ" dirty="0" smtClean="0"/>
              <a:t>je prosazování </a:t>
            </a:r>
            <a:r>
              <a:rPr lang="cs-CZ" dirty="0"/>
              <a:t>a udržování </a:t>
            </a:r>
            <a:r>
              <a:rPr lang="cs-CZ" dirty="0" smtClean="0"/>
              <a:t>nejvyššího stupně </a:t>
            </a:r>
            <a:r>
              <a:rPr lang="cs-CZ" dirty="0"/>
              <a:t>fyzického, duševního a </a:t>
            </a:r>
            <a:r>
              <a:rPr lang="cs-CZ" dirty="0" smtClean="0"/>
              <a:t>společenského </a:t>
            </a:r>
            <a:r>
              <a:rPr lang="cs-CZ" dirty="0"/>
              <a:t>blaha pracovníků všech profesí</a:t>
            </a:r>
          </a:p>
        </p:txBody>
      </p:sp>
    </p:spTree>
    <p:extLst>
      <p:ext uri="{BB962C8B-B14F-4D97-AF65-F5344CB8AC3E}">
        <p14:creationId xmlns:p14="http://schemas.microsoft.com/office/powerpoint/2010/main" val="11004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Oblasti ovlivňující zdraví v pracovním prostředí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Vybavení pracovišť</a:t>
            </a:r>
          </a:p>
          <a:p>
            <a:r>
              <a:rPr lang="cs-CZ" dirty="0" smtClean="0"/>
              <a:t>Faktory práce – kategorizace prací</a:t>
            </a:r>
          </a:p>
          <a:p>
            <a:r>
              <a:rPr lang="cs-CZ" dirty="0" smtClean="0"/>
              <a:t>Práce žen a mladistvých</a:t>
            </a:r>
          </a:p>
          <a:p>
            <a:r>
              <a:rPr lang="cs-CZ" dirty="0" smtClean="0"/>
              <a:t>OOPP</a:t>
            </a:r>
          </a:p>
          <a:p>
            <a:r>
              <a:rPr lang="cs-CZ" dirty="0" smtClean="0"/>
              <a:t>Chemické látky a chemické směsi</a:t>
            </a:r>
          </a:p>
          <a:p>
            <a:r>
              <a:rPr lang="cs-CZ" dirty="0" smtClean="0"/>
              <a:t>Azbest</a:t>
            </a:r>
          </a:p>
          <a:p>
            <a:r>
              <a:rPr lang="cs-CZ" dirty="0" smtClean="0"/>
              <a:t>PLS</a:t>
            </a:r>
          </a:p>
          <a:p>
            <a:r>
              <a:rPr lang="cs-CZ" dirty="0" smtClean="0"/>
              <a:t>Nemoci z povolání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6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Vybavení pracovišť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z.č</a:t>
            </a:r>
            <a:r>
              <a:rPr lang="cs-CZ" sz="2800" dirty="0" smtClean="0"/>
              <a:t>. 309/2006 </a:t>
            </a:r>
            <a:r>
              <a:rPr lang="cs-CZ" sz="2800" dirty="0"/>
              <a:t>Sb., v platném znění</a:t>
            </a:r>
          </a:p>
          <a:p>
            <a:r>
              <a:rPr lang="cs-CZ" sz="2800" dirty="0" smtClean="0"/>
              <a:t>prováděcí </a:t>
            </a:r>
            <a:r>
              <a:rPr lang="cs-CZ" sz="2800" dirty="0" err="1" smtClean="0"/>
              <a:t>vyhl</a:t>
            </a:r>
            <a:r>
              <a:rPr lang="cs-CZ" sz="2800" dirty="0" smtClean="0"/>
              <a:t>. č.361/2007 Sb., v platném znění</a:t>
            </a:r>
          </a:p>
        </p:txBody>
      </p:sp>
    </p:spTree>
    <p:extLst>
      <p:ext uri="{BB962C8B-B14F-4D97-AF65-F5344CB8AC3E}">
        <p14:creationId xmlns:p14="http://schemas.microsoft.com/office/powerpoint/2010/main" val="23257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7494"/>
            <a:ext cx="6480720" cy="100811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Faktory práce – </a:t>
            </a:r>
            <a:r>
              <a:rPr lang="cs-CZ" sz="3200" b="1" dirty="0" err="1" smtClean="0"/>
              <a:t>vyhl</a:t>
            </a:r>
            <a:r>
              <a:rPr lang="cs-CZ" sz="3200" b="1" dirty="0" smtClean="0"/>
              <a:t>. č. 432/2003 Sb.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563638"/>
            <a:ext cx="6419056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V zemědělství uplatněné faktory práce:</a:t>
            </a:r>
          </a:p>
          <a:p>
            <a:pPr marL="0" indent="0">
              <a:buNone/>
            </a:pPr>
            <a:r>
              <a:rPr lang="cs-CZ" sz="2400" dirty="0" smtClean="0"/>
              <a:t>Hluk, vibrace, pracovní poloha, zátěž chladem, psychická zátěž, chemické látky a směsi, práce s BČ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64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Kategorizace prací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Povinnost zaměstnavatele</a:t>
            </a:r>
          </a:p>
          <a:p>
            <a:r>
              <a:rPr lang="cs-CZ" dirty="0" smtClean="0"/>
              <a:t>Hodnotit faktory práce (měřitelné faktory </a:t>
            </a:r>
            <a:r>
              <a:rPr lang="cs-CZ" dirty="0" err="1" smtClean="0"/>
              <a:t>akredit</a:t>
            </a:r>
            <a:r>
              <a:rPr lang="cs-CZ" dirty="0" smtClean="0"/>
              <a:t>., </a:t>
            </a:r>
            <a:r>
              <a:rPr lang="cs-CZ" dirty="0" err="1" smtClean="0"/>
              <a:t>autorizov</a:t>
            </a:r>
            <a:r>
              <a:rPr lang="cs-CZ" dirty="0" smtClean="0"/>
              <a:t>. měření)</a:t>
            </a:r>
          </a:p>
          <a:p>
            <a:r>
              <a:rPr lang="cs-CZ" dirty="0" smtClean="0"/>
              <a:t>Dle přílohy č. 1 </a:t>
            </a:r>
            <a:r>
              <a:rPr lang="cs-CZ" dirty="0" err="1" smtClean="0"/>
              <a:t>vyhl</a:t>
            </a:r>
            <a:r>
              <a:rPr lang="cs-CZ" dirty="0" smtClean="0"/>
              <a:t>. č. 432/2003 Sb. zařadit do kategorií</a:t>
            </a:r>
          </a:p>
          <a:p>
            <a:r>
              <a:rPr lang="cs-CZ" dirty="0" smtClean="0"/>
              <a:t>Opatření k ochraně zdraví</a:t>
            </a:r>
          </a:p>
          <a:p>
            <a:r>
              <a:rPr lang="cs-CZ" dirty="0" smtClean="0"/>
              <a:t>Informovat zaměstnance</a:t>
            </a:r>
          </a:p>
          <a:p>
            <a:r>
              <a:rPr lang="cs-CZ" dirty="0" smtClean="0"/>
              <a:t>U rizikových prací vést evidenci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2800" b="1" dirty="0"/>
              <a:t>Práce žen a mladistvých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Vyhl</a:t>
            </a:r>
            <a:r>
              <a:rPr lang="cs-CZ" sz="2800" dirty="0" smtClean="0"/>
              <a:t>. č. </a:t>
            </a:r>
            <a:r>
              <a:rPr lang="cs-CZ" altLang="cs-CZ" sz="2800" dirty="0"/>
              <a:t>180/2015 </a:t>
            </a:r>
            <a:r>
              <a:rPr lang="cs-CZ" altLang="cs-CZ" sz="2800" dirty="0" smtClean="0"/>
              <a:t>Sb.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11510"/>
            <a:ext cx="6419056" cy="857250"/>
          </a:xfrm>
        </p:spPr>
        <p:txBody>
          <a:bodyPr>
            <a:normAutofit/>
          </a:bodyPr>
          <a:lstStyle/>
          <a:p>
            <a:r>
              <a:rPr lang="cs-CZ" sz="3200" b="1" dirty="0"/>
              <a:t>OOPP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491630"/>
            <a:ext cx="6419056" cy="3394472"/>
          </a:xfrm>
        </p:spPr>
        <p:txBody>
          <a:bodyPr>
            <a:normAutofit/>
          </a:bodyPr>
          <a:lstStyle/>
          <a:p>
            <a:r>
              <a:rPr lang="cs-CZ" sz="2800" kern="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Nařízení vlády ČR č. 21/2003 Sb., kterým se stanoví technické požadavky na osobní ochranné prostředky</a:t>
            </a:r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2800" dirty="0" smtClean="0">
                <a:solidFill>
                  <a:schemeClr val="accent3">
                    <a:lumMod val="75000"/>
                  </a:schemeClr>
                </a:solidFill>
              </a:rPr>
              <a:t>Nejvyšší možná ochrana; nezávadnost; pohodlí a účinnost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177</Template>
  <TotalTime>133</TotalTime>
  <Words>1119</Words>
  <Application>Microsoft Office PowerPoint</Application>
  <PresentationFormat>Předvádění na obrazovce (16:9)</PresentationFormat>
  <Paragraphs>177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177</vt:lpstr>
      <vt:lpstr>Ochrana zdraví pracovníků zemědělské prvovýroby z pohledu OOVZ Ing. Radmila Řepová</vt:lpstr>
      <vt:lpstr>Zemědělská prvovýroba</vt:lpstr>
      <vt:lpstr>Zdraví</vt:lpstr>
      <vt:lpstr>Oblasti ovlivňující zdraví v pracovním prostředí</vt:lpstr>
      <vt:lpstr>Vybavení pracovišť</vt:lpstr>
      <vt:lpstr>Faktory práce – vyhl. č. 432/2003 Sb.</vt:lpstr>
      <vt:lpstr>Kategorizace prací</vt:lpstr>
      <vt:lpstr>Práce žen a mladistvých</vt:lpstr>
      <vt:lpstr>OOPP</vt:lpstr>
      <vt:lpstr>Chemické látky a směsi</vt:lpstr>
      <vt:lpstr>Fyzikálně-chemická nebezpečnost</vt:lpstr>
      <vt:lpstr>Fyzikálně-chemická nebezpečnost</vt:lpstr>
      <vt:lpstr>Nebezpečnost pro ŽP </vt:lpstr>
      <vt:lpstr>Nebezpečnost pro zdraví</vt:lpstr>
      <vt:lpstr>Odborná způsobilost</vt:lpstr>
      <vt:lpstr>Letecká aplikace</vt:lpstr>
      <vt:lpstr>Pracovnělékařské služby</vt:lpstr>
      <vt:lpstr>Azbest</vt:lpstr>
      <vt:lpstr>Nemoci z povolání</vt:lpstr>
      <vt:lpstr>Právní rámec NzP</vt:lpstr>
      <vt:lpstr>Uznávání, hlášení a ukončení nemocí z povolání</vt:lpstr>
      <vt:lpstr>Posudek-uznává nemoc z povolání/ohrožení je zaslán</vt:lpstr>
      <vt:lpstr> Odškodňování ohrožení nemocí z povolání </vt:lpstr>
      <vt:lpstr>Zaměstnavatel je povinnen poskytnout</vt:lpstr>
      <vt:lpstr> Odškodňování bolesti a ztížení společenského uplatnění- vyh. č. 440/2001 Sb. </vt:lpstr>
      <vt:lpstr>Nejčastější nemoci z povolání v ČR</vt:lpstr>
      <vt:lpstr>Prezentace aplikace PowerPoint</vt:lpstr>
    </vt:vector>
  </TitlesOfParts>
  <Company>KHS Jč kraje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Řepová Radmila</dc:creator>
  <cp:lastModifiedBy>Řepová Radmila</cp:lastModifiedBy>
  <cp:revision>24</cp:revision>
  <dcterms:created xsi:type="dcterms:W3CDTF">2017-10-13T08:19:23Z</dcterms:created>
  <dcterms:modified xsi:type="dcterms:W3CDTF">2017-10-16T09:48:33Z</dcterms:modified>
</cp:coreProperties>
</file>