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68"/>
  </p:notesMasterIdLst>
  <p:handoutMasterIdLst>
    <p:handoutMasterId r:id="rId69"/>
  </p:handoutMasterIdLst>
  <p:sldIdLst>
    <p:sldId id="390" r:id="rId2"/>
    <p:sldId id="439" r:id="rId3"/>
    <p:sldId id="467" r:id="rId4"/>
    <p:sldId id="471" r:id="rId5"/>
    <p:sldId id="473" r:id="rId6"/>
    <p:sldId id="474" r:id="rId7"/>
    <p:sldId id="531" r:id="rId8"/>
    <p:sldId id="476" r:id="rId9"/>
    <p:sldId id="477" r:id="rId10"/>
    <p:sldId id="478" r:id="rId11"/>
    <p:sldId id="479" r:id="rId12"/>
    <p:sldId id="472" r:id="rId13"/>
    <p:sldId id="475" r:id="rId14"/>
    <p:sldId id="480" r:id="rId15"/>
    <p:sldId id="532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69" r:id="rId25"/>
    <p:sldId id="533" r:id="rId26"/>
    <p:sldId id="489" r:id="rId27"/>
    <p:sldId id="490" r:id="rId28"/>
    <p:sldId id="492" r:id="rId29"/>
    <p:sldId id="493" r:id="rId30"/>
    <p:sldId id="494" r:id="rId31"/>
    <p:sldId id="495" r:id="rId32"/>
    <p:sldId id="496" r:id="rId33"/>
    <p:sldId id="497" r:id="rId34"/>
    <p:sldId id="498" r:id="rId35"/>
    <p:sldId id="499" r:id="rId36"/>
    <p:sldId id="500" r:id="rId37"/>
    <p:sldId id="501" r:id="rId38"/>
    <p:sldId id="502" r:id="rId39"/>
    <p:sldId id="503" r:id="rId40"/>
    <p:sldId id="504" r:id="rId41"/>
    <p:sldId id="505" r:id="rId42"/>
    <p:sldId id="506" r:id="rId43"/>
    <p:sldId id="507" r:id="rId44"/>
    <p:sldId id="508" r:id="rId45"/>
    <p:sldId id="509" r:id="rId46"/>
    <p:sldId id="510" r:id="rId47"/>
    <p:sldId id="511" r:id="rId48"/>
    <p:sldId id="512" r:id="rId49"/>
    <p:sldId id="513" r:id="rId50"/>
    <p:sldId id="514" r:id="rId51"/>
    <p:sldId id="515" r:id="rId52"/>
    <p:sldId id="516" r:id="rId53"/>
    <p:sldId id="518" r:id="rId54"/>
    <p:sldId id="519" r:id="rId55"/>
    <p:sldId id="521" r:id="rId56"/>
    <p:sldId id="522" r:id="rId57"/>
    <p:sldId id="523" r:id="rId58"/>
    <p:sldId id="524" r:id="rId59"/>
    <p:sldId id="525" r:id="rId60"/>
    <p:sldId id="526" r:id="rId61"/>
    <p:sldId id="527" r:id="rId62"/>
    <p:sldId id="528" r:id="rId63"/>
    <p:sldId id="529" r:id="rId64"/>
    <p:sldId id="530" r:id="rId65"/>
    <p:sldId id="466" r:id="rId66"/>
    <p:sldId id="534" r:id="rId67"/>
  </p:sldIdLst>
  <p:sldSz cx="9144000" cy="6858000" type="screen4x3"/>
  <p:notesSz cx="6669088" cy="987266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na Prášková" initials="AP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9933"/>
    <a:srgbClr val="004442"/>
    <a:srgbClr val="006666"/>
    <a:srgbClr val="008080"/>
    <a:srgbClr val="FFF533"/>
    <a:srgbClr val="4D4D4D"/>
    <a:srgbClr val="292929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615" autoAdjust="0"/>
    <p:restoredTop sz="95405" autoAdjust="0"/>
  </p:normalViewPr>
  <p:slideViewPr>
    <p:cSldViewPr>
      <p:cViewPr>
        <p:scale>
          <a:sx n="81" d="100"/>
          <a:sy n="81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120" y="85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6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4B67A-814B-436F-81B0-B9164920FDC3}" type="doc">
      <dgm:prSet loTypeId="urn:microsoft.com/office/officeart/2005/8/layout/hierarchy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0FA417D3-C65A-4752-8606-0E3A664627A9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cs-CZ" sz="2000" b="1" cap="none" spc="0" dirty="0" smtClean="0">
              <a:ln w="50800"/>
              <a:solidFill>
                <a:schemeClr val="tx1"/>
              </a:solidFill>
              <a:effectLst/>
            </a:rPr>
            <a:t>PRAVIDLA PRO ZŘ / VŘ</a:t>
          </a:r>
          <a:endParaRPr lang="cs-CZ" sz="2000" b="1" cap="none" spc="0" dirty="0">
            <a:ln w="50800"/>
            <a:solidFill>
              <a:schemeClr val="tx1"/>
            </a:solidFill>
            <a:effectLst/>
          </a:endParaRPr>
        </a:p>
      </dgm:t>
    </dgm:pt>
    <dgm:pt modelId="{34E72E69-43D4-4636-A326-22C4DD0ABEBB}" type="parTrans" cxnId="{EC276BDC-F871-4861-B37E-4DC0036D6FBC}">
      <dgm:prSet/>
      <dgm:spPr/>
      <dgm:t>
        <a:bodyPr/>
        <a:lstStyle/>
        <a:p>
          <a:endParaRPr lang="cs-CZ"/>
        </a:p>
      </dgm:t>
    </dgm:pt>
    <dgm:pt modelId="{AB3FD716-D600-4FAC-B8B9-631691F53806}" type="sibTrans" cxnId="{EC276BDC-F871-4861-B37E-4DC0036D6FBC}">
      <dgm:prSet/>
      <dgm:spPr/>
      <dgm:t>
        <a:bodyPr/>
        <a:lstStyle/>
        <a:p>
          <a:endParaRPr lang="cs-CZ"/>
        </a:p>
      </dgm:t>
    </dgm:pt>
    <dgm:pt modelId="{DC6415F7-D1EB-4185-A6F4-80D7EC7F780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Specifická</a:t>
          </a:r>
          <a:r>
            <a:rPr lang="cs-CZ" dirty="0" smtClean="0"/>
            <a:t> stanovená určitým subjektem, např. poskytovatelem dotace (</a:t>
          </a:r>
          <a:r>
            <a:rPr lang="cs-CZ" b="1" dirty="0" smtClean="0"/>
            <a:t>PRV</a:t>
          </a:r>
          <a:r>
            <a:rPr lang="cs-CZ" dirty="0" smtClean="0"/>
            <a:t>), územně samosprávným celkem</a:t>
          </a:r>
          <a:endParaRPr lang="cs-CZ" b="1" dirty="0"/>
        </a:p>
      </dgm:t>
    </dgm:pt>
    <dgm:pt modelId="{7FCA9BFE-41F0-4DA2-A730-982FC55F28CD}" type="parTrans" cxnId="{0BB511EA-4AFA-4C4B-B7C0-03D6930646A4}">
      <dgm:prSet/>
      <dgm:spPr/>
      <dgm:t>
        <a:bodyPr/>
        <a:lstStyle/>
        <a:p>
          <a:endParaRPr lang="cs-CZ"/>
        </a:p>
      </dgm:t>
    </dgm:pt>
    <dgm:pt modelId="{F802F56A-5756-4FC9-B6BE-33BC9C5B76A4}" type="sibTrans" cxnId="{0BB511EA-4AFA-4C4B-B7C0-03D6930646A4}">
      <dgm:prSet/>
      <dgm:spPr/>
      <dgm:t>
        <a:bodyPr/>
        <a:lstStyle/>
        <a:p>
          <a:endParaRPr lang="cs-CZ"/>
        </a:p>
      </dgm:t>
    </dgm:pt>
    <dgm:pt modelId="{A783A0DB-E92E-4647-87F1-2D621488ECB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Zákonná</a:t>
          </a:r>
          <a:r>
            <a:rPr lang="cs-CZ" dirty="0" smtClean="0"/>
            <a:t> (zákon </a:t>
          </a:r>
          <a:br>
            <a:rPr lang="cs-CZ" dirty="0" smtClean="0"/>
          </a:br>
          <a:r>
            <a:rPr lang="cs-CZ" dirty="0" smtClean="0"/>
            <a:t>č. 134/2016 Sb. </a:t>
          </a:r>
          <a:r>
            <a:rPr lang="cs-CZ" b="1" dirty="0" smtClean="0"/>
            <a:t>o zadávání veřejných zakázek - ZZVZ</a:t>
          </a:r>
          <a:r>
            <a:rPr lang="cs-CZ" dirty="0" smtClean="0"/>
            <a:t>)</a:t>
          </a:r>
          <a:endParaRPr lang="cs-CZ" dirty="0"/>
        </a:p>
      </dgm:t>
    </dgm:pt>
    <dgm:pt modelId="{24C4A4E8-8309-4605-96F4-112160A57A6D}" type="parTrans" cxnId="{EEF982F4-AC0F-491B-B4C1-E9FB2DD2B001}">
      <dgm:prSet/>
      <dgm:spPr/>
      <dgm:t>
        <a:bodyPr/>
        <a:lstStyle/>
        <a:p>
          <a:endParaRPr lang="cs-CZ"/>
        </a:p>
      </dgm:t>
    </dgm:pt>
    <dgm:pt modelId="{47EF1171-AAFD-4C62-99B2-71FD464CD10F}" type="sibTrans" cxnId="{EEF982F4-AC0F-491B-B4C1-E9FB2DD2B001}">
      <dgm:prSet/>
      <dgm:spPr/>
      <dgm:t>
        <a:bodyPr/>
        <a:lstStyle/>
        <a:p>
          <a:endParaRPr lang="cs-CZ"/>
        </a:p>
      </dgm:t>
    </dgm:pt>
    <dgm:pt modelId="{8EF2B226-AE7E-4801-AF9D-B29DA1ECE6D0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b="1" dirty="0" smtClean="0"/>
            <a:t>Žádná</a:t>
          </a:r>
          <a:endParaRPr lang="cs-CZ" b="1" dirty="0"/>
        </a:p>
      </dgm:t>
    </dgm:pt>
    <dgm:pt modelId="{3374FBA3-D9E7-41E3-AAD9-AB3297830ED4}" type="parTrans" cxnId="{28A15622-EB57-42E0-BF83-F2330FFDB4B5}">
      <dgm:prSet/>
      <dgm:spPr/>
      <dgm:t>
        <a:bodyPr/>
        <a:lstStyle/>
        <a:p>
          <a:endParaRPr lang="cs-CZ"/>
        </a:p>
      </dgm:t>
    </dgm:pt>
    <dgm:pt modelId="{E3BBFF17-51BC-42FD-A689-82B9425B1E84}" type="sibTrans" cxnId="{28A15622-EB57-42E0-BF83-F2330FFDB4B5}">
      <dgm:prSet/>
      <dgm:spPr/>
      <dgm:t>
        <a:bodyPr/>
        <a:lstStyle/>
        <a:p>
          <a:endParaRPr lang="cs-CZ"/>
        </a:p>
      </dgm:t>
    </dgm:pt>
    <dgm:pt modelId="{E0A50873-B515-45AB-8E6D-77C35EEE4D8D}" type="pres">
      <dgm:prSet presAssocID="{0054B67A-814B-436F-81B0-B9164920FD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F030905-A41F-428B-A889-814EFE069055}" type="pres">
      <dgm:prSet presAssocID="{0FA417D3-C65A-4752-8606-0E3A664627A9}" presName="hierRoot1" presStyleCnt="0"/>
      <dgm:spPr/>
    </dgm:pt>
    <dgm:pt modelId="{E1EFAB6C-F51A-486B-83C6-5CEB79922965}" type="pres">
      <dgm:prSet presAssocID="{0FA417D3-C65A-4752-8606-0E3A664627A9}" presName="composite" presStyleCnt="0"/>
      <dgm:spPr/>
    </dgm:pt>
    <dgm:pt modelId="{CAC45696-8DE6-416B-A0FF-F08BE614725A}" type="pres">
      <dgm:prSet presAssocID="{0FA417D3-C65A-4752-8606-0E3A664627A9}" presName="background" presStyleLbl="node0" presStyleIdx="0" presStyleCn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FA49BF62-A6C5-4D99-8B19-1CA33E2BB869}" type="pres">
      <dgm:prSet presAssocID="{0FA417D3-C65A-4752-8606-0E3A664627A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34447F-4733-488D-B335-CE2826866670}" type="pres">
      <dgm:prSet presAssocID="{0FA417D3-C65A-4752-8606-0E3A664627A9}" presName="hierChild2" presStyleCnt="0"/>
      <dgm:spPr/>
    </dgm:pt>
    <dgm:pt modelId="{7E1ACA57-0A4C-4180-AFBA-4A8D1E7DD1C2}" type="pres">
      <dgm:prSet presAssocID="{7FCA9BFE-41F0-4DA2-A730-982FC55F28CD}" presName="Name10" presStyleLbl="parChTrans1D2" presStyleIdx="0" presStyleCnt="3"/>
      <dgm:spPr/>
      <dgm:t>
        <a:bodyPr/>
        <a:lstStyle/>
        <a:p>
          <a:endParaRPr lang="cs-CZ"/>
        </a:p>
      </dgm:t>
    </dgm:pt>
    <dgm:pt modelId="{BEF63245-2677-4F8F-8CE9-FEEA6EA69A92}" type="pres">
      <dgm:prSet presAssocID="{DC6415F7-D1EB-4185-A6F4-80D7EC7F780E}" presName="hierRoot2" presStyleCnt="0"/>
      <dgm:spPr/>
    </dgm:pt>
    <dgm:pt modelId="{4FEF1D78-C8E1-459E-ABF9-3577B51556F5}" type="pres">
      <dgm:prSet presAssocID="{DC6415F7-D1EB-4185-A6F4-80D7EC7F780E}" presName="composite2" presStyleCnt="0"/>
      <dgm:spPr/>
    </dgm:pt>
    <dgm:pt modelId="{BFF80F5F-7CB9-408D-8D62-000AACD19FE1}" type="pres">
      <dgm:prSet presAssocID="{DC6415F7-D1EB-4185-A6F4-80D7EC7F780E}" presName="background2" presStyleLbl="node2" presStyleIdx="0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A32157EC-2205-4CAC-B4B1-1E7B08DC409B}" type="pres">
      <dgm:prSet presAssocID="{DC6415F7-D1EB-4185-A6F4-80D7EC7F780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A3F2A6-7976-4715-B5CC-31E88494EB43}" type="pres">
      <dgm:prSet presAssocID="{DC6415F7-D1EB-4185-A6F4-80D7EC7F780E}" presName="hierChild3" presStyleCnt="0"/>
      <dgm:spPr/>
    </dgm:pt>
    <dgm:pt modelId="{5DDA2680-351B-4E45-995C-373130974BA4}" type="pres">
      <dgm:prSet presAssocID="{24C4A4E8-8309-4605-96F4-112160A57A6D}" presName="Name10" presStyleLbl="parChTrans1D2" presStyleIdx="1" presStyleCnt="3"/>
      <dgm:spPr/>
      <dgm:t>
        <a:bodyPr/>
        <a:lstStyle/>
        <a:p>
          <a:endParaRPr lang="cs-CZ"/>
        </a:p>
      </dgm:t>
    </dgm:pt>
    <dgm:pt modelId="{031FCA94-168B-4570-9C77-1AC690FAF1F0}" type="pres">
      <dgm:prSet presAssocID="{A783A0DB-E92E-4647-87F1-2D621488ECB7}" presName="hierRoot2" presStyleCnt="0"/>
      <dgm:spPr/>
    </dgm:pt>
    <dgm:pt modelId="{89C8258C-4EC9-44F7-92BC-D862361764DE}" type="pres">
      <dgm:prSet presAssocID="{A783A0DB-E92E-4647-87F1-2D621488ECB7}" presName="composite2" presStyleCnt="0"/>
      <dgm:spPr/>
    </dgm:pt>
    <dgm:pt modelId="{B66215FF-10FC-4B04-BE1C-A4B0DAC989B6}" type="pres">
      <dgm:prSet presAssocID="{A783A0DB-E92E-4647-87F1-2D621488ECB7}" presName="background2" presStyleLbl="node2" presStyleIdx="1" presStyleCnt="3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4F81F439-1E06-4BDA-B74B-EDE564A06CF2}" type="pres">
      <dgm:prSet presAssocID="{A783A0DB-E92E-4647-87F1-2D621488ECB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4DD2F2A-7276-4DF6-9EBE-8C8FDA019AF9}" type="pres">
      <dgm:prSet presAssocID="{A783A0DB-E92E-4647-87F1-2D621488ECB7}" presName="hierChild3" presStyleCnt="0"/>
      <dgm:spPr/>
    </dgm:pt>
    <dgm:pt modelId="{C53C7B20-E96D-45B3-A2AB-C9F2CDBF78EE}" type="pres">
      <dgm:prSet presAssocID="{3374FBA3-D9E7-41E3-AAD9-AB3297830ED4}" presName="Name10" presStyleLbl="parChTrans1D2" presStyleIdx="2" presStyleCnt="3"/>
      <dgm:spPr/>
      <dgm:t>
        <a:bodyPr/>
        <a:lstStyle/>
        <a:p>
          <a:endParaRPr lang="cs-CZ"/>
        </a:p>
      </dgm:t>
    </dgm:pt>
    <dgm:pt modelId="{977BB58E-6043-429A-8DD2-2F089B8BF984}" type="pres">
      <dgm:prSet presAssocID="{8EF2B226-AE7E-4801-AF9D-B29DA1ECE6D0}" presName="hierRoot2" presStyleCnt="0"/>
      <dgm:spPr/>
    </dgm:pt>
    <dgm:pt modelId="{F610BE32-64F3-4923-8E37-8E1BB002A88B}" type="pres">
      <dgm:prSet presAssocID="{8EF2B226-AE7E-4801-AF9D-B29DA1ECE6D0}" presName="composite2" presStyleCnt="0"/>
      <dgm:spPr/>
    </dgm:pt>
    <dgm:pt modelId="{C3F0F30D-66E5-4EDC-AD9B-56538E87BEE6}" type="pres">
      <dgm:prSet presAssocID="{8EF2B226-AE7E-4801-AF9D-B29DA1ECE6D0}" presName="background2" presStyleLbl="node2" presStyleIdx="2" presStyleCnt="3"/>
      <dgm:spPr>
        <a:gradFill rotWithShape="0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dgm:spPr>
      <dgm:t>
        <a:bodyPr/>
        <a:lstStyle/>
        <a:p>
          <a:endParaRPr lang="cs-CZ"/>
        </a:p>
      </dgm:t>
    </dgm:pt>
    <dgm:pt modelId="{5510588F-FC49-4FFA-96EA-33545A035BB0}" type="pres">
      <dgm:prSet presAssocID="{8EF2B226-AE7E-4801-AF9D-B29DA1ECE6D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85A507-7162-40A9-9444-9763AA37052A}" type="pres">
      <dgm:prSet presAssocID="{8EF2B226-AE7E-4801-AF9D-B29DA1ECE6D0}" presName="hierChild3" presStyleCnt="0"/>
      <dgm:spPr/>
    </dgm:pt>
  </dgm:ptLst>
  <dgm:cxnLst>
    <dgm:cxn modelId="{FD259340-87A8-4EBC-90B0-6BD733F974C9}" type="presOf" srcId="{3374FBA3-D9E7-41E3-AAD9-AB3297830ED4}" destId="{C53C7B20-E96D-45B3-A2AB-C9F2CDBF78EE}" srcOrd="0" destOrd="0" presId="urn:microsoft.com/office/officeart/2005/8/layout/hierarchy1"/>
    <dgm:cxn modelId="{A8FBA31C-F1A4-45E6-AFA8-36C2922D1E75}" type="presOf" srcId="{24C4A4E8-8309-4605-96F4-112160A57A6D}" destId="{5DDA2680-351B-4E45-995C-373130974BA4}" srcOrd="0" destOrd="0" presId="urn:microsoft.com/office/officeart/2005/8/layout/hierarchy1"/>
    <dgm:cxn modelId="{F93F5A51-FD1D-4E21-A81E-1233B4127950}" type="presOf" srcId="{DC6415F7-D1EB-4185-A6F4-80D7EC7F780E}" destId="{A32157EC-2205-4CAC-B4B1-1E7B08DC409B}" srcOrd="0" destOrd="0" presId="urn:microsoft.com/office/officeart/2005/8/layout/hierarchy1"/>
    <dgm:cxn modelId="{28A15622-EB57-42E0-BF83-F2330FFDB4B5}" srcId="{0FA417D3-C65A-4752-8606-0E3A664627A9}" destId="{8EF2B226-AE7E-4801-AF9D-B29DA1ECE6D0}" srcOrd="2" destOrd="0" parTransId="{3374FBA3-D9E7-41E3-AAD9-AB3297830ED4}" sibTransId="{E3BBFF17-51BC-42FD-A689-82B9425B1E84}"/>
    <dgm:cxn modelId="{2268AEB1-B1ED-4AA2-AD0D-3A6972E7462B}" type="presOf" srcId="{8EF2B226-AE7E-4801-AF9D-B29DA1ECE6D0}" destId="{5510588F-FC49-4FFA-96EA-33545A035BB0}" srcOrd="0" destOrd="0" presId="urn:microsoft.com/office/officeart/2005/8/layout/hierarchy1"/>
    <dgm:cxn modelId="{365673A5-3C4A-4C05-9E4F-4E466096FF0B}" type="presOf" srcId="{0054B67A-814B-436F-81B0-B9164920FDC3}" destId="{E0A50873-B515-45AB-8E6D-77C35EEE4D8D}" srcOrd="0" destOrd="0" presId="urn:microsoft.com/office/officeart/2005/8/layout/hierarchy1"/>
    <dgm:cxn modelId="{0BB511EA-4AFA-4C4B-B7C0-03D6930646A4}" srcId="{0FA417D3-C65A-4752-8606-0E3A664627A9}" destId="{DC6415F7-D1EB-4185-A6F4-80D7EC7F780E}" srcOrd="0" destOrd="0" parTransId="{7FCA9BFE-41F0-4DA2-A730-982FC55F28CD}" sibTransId="{F802F56A-5756-4FC9-B6BE-33BC9C5B76A4}"/>
    <dgm:cxn modelId="{EEF982F4-AC0F-491B-B4C1-E9FB2DD2B001}" srcId="{0FA417D3-C65A-4752-8606-0E3A664627A9}" destId="{A783A0DB-E92E-4647-87F1-2D621488ECB7}" srcOrd="1" destOrd="0" parTransId="{24C4A4E8-8309-4605-96F4-112160A57A6D}" sibTransId="{47EF1171-AAFD-4C62-99B2-71FD464CD10F}"/>
    <dgm:cxn modelId="{CC47D4A8-7CC0-4B2D-9962-98F980C2EA12}" type="presOf" srcId="{A783A0DB-E92E-4647-87F1-2D621488ECB7}" destId="{4F81F439-1E06-4BDA-B74B-EDE564A06CF2}" srcOrd="0" destOrd="0" presId="urn:microsoft.com/office/officeart/2005/8/layout/hierarchy1"/>
    <dgm:cxn modelId="{0EFC9D88-3B9C-4041-BE21-BBF29E2919D7}" type="presOf" srcId="{0FA417D3-C65A-4752-8606-0E3A664627A9}" destId="{FA49BF62-A6C5-4D99-8B19-1CA33E2BB869}" srcOrd="0" destOrd="0" presId="urn:microsoft.com/office/officeart/2005/8/layout/hierarchy1"/>
    <dgm:cxn modelId="{6987DEB2-EED7-454B-B67F-1E0AB95F7004}" type="presOf" srcId="{7FCA9BFE-41F0-4DA2-A730-982FC55F28CD}" destId="{7E1ACA57-0A4C-4180-AFBA-4A8D1E7DD1C2}" srcOrd="0" destOrd="0" presId="urn:microsoft.com/office/officeart/2005/8/layout/hierarchy1"/>
    <dgm:cxn modelId="{EC276BDC-F871-4861-B37E-4DC0036D6FBC}" srcId="{0054B67A-814B-436F-81B0-B9164920FDC3}" destId="{0FA417D3-C65A-4752-8606-0E3A664627A9}" srcOrd="0" destOrd="0" parTransId="{34E72E69-43D4-4636-A326-22C4DD0ABEBB}" sibTransId="{AB3FD716-D600-4FAC-B8B9-631691F53806}"/>
    <dgm:cxn modelId="{FF05573C-4D35-4F7C-81C6-5269B1B67CFB}" type="presParOf" srcId="{E0A50873-B515-45AB-8E6D-77C35EEE4D8D}" destId="{FF030905-A41F-428B-A889-814EFE069055}" srcOrd="0" destOrd="0" presId="urn:microsoft.com/office/officeart/2005/8/layout/hierarchy1"/>
    <dgm:cxn modelId="{CC8FD8F8-CAB7-4EF1-907F-9488DCBCEA3E}" type="presParOf" srcId="{FF030905-A41F-428B-A889-814EFE069055}" destId="{E1EFAB6C-F51A-486B-83C6-5CEB79922965}" srcOrd="0" destOrd="0" presId="urn:microsoft.com/office/officeart/2005/8/layout/hierarchy1"/>
    <dgm:cxn modelId="{1AB36382-5C19-4B7B-A373-EB4A697BE5D2}" type="presParOf" srcId="{E1EFAB6C-F51A-486B-83C6-5CEB79922965}" destId="{CAC45696-8DE6-416B-A0FF-F08BE614725A}" srcOrd="0" destOrd="0" presId="urn:microsoft.com/office/officeart/2005/8/layout/hierarchy1"/>
    <dgm:cxn modelId="{4A46B0A4-5323-4E53-A03A-05C7A462BE73}" type="presParOf" srcId="{E1EFAB6C-F51A-486B-83C6-5CEB79922965}" destId="{FA49BF62-A6C5-4D99-8B19-1CA33E2BB869}" srcOrd="1" destOrd="0" presId="urn:microsoft.com/office/officeart/2005/8/layout/hierarchy1"/>
    <dgm:cxn modelId="{2772F0CE-5433-42A5-9012-17D3BD9DC4D1}" type="presParOf" srcId="{FF030905-A41F-428B-A889-814EFE069055}" destId="{D934447F-4733-488D-B335-CE2826866670}" srcOrd="1" destOrd="0" presId="urn:microsoft.com/office/officeart/2005/8/layout/hierarchy1"/>
    <dgm:cxn modelId="{48A190F1-7AB9-4A7D-B6D7-233C38DE8EB0}" type="presParOf" srcId="{D934447F-4733-488D-B335-CE2826866670}" destId="{7E1ACA57-0A4C-4180-AFBA-4A8D1E7DD1C2}" srcOrd="0" destOrd="0" presId="urn:microsoft.com/office/officeart/2005/8/layout/hierarchy1"/>
    <dgm:cxn modelId="{7A55D120-C56C-48C7-825C-55D32942F5E3}" type="presParOf" srcId="{D934447F-4733-488D-B335-CE2826866670}" destId="{BEF63245-2677-4F8F-8CE9-FEEA6EA69A92}" srcOrd="1" destOrd="0" presId="urn:microsoft.com/office/officeart/2005/8/layout/hierarchy1"/>
    <dgm:cxn modelId="{D4514E27-DE8E-4D26-87F0-1529D59CE34F}" type="presParOf" srcId="{BEF63245-2677-4F8F-8CE9-FEEA6EA69A92}" destId="{4FEF1D78-C8E1-459E-ABF9-3577B51556F5}" srcOrd="0" destOrd="0" presId="urn:microsoft.com/office/officeart/2005/8/layout/hierarchy1"/>
    <dgm:cxn modelId="{20215E6C-7EBF-4CA2-B2BD-5C349C7CF7A7}" type="presParOf" srcId="{4FEF1D78-C8E1-459E-ABF9-3577B51556F5}" destId="{BFF80F5F-7CB9-408D-8D62-000AACD19FE1}" srcOrd="0" destOrd="0" presId="urn:microsoft.com/office/officeart/2005/8/layout/hierarchy1"/>
    <dgm:cxn modelId="{1E8DAC46-82FB-498E-8D78-9A5A0282A680}" type="presParOf" srcId="{4FEF1D78-C8E1-459E-ABF9-3577B51556F5}" destId="{A32157EC-2205-4CAC-B4B1-1E7B08DC409B}" srcOrd="1" destOrd="0" presId="urn:microsoft.com/office/officeart/2005/8/layout/hierarchy1"/>
    <dgm:cxn modelId="{347383ED-AE30-41B2-940E-65B143ADF2BA}" type="presParOf" srcId="{BEF63245-2677-4F8F-8CE9-FEEA6EA69A92}" destId="{30A3F2A6-7976-4715-B5CC-31E88494EB43}" srcOrd="1" destOrd="0" presId="urn:microsoft.com/office/officeart/2005/8/layout/hierarchy1"/>
    <dgm:cxn modelId="{E67D76CA-CC6C-44A8-BF2C-7480DC18BBBC}" type="presParOf" srcId="{D934447F-4733-488D-B335-CE2826866670}" destId="{5DDA2680-351B-4E45-995C-373130974BA4}" srcOrd="2" destOrd="0" presId="urn:microsoft.com/office/officeart/2005/8/layout/hierarchy1"/>
    <dgm:cxn modelId="{537CD26D-C1D7-4AFC-9916-E6F55DBCA000}" type="presParOf" srcId="{D934447F-4733-488D-B335-CE2826866670}" destId="{031FCA94-168B-4570-9C77-1AC690FAF1F0}" srcOrd="3" destOrd="0" presId="urn:microsoft.com/office/officeart/2005/8/layout/hierarchy1"/>
    <dgm:cxn modelId="{71DE09D3-9A94-4E03-9D56-AB85DC6AD921}" type="presParOf" srcId="{031FCA94-168B-4570-9C77-1AC690FAF1F0}" destId="{89C8258C-4EC9-44F7-92BC-D862361764DE}" srcOrd="0" destOrd="0" presId="urn:microsoft.com/office/officeart/2005/8/layout/hierarchy1"/>
    <dgm:cxn modelId="{F2CAF014-8BB0-41DF-8061-0432D5D95005}" type="presParOf" srcId="{89C8258C-4EC9-44F7-92BC-D862361764DE}" destId="{B66215FF-10FC-4B04-BE1C-A4B0DAC989B6}" srcOrd="0" destOrd="0" presId="urn:microsoft.com/office/officeart/2005/8/layout/hierarchy1"/>
    <dgm:cxn modelId="{AF2D4DC0-6651-4090-BE9E-AD403D667AEA}" type="presParOf" srcId="{89C8258C-4EC9-44F7-92BC-D862361764DE}" destId="{4F81F439-1E06-4BDA-B74B-EDE564A06CF2}" srcOrd="1" destOrd="0" presId="urn:microsoft.com/office/officeart/2005/8/layout/hierarchy1"/>
    <dgm:cxn modelId="{5910B50F-8353-4767-98B9-D9F04619BF8B}" type="presParOf" srcId="{031FCA94-168B-4570-9C77-1AC690FAF1F0}" destId="{14DD2F2A-7276-4DF6-9EBE-8C8FDA019AF9}" srcOrd="1" destOrd="0" presId="urn:microsoft.com/office/officeart/2005/8/layout/hierarchy1"/>
    <dgm:cxn modelId="{2F2C7549-381B-4983-9565-81126D2FC3F9}" type="presParOf" srcId="{D934447F-4733-488D-B335-CE2826866670}" destId="{C53C7B20-E96D-45B3-A2AB-C9F2CDBF78EE}" srcOrd="4" destOrd="0" presId="urn:microsoft.com/office/officeart/2005/8/layout/hierarchy1"/>
    <dgm:cxn modelId="{75C57266-F2C2-4F46-8E85-23E46C64D7E7}" type="presParOf" srcId="{D934447F-4733-488D-B335-CE2826866670}" destId="{977BB58E-6043-429A-8DD2-2F089B8BF984}" srcOrd="5" destOrd="0" presId="urn:microsoft.com/office/officeart/2005/8/layout/hierarchy1"/>
    <dgm:cxn modelId="{B7B0523B-0576-49C9-82BC-689566E3E8BD}" type="presParOf" srcId="{977BB58E-6043-429A-8DD2-2F089B8BF984}" destId="{F610BE32-64F3-4923-8E37-8E1BB002A88B}" srcOrd="0" destOrd="0" presId="urn:microsoft.com/office/officeart/2005/8/layout/hierarchy1"/>
    <dgm:cxn modelId="{4F1C717F-8C36-4628-B347-46A83C4363A1}" type="presParOf" srcId="{F610BE32-64F3-4923-8E37-8E1BB002A88B}" destId="{C3F0F30D-66E5-4EDC-AD9B-56538E87BEE6}" srcOrd="0" destOrd="0" presId="urn:microsoft.com/office/officeart/2005/8/layout/hierarchy1"/>
    <dgm:cxn modelId="{292A1B84-D707-4CF6-8985-6351DF5FF054}" type="presParOf" srcId="{F610BE32-64F3-4923-8E37-8E1BB002A88B}" destId="{5510588F-FC49-4FFA-96EA-33545A035BB0}" srcOrd="1" destOrd="0" presId="urn:microsoft.com/office/officeart/2005/8/layout/hierarchy1"/>
    <dgm:cxn modelId="{9DB46150-414A-4AE1-A30D-A18FF9ECF587}" type="presParOf" srcId="{977BB58E-6043-429A-8DD2-2F089B8BF984}" destId="{2D85A507-7162-40A9-9444-9763AA3705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C7B20-E96D-45B3-A2AB-C9F2CDBF78EE}">
      <dsp:nvSpPr>
        <dsp:cNvPr id="0" name=""/>
        <dsp:cNvSpPr/>
      </dsp:nvSpPr>
      <dsp:spPr>
        <a:xfrm>
          <a:off x="3986212" y="1845520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A2680-351B-4E45-995C-373130974BA4}">
      <dsp:nvSpPr>
        <dsp:cNvPr id="0" name=""/>
        <dsp:cNvSpPr/>
      </dsp:nvSpPr>
      <dsp:spPr>
        <a:xfrm>
          <a:off x="3940492" y="1845520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ACA57-0A4C-4180-AFBA-4A8D1E7DD1C2}">
      <dsp:nvSpPr>
        <dsp:cNvPr id="0" name=""/>
        <dsp:cNvSpPr/>
      </dsp:nvSpPr>
      <dsp:spPr>
        <a:xfrm>
          <a:off x="1157287" y="1845520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45696-8DE6-416B-A0FF-F08BE614725A}">
      <dsp:nvSpPr>
        <dsp:cNvPr id="0" name=""/>
        <dsp:cNvSpPr/>
      </dsp:nvSpPr>
      <dsp:spPr>
        <a:xfrm>
          <a:off x="2828924" y="375765"/>
          <a:ext cx="2314575" cy="146975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FA49BF62-A6C5-4D99-8B19-1CA33E2BB869}">
      <dsp:nvSpPr>
        <dsp:cNvPr id="0" name=""/>
        <dsp:cNvSpPr/>
      </dsp:nvSpPr>
      <dsp:spPr>
        <a:xfrm>
          <a:off x="3086099" y="620081"/>
          <a:ext cx="2314575" cy="1469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cap="none" spc="0" dirty="0" smtClean="0">
              <a:ln w="50800"/>
              <a:solidFill>
                <a:schemeClr val="tx1"/>
              </a:solidFill>
              <a:effectLst/>
            </a:rPr>
            <a:t>PRAVIDLA PRO ZŘ / VŘ</a:t>
          </a:r>
          <a:endParaRPr lang="cs-CZ" sz="2000" b="1" kern="1200" cap="none" spc="0" dirty="0">
            <a:ln w="50800"/>
            <a:solidFill>
              <a:schemeClr val="tx1"/>
            </a:solidFill>
            <a:effectLst/>
          </a:endParaRPr>
        </a:p>
      </dsp:txBody>
      <dsp:txXfrm>
        <a:off x="3129147" y="663129"/>
        <a:ext cx="2228479" cy="1383659"/>
      </dsp:txXfrm>
    </dsp:sp>
    <dsp:sp modelId="{BFF80F5F-7CB9-408D-8D62-000AACD19FE1}">
      <dsp:nvSpPr>
        <dsp:cNvPr id="0" name=""/>
        <dsp:cNvSpPr/>
      </dsp:nvSpPr>
      <dsp:spPr>
        <a:xfrm>
          <a:off x="0" y="2518676"/>
          <a:ext cx="2314575" cy="146975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A32157EC-2205-4CAC-B4B1-1E7B08DC409B}">
      <dsp:nvSpPr>
        <dsp:cNvPr id="0" name=""/>
        <dsp:cNvSpPr/>
      </dsp:nvSpPr>
      <dsp:spPr>
        <a:xfrm>
          <a:off x="257174" y="2762992"/>
          <a:ext cx="2314575" cy="1469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Specifická</a:t>
          </a:r>
          <a:r>
            <a:rPr lang="cs-CZ" sz="1400" kern="1200" dirty="0" smtClean="0"/>
            <a:t> stanovená určitým subjektem, např. poskytovatelem dotace (</a:t>
          </a:r>
          <a:r>
            <a:rPr lang="cs-CZ" sz="1400" b="1" kern="1200" dirty="0" smtClean="0"/>
            <a:t>PRV</a:t>
          </a:r>
          <a:r>
            <a:rPr lang="cs-CZ" sz="1400" kern="1200" dirty="0" smtClean="0"/>
            <a:t>), územně samosprávným celkem</a:t>
          </a:r>
          <a:endParaRPr lang="cs-CZ" sz="1400" b="1" kern="1200" dirty="0"/>
        </a:p>
      </dsp:txBody>
      <dsp:txXfrm>
        <a:off x="300222" y="2806040"/>
        <a:ext cx="2228479" cy="1383659"/>
      </dsp:txXfrm>
    </dsp:sp>
    <dsp:sp modelId="{B66215FF-10FC-4B04-BE1C-A4B0DAC989B6}">
      <dsp:nvSpPr>
        <dsp:cNvPr id="0" name=""/>
        <dsp:cNvSpPr/>
      </dsp:nvSpPr>
      <dsp:spPr>
        <a:xfrm>
          <a:off x="2828924" y="2518676"/>
          <a:ext cx="2314575" cy="1469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</dsp:sp>
    <dsp:sp modelId="{4F81F439-1E06-4BDA-B74B-EDE564A06CF2}">
      <dsp:nvSpPr>
        <dsp:cNvPr id="0" name=""/>
        <dsp:cNvSpPr/>
      </dsp:nvSpPr>
      <dsp:spPr>
        <a:xfrm>
          <a:off x="3086099" y="2762992"/>
          <a:ext cx="2314575" cy="1469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Zákonná</a:t>
          </a:r>
          <a:r>
            <a:rPr lang="cs-CZ" sz="1400" kern="1200" dirty="0" smtClean="0"/>
            <a:t> (zákon </a:t>
          </a:r>
          <a:br>
            <a:rPr lang="cs-CZ" sz="1400" kern="1200" dirty="0" smtClean="0"/>
          </a:br>
          <a:r>
            <a:rPr lang="cs-CZ" sz="1400" kern="1200" dirty="0" smtClean="0"/>
            <a:t>č. 134/2016 Sb. </a:t>
          </a:r>
          <a:r>
            <a:rPr lang="cs-CZ" sz="1400" b="1" kern="1200" dirty="0" smtClean="0"/>
            <a:t>o zadávání veřejných zakázek - ZZVZ</a:t>
          </a:r>
          <a:r>
            <a:rPr lang="cs-CZ" sz="1400" kern="1200" dirty="0" smtClean="0"/>
            <a:t>)</a:t>
          </a:r>
          <a:endParaRPr lang="cs-CZ" sz="1400" kern="1200" dirty="0"/>
        </a:p>
      </dsp:txBody>
      <dsp:txXfrm>
        <a:off x="3129147" y="2806040"/>
        <a:ext cx="2228479" cy="1383659"/>
      </dsp:txXfrm>
    </dsp:sp>
    <dsp:sp modelId="{C3F0F30D-66E5-4EDC-AD9B-56538E87BEE6}">
      <dsp:nvSpPr>
        <dsp:cNvPr id="0" name=""/>
        <dsp:cNvSpPr/>
      </dsp:nvSpPr>
      <dsp:spPr>
        <a:xfrm>
          <a:off x="5657850" y="2518676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60000"/>
                <a:satMod val="160000"/>
              </a:schemeClr>
            </a:gs>
            <a:gs pos="46000">
              <a:schemeClr val="accent1">
                <a:tint val="86000"/>
                <a:satMod val="160000"/>
              </a:schemeClr>
            </a:gs>
            <a:gs pos="100000">
              <a:schemeClr val="accent1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0588F-FC49-4FFA-96EA-33545A035BB0}">
      <dsp:nvSpPr>
        <dsp:cNvPr id="0" name=""/>
        <dsp:cNvSpPr/>
      </dsp:nvSpPr>
      <dsp:spPr>
        <a:xfrm>
          <a:off x="5915024" y="2762992"/>
          <a:ext cx="2314575" cy="1469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Žádná</a:t>
          </a:r>
          <a:endParaRPr lang="cs-CZ" sz="1400" b="1" kern="1200" dirty="0"/>
        </a:p>
      </dsp:txBody>
      <dsp:txXfrm>
        <a:off x="5958072" y="2806040"/>
        <a:ext cx="2228479" cy="138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8" y="0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7443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8" y="9377443"/>
            <a:ext cx="2890665" cy="493634"/>
          </a:xfrm>
          <a:prstGeom prst="rect">
            <a:avLst/>
          </a:prstGeom>
        </p:spPr>
        <p:txBody>
          <a:bodyPr vert="horz" wrap="square" lIns="90724" tIns="45363" rIns="90724" bIns="453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D6E059-C315-4AAB-90DA-0493E211CE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42246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6868" y="0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41363"/>
            <a:ext cx="4935538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4" tIns="45363" rIns="90724" bIns="45363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600" y="4690310"/>
            <a:ext cx="5335893" cy="4442698"/>
          </a:xfrm>
          <a:prstGeom prst="rect">
            <a:avLst/>
          </a:prstGeom>
        </p:spPr>
        <p:txBody>
          <a:bodyPr vert="horz" lIns="90724" tIns="45363" rIns="90724" bIns="45363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443"/>
            <a:ext cx="2890665" cy="493634"/>
          </a:xfrm>
          <a:prstGeom prst="rect">
            <a:avLst/>
          </a:prstGeom>
        </p:spPr>
        <p:txBody>
          <a:bodyPr vert="horz" lIns="90724" tIns="45363" rIns="90724" bIns="453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6868" y="9377443"/>
            <a:ext cx="2890665" cy="493634"/>
          </a:xfrm>
          <a:prstGeom prst="rect">
            <a:avLst/>
          </a:prstGeom>
        </p:spPr>
        <p:txBody>
          <a:bodyPr vert="horz" wrap="square" lIns="90724" tIns="45363" rIns="90724" bIns="453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6B673A-F137-45F1-A166-5E6FE69D2B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155556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44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83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600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753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799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484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659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3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6508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07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40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625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9236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920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6670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7792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7338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5402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110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62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249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4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64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78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793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u="sng" smtClean="0"/>
              <a:t>Podopatření I.1.3.1. Přidání hodnoty zemědělských a potravinářským podnikům</a:t>
            </a:r>
            <a:endParaRPr lang="cs-CZ" altLang="cs-CZ" smtClean="0"/>
          </a:p>
          <a:p>
            <a:r>
              <a:rPr lang="cs-CZ" altLang="cs-CZ" smtClean="0"/>
              <a:t>Záměr b) přidání hodnoty zemědělským produktům určeným jako krmiva (pastery, chladící zařízení, šrotovníky, mačkače, technologie na výrobu krmných směsí, balící linky, provozní laboratoře, vytvoření elektronického obchodu,… )</a:t>
            </a:r>
          </a:p>
          <a:p>
            <a:r>
              <a:rPr lang="cs-CZ" altLang="cs-CZ" u="sng" smtClean="0"/>
              <a:t>Podopatření I.1.3.2 </a:t>
            </a:r>
            <a:r>
              <a:rPr lang="cs-CZ" altLang="cs-CZ" smtClean="0"/>
              <a:t>Spolupráce při vývoji nových produktů, postupů a technologií (resp. inovací) v potravinářství – vytvoření a zavedení nové technologie, nového výrobního postupu či výrobku  nebo zlepšení stávající technologie  výroby nebo produktu, které vede ke zvýšení efektivity výroby, jakosti produktu a ke zvýšení konkurenceschopnosti. Zemědělský podnikatel musí mít v předmětu činnosti výrobu krmiv. </a:t>
            </a:r>
            <a:endParaRPr lang="cs-CZ" altLang="cs-CZ" b="1" u="sng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54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9CEDF-C289-4487-9E0F-E68B2CBD12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809751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537F-FD00-4568-B390-2461D66F07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364525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4DA44-AA12-4DE8-B0CD-97DBC4C5A7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35687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6D40A-3692-44A4-935C-F05703F391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302044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3339-BBC2-443C-BFDD-4DB27A71C9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174577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ABD48-08E8-4D6B-BDFC-7AC3621894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55658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F807-30AD-4107-BBC7-14AA94C63E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35887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5FA8-250E-43A2-9440-4D37EB72E5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597538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E5B26-834B-4595-8913-10BB029CC0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411480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9B9C7-1C11-4FFE-A7E8-2E5034818C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086729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r>
              <a:rPr lang="cs-CZ"/>
              <a:t>MaKuSoft®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0ADB808-5D1B-4FD1-9BD4-34E74027ED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86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7" r:id="rId8"/>
    <p:sldLayoutId id="2147483984" r:id="rId9"/>
    <p:sldLayoutId id="2147483985" r:id="rId10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74F2E689-8A74-4E8A-905B-B2642E6FA566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6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pic>
        <p:nvPicPr>
          <p:cNvPr id="6148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Nadpis 1"/>
          <p:cNvSpPr txBox="1">
            <a:spLocks/>
          </p:cNvSpPr>
          <p:nvPr/>
        </p:nvSpPr>
        <p:spPr bwMode="auto">
          <a:xfrm>
            <a:off x="503040" y="1340768"/>
            <a:ext cx="8640960" cy="2088233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ctr"/>
            <a:r>
              <a:rPr lang="cs-CZ" sz="4400" b="0" dirty="0" smtClean="0"/>
              <a:t>Zadávací/výběrová </a:t>
            </a:r>
            <a:r>
              <a:rPr lang="cs-CZ" sz="4400" b="0" dirty="0"/>
              <a:t>řízení </a:t>
            </a:r>
            <a:r>
              <a:rPr lang="cs-CZ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cs-CZ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cs-CZ" sz="2000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7" name="Podnadpis 2"/>
          <p:cNvSpPr txBox="1">
            <a:spLocks/>
          </p:cNvSpPr>
          <p:nvPr/>
        </p:nvSpPr>
        <p:spPr bwMode="auto">
          <a:xfrm>
            <a:off x="1692275" y="4581525"/>
            <a:ext cx="6872288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537" indent="0" algn="r">
              <a:buFont typeface="Wingdings 3" panose="05040102010807070707" pitchFamily="18" charset="2"/>
              <a:buNone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Ing. Martin Kundrát</a:t>
            </a:r>
          </a:p>
          <a:p>
            <a:pPr marL="109537" indent="0" algn="r">
              <a:buFont typeface="Wingdings 3" panose="05040102010807070707" pitchFamily="18" charset="2"/>
              <a:buNone/>
              <a:defRPr/>
            </a:pPr>
            <a:r>
              <a:rPr lang="cs-CZ" sz="2000" dirty="0" smtClean="0"/>
              <a:t>GARANTA CZ a.s.</a:t>
            </a:r>
          </a:p>
          <a:p>
            <a:pPr marL="109537" indent="0" algn="ctr">
              <a:buFont typeface="Wingdings 3" panose="05040102010807070707" pitchFamily="18" charset="2"/>
              <a:buNone/>
              <a:defRPr/>
            </a:pPr>
            <a:endParaRPr lang="cs-CZ" sz="1800" dirty="0" smtClean="0"/>
          </a:p>
          <a:p>
            <a:pPr marL="0" indent="0" algn="ctr" eaLnBrk="1" hangingPunct="1">
              <a:buFont typeface="Wingdings 3" panose="05040102010807070707" pitchFamily="18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 algn="ctr" eaLnBrk="1" hangingPunct="1">
              <a:buFont typeface="Wingdings 3" panose="05040102010807070707" pitchFamily="18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</p:txBody>
      </p:sp>
      <p:sp>
        <p:nvSpPr>
          <p:cNvPr id="615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935537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 smtClean="0">
                <a:ea typeface="ＭＳ Ｐゴシック" charset="0"/>
                <a:cs typeface="ＭＳ Ｐゴシック" charset="0"/>
              </a:rPr>
              <a:t>Zakázky </a:t>
            </a:r>
            <a:r>
              <a:rPr lang="pl-PL" sz="2800" b="1" dirty="0">
                <a:ea typeface="ＭＳ Ｐゴシック" charset="0"/>
                <a:cs typeface="ＭＳ Ｐゴシック" charset="0"/>
              </a:rPr>
              <a:t>na stavební práce</a:t>
            </a:r>
          </a:p>
          <a:p>
            <a:pPr marL="109537" indent="0" eaLnBrk="1" hangingPunct="1">
              <a:spcBef>
                <a:spcPts val="1200"/>
              </a:spcBef>
              <a:buNone/>
            </a:pPr>
            <a:endParaRPr lang="cs-CZ" altLang="cs-CZ" sz="2400" dirty="0" smtClean="0"/>
          </a:p>
          <a:p>
            <a:pPr eaLnBrk="1" hangingPunct="1">
              <a:spcBef>
                <a:spcPts val="1200"/>
              </a:spcBef>
            </a:pPr>
            <a:r>
              <a:rPr lang="cs-CZ" altLang="cs-CZ" sz="2800" b="1" dirty="0"/>
              <a:t>provedení stavebních prací </a:t>
            </a:r>
            <a:endParaRPr lang="cs-CZ" altLang="cs-CZ" sz="2800" b="1" dirty="0" smtClean="0"/>
          </a:p>
          <a:p>
            <a:pPr eaLnBrk="1" hangingPunct="1">
              <a:spcBef>
                <a:spcPts val="1200"/>
              </a:spcBef>
            </a:pPr>
            <a:r>
              <a:rPr lang="cs-CZ" altLang="cs-CZ" sz="2800" dirty="0" smtClean="0"/>
              <a:t>projektová </a:t>
            </a:r>
            <a:r>
              <a:rPr lang="cs-CZ" altLang="cs-CZ" sz="2800" dirty="0"/>
              <a:t>nebo inženýrská činnost související s provedením stavebních </a:t>
            </a:r>
            <a:r>
              <a:rPr lang="cs-CZ" altLang="cs-CZ" sz="2800" dirty="0" smtClean="0"/>
              <a:t>prací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800" b="1" dirty="0" smtClean="0"/>
              <a:t>zhotovení </a:t>
            </a:r>
            <a:r>
              <a:rPr lang="cs-CZ" altLang="cs-CZ" sz="2800" b="1" dirty="0"/>
              <a:t>stavby</a:t>
            </a:r>
            <a:r>
              <a:rPr lang="cs-CZ" altLang="cs-CZ" sz="2800" dirty="0"/>
              <a:t>, která je jako celek schopna plnit samostatnou ekonomickou nebo technickou funkci</a:t>
            </a:r>
            <a:br>
              <a:rPr lang="cs-CZ" altLang="cs-CZ" sz="2800" dirty="0"/>
            </a:br>
            <a:endParaRPr lang="cs-CZ" altLang="cs-CZ" sz="2400" dirty="0"/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10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2365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Stanovení předpokládané hodnoty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zakázky </a:t>
            </a:r>
            <a:r>
              <a:rPr lang="pl-PL" sz="1000" b="1" dirty="0" smtClean="0">
                <a:ea typeface="ＭＳ Ｐゴシック" charset="0"/>
                <a:cs typeface="ＭＳ Ｐゴシック" charset="0"/>
              </a:rPr>
              <a:t>(vždy bez DPH)</a:t>
            </a:r>
            <a:endParaRPr lang="pl-PL" sz="1000" b="1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500"/>
              </a:spcBef>
            </a:pPr>
            <a:endParaRPr lang="cs-CZ" altLang="cs-CZ" sz="800" dirty="0" smtClean="0"/>
          </a:p>
          <a:p>
            <a:pPr eaLnBrk="1" hangingPunct="1">
              <a:spcBef>
                <a:spcPts val="500"/>
              </a:spcBef>
            </a:pPr>
            <a:r>
              <a:rPr lang="cs-CZ" altLang="cs-CZ" sz="2800" dirty="0" smtClean="0"/>
              <a:t>zakázky </a:t>
            </a:r>
            <a:r>
              <a:rPr lang="cs-CZ" altLang="cs-CZ" sz="2800" dirty="0"/>
              <a:t>stejného nebo obdobného předmětu </a:t>
            </a:r>
            <a:r>
              <a:rPr lang="cs-CZ" altLang="cs-CZ" sz="2800" dirty="0" smtClean="0"/>
              <a:t>plnění</a:t>
            </a:r>
          </a:p>
          <a:p>
            <a:pPr eaLnBrk="1" hangingPunct="1">
              <a:spcBef>
                <a:spcPts val="500"/>
              </a:spcBef>
            </a:pPr>
            <a:endParaRPr lang="cs-CZ" altLang="cs-CZ" sz="800" dirty="0" smtClean="0"/>
          </a:p>
          <a:p>
            <a:pPr eaLnBrk="1" hangingPunct="1">
              <a:spcBef>
                <a:spcPts val="500"/>
              </a:spcBef>
            </a:pPr>
            <a:r>
              <a:rPr lang="cs-CZ" altLang="cs-CZ" sz="2800" dirty="0" smtClean="0"/>
              <a:t>údaje </a:t>
            </a:r>
            <a:r>
              <a:rPr lang="cs-CZ" altLang="cs-CZ" sz="2800" dirty="0"/>
              <a:t>a informace získané průzkumem </a:t>
            </a:r>
            <a:r>
              <a:rPr lang="cs-CZ" altLang="cs-CZ" sz="2800" dirty="0" smtClean="0"/>
              <a:t>trhu</a:t>
            </a:r>
            <a:endParaRPr lang="cs-CZ" altLang="cs-CZ" sz="2800" dirty="0"/>
          </a:p>
          <a:p>
            <a:pPr eaLnBrk="1" hangingPunct="1">
              <a:spcBef>
                <a:spcPts val="500"/>
              </a:spcBef>
            </a:pPr>
            <a:endParaRPr lang="cs-CZ" altLang="cs-CZ" sz="800" dirty="0" smtClean="0"/>
          </a:p>
          <a:p>
            <a:pPr eaLnBrk="1" hangingPunct="1">
              <a:spcBef>
                <a:spcPts val="500"/>
              </a:spcBef>
            </a:pPr>
            <a:r>
              <a:rPr lang="cs-CZ" altLang="cs-CZ" sz="2800" dirty="0" smtClean="0"/>
              <a:t>jiným vhodným způsobem – </a:t>
            </a:r>
            <a:r>
              <a:rPr lang="cs-CZ" altLang="cs-CZ" sz="1800" b="1" i="1" dirty="0" smtClean="0"/>
              <a:t>zkušenosti jiných zadavatelů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>
                <a:solidFill>
                  <a:srgbClr val="FF0000"/>
                </a:solidFill>
              </a:rPr>
              <a:t>Obdobné zakázky, které spolu časově, věcně a místně souvisejí, se sčítají !!!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b="1" dirty="0" smtClean="0">
                <a:solidFill>
                  <a:srgbClr val="FF0000"/>
                </a:solidFill>
              </a:rPr>
              <a:t>Zákaz účelového dělení i slučování zakázek !!!</a:t>
            </a: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11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4016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4A94B6B-313A-43C3-AAAC-DECDBEF67B1F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12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2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Arial" charset="0"/>
              </a:rPr>
              <a:t>Jaký </a:t>
            </a:r>
            <a:r>
              <a:rPr lang="cs-CZ" sz="3600" dirty="0">
                <a:latin typeface="Arial" charset="0"/>
              </a:rPr>
              <a:t>druh </a:t>
            </a:r>
            <a:r>
              <a:rPr lang="cs-CZ" sz="3600" dirty="0" smtClean="0">
                <a:latin typeface="Arial" charset="0"/>
              </a:rPr>
              <a:t>řízení </a:t>
            </a:r>
            <a:r>
              <a:rPr lang="cs-CZ" sz="3600" dirty="0">
                <a:latin typeface="Arial" charset="0"/>
              </a:rPr>
              <a:t>použít?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779679"/>
              </p:ext>
            </p:extLst>
          </p:nvPr>
        </p:nvGraphicFramePr>
        <p:xfrm>
          <a:off x="251522" y="1525122"/>
          <a:ext cx="8712966" cy="2675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0267"/>
                <a:gridCol w="1415954"/>
                <a:gridCol w="1559489"/>
                <a:gridCol w="2187940"/>
                <a:gridCol w="1629316"/>
              </a:tblGrid>
              <a:tr h="27695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LIMITY </a:t>
                      </a:r>
                      <a:r>
                        <a:rPr lang="cs-CZ" sz="1100" b="1" u="none" strike="noStrike" dirty="0" smtClean="0">
                          <a:effectLst/>
                        </a:rPr>
                        <a:t>VEŘEJNÝ ZADAVATEL /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smtClean="0">
                          <a:effectLst/>
                        </a:rPr>
                        <a:t>ZADAVATEL </a:t>
                      </a:r>
                      <a:r>
                        <a:rPr lang="cs-CZ" sz="1100" b="1" u="none" strike="noStrike" dirty="0">
                          <a:effectLst/>
                        </a:rPr>
                        <a:t>(ne ČR a SPO!!!)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87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Veřejný - pouze ÚSC, příspěvkové organizace a jiné PO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46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Malého rozsahu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ZPŘ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Podlimitní zakázka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Nadlimitní režim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</a:tr>
              <a:tr h="6785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 smtClean="0">
                          <a:effectLst/>
                        </a:rPr>
                        <a:t>Dodávky a služby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0 - 2 mil.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2 mil. - 5 </a:t>
                      </a:r>
                      <a:r>
                        <a:rPr lang="cs-CZ" sz="1100" u="none" strike="noStrike" dirty="0" smtClean="0">
                          <a:effectLst/>
                        </a:rPr>
                        <a:t>706</a:t>
                      </a:r>
                      <a:r>
                        <a:rPr lang="pt-BR" sz="1100" u="none" strike="noStrike" dirty="0" smtClean="0">
                          <a:effectLst/>
                        </a:rPr>
                        <a:t> </a:t>
                      </a:r>
                      <a:r>
                        <a:rPr lang="pt-BR" sz="1100" u="none" strike="noStrike" dirty="0">
                          <a:effectLst/>
                        </a:rPr>
                        <a:t>000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nad 5 </a:t>
                      </a:r>
                      <a:r>
                        <a:rPr lang="cs-CZ" sz="1100" u="none" strike="noStrike" dirty="0" smtClean="0">
                          <a:effectLst/>
                        </a:rPr>
                        <a:t>706 </a:t>
                      </a:r>
                      <a:r>
                        <a:rPr lang="cs-CZ" sz="1100" u="none" strike="noStrike" dirty="0">
                          <a:effectLst/>
                        </a:rPr>
                        <a:t>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8932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Stavební práce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0 - 6 mil.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 mil. - </a:t>
                      </a:r>
                      <a:r>
                        <a:rPr lang="cs-CZ" sz="1100" u="none" strike="noStrike" dirty="0" smtClean="0">
                          <a:effectLst/>
                        </a:rPr>
                        <a:t>50 </a:t>
                      </a:r>
                      <a:r>
                        <a:rPr lang="cs-CZ" sz="1100" u="none" strike="noStrike" dirty="0">
                          <a:effectLst/>
                        </a:rPr>
                        <a:t>mil.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50</a:t>
                      </a:r>
                      <a:r>
                        <a:rPr lang="pt-BR" sz="1100" u="none" strike="noStrike" dirty="0" smtClean="0">
                          <a:effectLst/>
                        </a:rPr>
                        <a:t> </a:t>
                      </a:r>
                      <a:r>
                        <a:rPr lang="pt-BR" sz="1100" u="none" strike="noStrike" dirty="0">
                          <a:effectLst/>
                        </a:rPr>
                        <a:t>mil. </a:t>
                      </a:r>
                      <a:r>
                        <a:rPr lang="pt-BR" sz="1100" u="none" strike="noStrike" dirty="0" smtClean="0">
                          <a:effectLst/>
                        </a:rPr>
                        <a:t>– </a:t>
                      </a:r>
                      <a:r>
                        <a:rPr lang="cs-CZ" sz="1100" u="none" strike="noStrike" dirty="0" smtClean="0">
                          <a:effectLst/>
                        </a:rPr>
                        <a:t>142 668 </a:t>
                      </a:r>
                      <a:r>
                        <a:rPr lang="pt-BR" sz="1100" u="none" strike="noStrike" dirty="0" smtClean="0">
                          <a:effectLst/>
                        </a:rPr>
                        <a:t>000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nad </a:t>
                      </a:r>
                      <a:r>
                        <a:rPr lang="cs-CZ" sz="1100" u="none" strike="noStrike" dirty="0" smtClean="0">
                          <a:effectLst/>
                        </a:rPr>
                        <a:t>142 668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u="none" strike="noStrike" dirty="0" smtClean="0">
                          <a:effectLst/>
                        </a:rPr>
                        <a:t>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1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0533" y="490686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ždy dle pravidel PRV</a:t>
            </a:r>
          </a:p>
          <a:p>
            <a:pPr algn="ctr"/>
            <a:r>
              <a:rPr lang="cs-CZ" dirty="0" smtClean="0"/>
              <a:t>=nižší </a:t>
            </a:r>
            <a:r>
              <a:rPr lang="cs-CZ" dirty="0"/>
              <a:t>hodnota</a:t>
            </a:r>
          </a:p>
          <a:p>
            <a:pPr algn="ctr"/>
            <a:endParaRPr lang="cs-CZ" b="1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Výběrové řízení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50719" y="503553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„dotovaný“ a veřejný dle ZZVZ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74753" y="5376745"/>
            <a:ext cx="52661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„nedotovaný“ dle pravidel PRV=vyšší hodnota</a:t>
            </a:r>
          </a:p>
          <a:p>
            <a:endParaRPr lang="cs-CZ" sz="800" b="1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Zadávací řízení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rot="9201856">
            <a:off x="1939219" y="4519285"/>
            <a:ext cx="864553" cy="233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5400000">
            <a:off x="5973938" y="4547407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3640068">
            <a:off x="4226078" y="4558974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7155019">
            <a:off x="7892161" y="4556225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3590070" y="2068794"/>
            <a:ext cx="0" cy="368100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340768"/>
            <a:ext cx="8785547" cy="501240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Druhy zakázek podle předpokládané hodnoty</a:t>
            </a:r>
          </a:p>
          <a:p>
            <a:pPr marL="109537" indent="0" eaLnBrk="1" hangingPunct="1">
              <a:spcBef>
                <a:spcPts val="800"/>
              </a:spcBef>
              <a:buNone/>
            </a:pPr>
            <a:endParaRPr lang="cs-CZ" altLang="cs-CZ" sz="800" dirty="0" smtClean="0"/>
          </a:p>
          <a:p>
            <a:pPr marL="109537" indent="0" eaLnBrk="1" hangingPunct="1">
              <a:buNone/>
            </a:pPr>
            <a:r>
              <a:rPr lang="cs-CZ" altLang="cs-CZ" sz="2400" b="1" dirty="0"/>
              <a:t>a) malé hodnoty = </a:t>
            </a:r>
            <a:r>
              <a:rPr lang="cs-CZ" altLang="cs-CZ" sz="2400" b="1" u="sng" dirty="0"/>
              <a:t>uzavřená </a:t>
            </a:r>
            <a:r>
              <a:rPr lang="cs-CZ" altLang="cs-CZ" sz="2400" b="1" u="sng" dirty="0" smtClean="0"/>
              <a:t>výzva </a:t>
            </a:r>
            <a:r>
              <a:rPr lang="cs-CZ" altLang="cs-CZ" sz="2400" b="1" dirty="0" smtClean="0"/>
              <a:t>– </a:t>
            </a:r>
            <a:r>
              <a:rPr lang="cs-CZ" altLang="cs-CZ" sz="1400" b="1" i="1" dirty="0" smtClean="0">
                <a:solidFill>
                  <a:srgbClr val="FF0000"/>
                </a:solidFill>
              </a:rPr>
              <a:t>omezený počet dodavatelů (min. 3)</a:t>
            </a:r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2000" dirty="0"/>
              <a:t>d</a:t>
            </a:r>
            <a:r>
              <a:rPr lang="cs-CZ" altLang="cs-CZ" sz="2000" dirty="0" smtClean="0"/>
              <a:t>odávky/služby </a:t>
            </a:r>
            <a:r>
              <a:rPr lang="cs-CZ" altLang="cs-CZ" sz="2000" dirty="0"/>
              <a:t>do 2 000 000,- Kč bez </a:t>
            </a:r>
            <a:r>
              <a:rPr lang="cs-CZ" altLang="cs-CZ" sz="2000" dirty="0" smtClean="0"/>
              <a:t>DPH</a:t>
            </a:r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2000" dirty="0" smtClean="0"/>
              <a:t>stavební </a:t>
            </a:r>
            <a:r>
              <a:rPr lang="cs-CZ" altLang="cs-CZ" sz="2000" dirty="0"/>
              <a:t>práce do 6 000 000 ,- Kč bez </a:t>
            </a:r>
            <a:r>
              <a:rPr lang="cs-CZ" altLang="cs-CZ" sz="2000" dirty="0" smtClean="0"/>
              <a:t>DPH</a:t>
            </a:r>
          </a:p>
          <a:p>
            <a:pPr marL="392113" lvl="1" indent="0" eaLnBrk="1" hangingPunct="1">
              <a:spcBef>
                <a:spcPts val="400"/>
              </a:spcBef>
              <a:buNone/>
            </a:pPr>
            <a:endParaRPr lang="cs-CZ" altLang="cs-CZ" sz="2000" dirty="0"/>
          </a:p>
          <a:p>
            <a:pPr marL="109537" indent="0" eaLnBrk="1" hangingPunct="1">
              <a:buNone/>
            </a:pPr>
            <a:r>
              <a:rPr lang="cs-CZ" altLang="cs-CZ" sz="2400" dirty="0" smtClean="0"/>
              <a:t>b</a:t>
            </a:r>
            <a:r>
              <a:rPr lang="cs-CZ" altLang="cs-CZ" sz="2400" b="1" dirty="0"/>
              <a:t>) vyšší hodnoty = </a:t>
            </a:r>
            <a:r>
              <a:rPr lang="cs-CZ" altLang="cs-CZ" sz="2400" b="1" u="sng" dirty="0"/>
              <a:t>otevřená výzva, el. </a:t>
            </a:r>
            <a:r>
              <a:rPr lang="cs-CZ" altLang="cs-CZ" sz="2400" b="1" u="sng" dirty="0" smtClean="0"/>
              <a:t>tržiště </a:t>
            </a:r>
            <a:r>
              <a:rPr lang="cs-CZ" altLang="cs-CZ" sz="2400" b="1" dirty="0" smtClean="0"/>
              <a:t>– </a:t>
            </a:r>
            <a:r>
              <a:rPr lang="cs-CZ" altLang="cs-CZ" sz="1400" b="1" i="1" dirty="0" smtClean="0">
                <a:solidFill>
                  <a:srgbClr val="FF0000"/>
                </a:solidFill>
              </a:rPr>
              <a:t>neomezený 								           počet dodavatelů</a:t>
            </a:r>
            <a:endParaRPr lang="cs-CZ" altLang="cs-CZ" sz="1400" i="1" dirty="0" smtClean="0">
              <a:solidFill>
                <a:srgbClr val="FF0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2000" dirty="0"/>
              <a:t>d</a:t>
            </a:r>
            <a:r>
              <a:rPr lang="cs-CZ" altLang="cs-CZ" sz="2000" dirty="0" smtClean="0"/>
              <a:t>odávky/služby </a:t>
            </a:r>
            <a:r>
              <a:rPr lang="cs-CZ" altLang="cs-CZ" sz="2000" dirty="0"/>
              <a:t>nad 2 000 000,- Kč bez </a:t>
            </a:r>
            <a:r>
              <a:rPr lang="cs-CZ" altLang="cs-CZ" sz="2000" dirty="0" smtClean="0"/>
              <a:t>DPH</a:t>
            </a:r>
            <a:endParaRPr lang="cs-CZ" altLang="cs-CZ" sz="2000" dirty="0"/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2000" dirty="0" smtClean="0"/>
              <a:t>stavební </a:t>
            </a:r>
            <a:r>
              <a:rPr lang="cs-CZ" altLang="cs-CZ" sz="2000" dirty="0"/>
              <a:t>práce nad 6 000 000 ,- Kč bez DPH</a:t>
            </a:r>
          </a:p>
          <a:p>
            <a:pPr eaLnBrk="1" hangingPunct="1"/>
            <a:r>
              <a:rPr lang="cs-CZ" altLang="cs-CZ" sz="1800" dirty="0" smtClean="0">
                <a:latin typeface="Arial" panose="020B0604020202020204" pitchFamily="34" charset="0"/>
              </a:rPr>
              <a:t>zadavatel </a:t>
            </a:r>
            <a:r>
              <a:rPr lang="cs-CZ" altLang="cs-CZ" sz="1800" b="1" dirty="0">
                <a:solidFill>
                  <a:srgbClr val="FF0000"/>
                </a:solidFill>
                <a:latin typeface="Arial" panose="020B0604020202020204" pitchFamily="34" charset="0"/>
              </a:rPr>
              <a:t>nesmí rozdělit předmět zakázky </a:t>
            </a:r>
            <a:r>
              <a:rPr lang="cs-CZ" altLang="cs-CZ" sz="1800" dirty="0">
                <a:latin typeface="Arial" panose="020B0604020202020204" pitchFamily="34" charset="0"/>
              </a:rPr>
              <a:t>tak, aby tím došlo ke snížení předpokládané hodnoty pod finanční limity stanovené v </a:t>
            </a:r>
            <a:r>
              <a:rPr lang="cs-CZ" altLang="cs-CZ" sz="1800" dirty="0" smtClean="0">
                <a:latin typeface="Arial" panose="020B0604020202020204" pitchFamily="34" charset="0"/>
              </a:rPr>
              <a:t>Pravidlech </a:t>
            </a:r>
            <a:r>
              <a:rPr lang="cs-CZ" altLang="cs-CZ" sz="1800" dirty="0">
                <a:latin typeface="Arial" panose="020B0604020202020204" pitchFamily="34" charset="0"/>
              </a:rPr>
              <a:t>a k zadání zakázky v jiném (mírnějším) druhu výběrového řízení, než jaký odpovídá celkové předpokládané hodnotě</a:t>
            </a:r>
          </a:p>
          <a:p>
            <a:pPr eaLnBrk="1" hangingPunct="1">
              <a:spcBef>
                <a:spcPts val="1200"/>
              </a:spcBef>
            </a:pPr>
            <a:endParaRPr lang="cs-CZ" altLang="cs-CZ" sz="1800" dirty="0" smtClean="0">
              <a:latin typeface="Arial" panose="020B0604020202020204" pitchFamily="34" charset="0"/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13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612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Výběr dodavatele v uzavřené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výzvě</a:t>
            </a:r>
          </a:p>
          <a:p>
            <a:pPr marL="109537" indent="0" eaLnBrk="1" hangingPunct="1">
              <a:spcBef>
                <a:spcPts val="1200"/>
              </a:spcBef>
              <a:buNone/>
            </a:pPr>
            <a:r>
              <a:rPr lang="cs-CZ" sz="1500" dirty="0"/>
              <a:t>d</a:t>
            </a:r>
            <a:r>
              <a:rPr lang="cs-CZ" sz="1500" dirty="0" smtClean="0"/>
              <a:t>odávky/služby </a:t>
            </a:r>
            <a:r>
              <a:rPr lang="cs-CZ" sz="1500" dirty="0"/>
              <a:t>do 2 </a:t>
            </a:r>
            <a:r>
              <a:rPr lang="pl-PL" sz="1500" dirty="0"/>
              <a:t>000 000,- Kč bez DPH, stavební práce do 6 000 000 ,- Kč bez DPH</a:t>
            </a:r>
            <a:endParaRPr lang="pl-PL" sz="1500" b="1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0"/>
              </a:spcBef>
            </a:pPr>
            <a:r>
              <a:rPr lang="cs-CZ" altLang="cs-CZ" sz="2800" dirty="0" smtClean="0"/>
              <a:t>písemná výzva </a:t>
            </a:r>
            <a:r>
              <a:rPr lang="cs-CZ" altLang="cs-CZ" sz="2800" dirty="0"/>
              <a:t>min. 3 zájemcům k podání </a:t>
            </a:r>
            <a:r>
              <a:rPr lang="cs-CZ" altLang="cs-CZ" sz="2800" dirty="0" smtClean="0"/>
              <a:t>nabídky – </a:t>
            </a:r>
            <a:r>
              <a:rPr lang="cs-CZ" altLang="cs-CZ" sz="2800" b="1" i="1" dirty="0" smtClean="0">
                <a:solidFill>
                  <a:srgbClr val="FF0000"/>
                </a:solidFill>
              </a:rPr>
              <a:t>oslovit dodavatele schopné dodat požadované, NE osobu blízkou nebo propojenou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800" dirty="0" smtClean="0"/>
              <a:t>výběr </a:t>
            </a:r>
            <a:r>
              <a:rPr lang="cs-CZ" altLang="cs-CZ" sz="2800" dirty="0"/>
              <a:t>z minimálně 3 </a:t>
            </a:r>
            <a:r>
              <a:rPr lang="cs-CZ" altLang="cs-CZ" sz="2800" dirty="0" smtClean="0"/>
              <a:t>nabídek</a:t>
            </a:r>
          </a:p>
          <a:p>
            <a:pPr lvl="1" eaLnBrk="1" hangingPunct="1">
              <a:spcBef>
                <a:spcPts val="0"/>
              </a:spcBef>
              <a:buClr>
                <a:schemeClr val="accent2"/>
              </a:buClr>
            </a:pPr>
            <a:r>
              <a:rPr lang="cs-CZ" altLang="cs-CZ" sz="1600" dirty="0" smtClean="0"/>
              <a:t>pokud </a:t>
            </a:r>
            <a:r>
              <a:rPr lang="cs-CZ" altLang="cs-CZ" sz="1600" dirty="0"/>
              <a:t>nastane situace, že </a:t>
            </a:r>
            <a:r>
              <a:rPr lang="cs-CZ" altLang="cs-CZ" sz="1600" dirty="0" smtClean="0"/>
              <a:t>nemůže zadavatel doložit </a:t>
            </a:r>
            <a:r>
              <a:rPr lang="cs-CZ" altLang="cs-CZ" sz="1600" b="1" dirty="0"/>
              <a:t>výběr minimálně ze 3 </a:t>
            </a:r>
            <a:r>
              <a:rPr lang="cs-CZ" altLang="cs-CZ" sz="1600" b="1" dirty="0" smtClean="0"/>
              <a:t>dodavatelů (marketing)</a:t>
            </a:r>
            <a:r>
              <a:rPr lang="cs-CZ" altLang="cs-CZ" sz="1600" dirty="0" smtClean="0"/>
              <a:t>, </a:t>
            </a:r>
            <a:r>
              <a:rPr lang="cs-CZ" altLang="cs-CZ" sz="1600" b="1" dirty="0" smtClean="0"/>
              <a:t>nebo </a:t>
            </a:r>
            <a:r>
              <a:rPr lang="cs-CZ" altLang="cs-CZ" sz="1600" b="1" dirty="0"/>
              <a:t>obdrží méně než 3 </a:t>
            </a:r>
            <a:r>
              <a:rPr lang="cs-CZ" altLang="cs-CZ" sz="1600" b="1" dirty="0" smtClean="0"/>
              <a:t>nabídky (VŘ)</a:t>
            </a:r>
            <a:r>
              <a:rPr lang="cs-CZ" altLang="cs-CZ" sz="1600" dirty="0" smtClean="0"/>
              <a:t>, </a:t>
            </a:r>
            <a:r>
              <a:rPr lang="cs-CZ" altLang="cs-CZ" sz="1600" b="1" u="sng" dirty="0">
                <a:solidFill>
                  <a:srgbClr val="FF0000"/>
                </a:solidFill>
              </a:rPr>
              <a:t>musí v těchto případech zopakovat výběrové řízení </a:t>
            </a:r>
            <a:r>
              <a:rPr lang="cs-CZ" altLang="cs-CZ" sz="1600" b="1" u="sng" dirty="0" smtClean="0">
                <a:solidFill>
                  <a:srgbClr val="FF0000"/>
                </a:solidFill>
              </a:rPr>
              <a:t>se zveřejněním, poté stačí jedna nabídka.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800" dirty="0" smtClean="0"/>
              <a:t>lhůta </a:t>
            </a:r>
            <a:r>
              <a:rPr lang="cs-CZ" altLang="cs-CZ" sz="2800" dirty="0"/>
              <a:t>pro podání nabídek nesmí být kratší než 10 </a:t>
            </a:r>
            <a:r>
              <a:rPr lang="cs-CZ" altLang="cs-CZ" sz="2800" dirty="0" smtClean="0"/>
              <a:t>kalendářních dnů </a:t>
            </a:r>
            <a:r>
              <a:rPr lang="cs-CZ" altLang="cs-CZ" sz="2800" b="1" i="1" dirty="0" smtClean="0">
                <a:solidFill>
                  <a:srgbClr val="FF0000"/>
                </a:solidFill>
              </a:rPr>
              <a:t>(celých=10x24h)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14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6193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340768"/>
            <a:ext cx="8785547" cy="4950495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Výběr dodavatele v uzavřené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výzvě</a:t>
            </a:r>
            <a:endParaRPr lang="pl-PL" sz="2400" b="1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cs-CZ" altLang="cs-CZ" sz="2000" dirty="0" smtClean="0"/>
              <a:t>v případě</a:t>
            </a:r>
            <a:r>
              <a:rPr lang="cs-CZ" altLang="cs-CZ" sz="2000" dirty="0"/>
              <a:t>, že zadavatel </a:t>
            </a:r>
            <a:r>
              <a:rPr lang="cs-CZ" altLang="cs-CZ" sz="2000" b="1" u="sng" dirty="0">
                <a:solidFill>
                  <a:srgbClr val="FF0000"/>
                </a:solidFill>
              </a:rPr>
              <a:t>nezveřejní zakázku </a:t>
            </a:r>
            <a:r>
              <a:rPr lang="cs-CZ" altLang="cs-CZ" sz="2000" b="1" u="sng" dirty="0" smtClean="0">
                <a:solidFill>
                  <a:srgbClr val="FF0000"/>
                </a:solidFill>
              </a:rPr>
              <a:t>v </a:t>
            </a:r>
            <a:r>
              <a:rPr lang="cs-CZ" altLang="cs-CZ" sz="2000" b="1" u="sng" dirty="0">
                <a:solidFill>
                  <a:srgbClr val="FF0000"/>
                </a:solidFill>
              </a:rPr>
              <a:t>otevřené výzvě </a:t>
            </a:r>
            <a:r>
              <a:rPr lang="cs-CZ" altLang="cs-CZ" sz="2000" dirty="0"/>
              <a:t>prostřednictvím Portálu Farmáře nebo ve Věstníku veřejných zakázek nebo na Profilu </a:t>
            </a:r>
            <a:r>
              <a:rPr lang="cs-CZ" altLang="cs-CZ" sz="2000" dirty="0" smtClean="0"/>
              <a:t>zadavatele nebo na Elektronickém tržišti</a:t>
            </a:r>
          </a:p>
          <a:p>
            <a:pPr lvl="1">
              <a:spcBef>
                <a:spcPts val="200"/>
              </a:spcBef>
              <a:buClr>
                <a:schemeClr val="accent2"/>
              </a:buClr>
            </a:pPr>
            <a:r>
              <a:rPr lang="cs-CZ" sz="1650" b="1" dirty="0" smtClean="0">
                <a:solidFill>
                  <a:srgbClr val="FF0000"/>
                </a:solidFill>
              </a:rPr>
              <a:t>!!! nesmí vyzvat osobu</a:t>
            </a:r>
            <a:r>
              <a:rPr lang="cs-CZ" sz="1650" dirty="0" smtClean="0"/>
              <a:t>, která má vztah k žadateli, tj. </a:t>
            </a:r>
            <a:r>
              <a:rPr lang="cs-CZ" sz="1650" b="1" dirty="0" smtClean="0"/>
              <a:t>nesmí vyzvat osobu blízkou </a:t>
            </a:r>
            <a:r>
              <a:rPr lang="cs-CZ" sz="1650" dirty="0" smtClean="0"/>
              <a:t>(§ 22, zákona č. 89/2012 Sb., občanský zákoník, ve znění pozdějších předpisů) nebo osobu, která je </a:t>
            </a:r>
            <a:r>
              <a:rPr lang="cs-CZ" sz="1650" b="1" dirty="0" smtClean="0"/>
              <a:t>personálně</a:t>
            </a:r>
            <a:r>
              <a:rPr lang="cs-CZ" sz="1650" dirty="0" smtClean="0"/>
              <a:t> (např. dle výpisu z registrů) </a:t>
            </a:r>
            <a:r>
              <a:rPr lang="cs-CZ" sz="1650" b="1" dirty="0" smtClean="0"/>
              <a:t>nebo majetkově propojena s žadatelem</a:t>
            </a:r>
            <a:r>
              <a:rPr lang="cs-CZ" sz="1650" dirty="0" smtClean="0"/>
              <a:t>.</a:t>
            </a:r>
          </a:p>
          <a:p>
            <a:pPr lvl="1" eaLnBrk="1" hangingPunct="1">
              <a:spcBef>
                <a:spcPts val="200"/>
              </a:spcBef>
              <a:buClr>
                <a:schemeClr val="accent2"/>
              </a:buClr>
            </a:pPr>
            <a:r>
              <a:rPr lang="cs-CZ" altLang="cs-CZ" sz="1650" b="1" dirty="0" smtClean="0">
                <a:solidFill>
                  <a:srgbClr val="FF0000"/>
                </a:solidFill>
              </a:rPr>
              <a:t>tak </a:t>
            </a:r>
            <a:r>
              <a:rPr lang="cs-CZ" altLang="cs-CZ" sz="1650" b="1" dirty="0">
                <a:solidFill>
                  <a:srgbClr val="FF0000"/>
                </a:solidFill>
              </a:rPr>
              <a:t>dodavatel, který podal nabídku </a:t>
            </a:r>
            <a:r>
              <a:rPr lang="cs-CZ" altLang="cs-CZ" sz="1650" i="1" dirty="0" smtClean="0"/>
              <a:t>ve výběrovém řízení či </a:t>
            </a:r>
            <a:r>
              <a:rPr lang="cs-CZ" altLang="cs-CZ" sz="1650" i="1" dirty="0"/>
              <a:t>pro cenový marketing</a:t>
            </a:r>
            <a:r>
              <a:rPr lang="cs-CZ" altLang="cs-CZ" sz="1650" dirty="0"/>
              <a:t>, </a:t>
            </a:r>
            <a:r>
              <a:rPr lang="cs-CZ" altLang="cs-CZ" sz="1650" b="1" dirty="0">
                <a:solidFill>
                  <a:srgbClr val="FF0000"/>
                </a:solidFill>
              </a:rPr>
              <a:t>nesmí být současně subdodavatelem jiného dodavatele v tomtéž výběrovém řízení (cenovém marketingu</a:t>
            </a:r>
            <a:r>
              <a:rPr lang="cs-CZ" altLang="cs-CZ" sz="1650" b="1" dirty="0" smtClean="0">
                <a:solidFill>
                  <a:srgbClr val="FF0000"/>
                </a:solidFill>
              </a:rPr>
              <a:t>) </a:t>
            </a:r>
            <a:r>
              <a:rPr lang="cs-CZ" altLang="cs-CZ" sz="1650" dirty="0" smtClean="0"/>
              <a:t>= zadavatel </a:t>
            </a:r>
            <a:r>
              <a:rPr lang="cs-CZ" altLang="cs-CZ" sz="1650" dirty="0"/>
              <a:t>ze soutěže </a:t>
            </a:r>
            <a:r>
              <a:rPr lang="cs-CZ" altLang="cs-CZ" sz="1650" dirty="0" smtClean="0"/>
              <a:t>musí vyloučit </a:t>
            </a:r>
            <a:r>
              <a:rPr lang="cs-CZ" altLang="cs-CZ" sz="1650" i="1" dirty="0" smtClean="0"/>
              <a:t>(dodavatel, který nepodal nabídku, může být subdodavatelem více uchazečů) - </a:t>
            </a:r>
            <a:r>
              <a:rPr lang="cs-CZ" altLang="cs-CZ" sz="1600" b="1" i="1" dirty="0" smtClean="0"/>
              <a:t>nově </a:t>
            </a:r>
            <a:r>
              <a:rPr lang="pl-PL" sz="1600" b="1" i="1" dirty="0" smtClean="0">
                <a:ea typeface="ＭＳ Ｐゴシック" charset="0"/>
                <a:cs typeface="ＭＳ Ｐゴシック" charset="0"/>
              </a:rPr>
              <a:t>od 3. </a:t>
            </a:r>
            <a:r>
              <a:rPr lang="pl-PL" sz="1600" b="1" i="1" dirty="0">
                <a:ea typeface="ＭＳ Ｐゴシック" charset="0"/>
                <a:cs typeface="ＭＳ Ｐゴシック" charset="0"/>
              </a:rPr>
              <a:t>kola PRV</a:t>
            </a:r>
            <a:endParaRPr lang="cs-CZ" altLang="cs-CZ" sz="1600" b="1" i="1" dirty="0"/>
          </a:p>
          <a:p>
            <a:pPr lvl="1" eaLnBrk="1" hangingPunct="1">
              <a:spcBef>
                <a:spcPts val="200"/>
              </a:spcBef>
              <a:buClr>
                <a:schemeClr val="accent2"/>
              </a:buClr>
            </a:pPr>
            <a:r>
              <a:rPr lang="cs-CZ" altLang="cs-CZ" sz="1650" b="1" dirty="0">
                <a:solidFill>
                  <a:srgbClr val="FF0000"/>
                </a:solidFill>
              </a:rPr>
              <a:t>tak dodavatel, který podal nabídku </a:t>
            </a:r>
            <a:r>
              <a:rPr lang="cs-CZ" altLang="cs-CZ" sz="1650" dirty="0"/>
              <a:t>ve výběrovém řízení či pro cenový marketing, </a:t>
            </a:r>
            <a:r>
              <a:rPr lang="cs-CZ" altLang="cs-CZ" sz="1650" b="1" dirty="0">
                <a:solidFill>
                  <a:srgbClr val="FF0000"/>
                </a:solidFill>
              </a:rPr>
              <a:t>nesmí být personálně ani majetkově propojen s jiným dodavatelem</a:t>
            </a:r>
            <a:r>
              <a:rPr lang="cs-CZ" altLang="cs-CZ" sz="1650" dirty="0"/>
              <a:t> v tomtéž výběrovém řízení (cenovém marketingu). </a:t>
            </a:r>
            <a:r>
              <a:rPr lang="cs-CZ" altLang="cs-CZ" sz="1650" dirty="0" smtClean="0"/>
              <a:t>= zadavatel </a:t>
            </a:r>
            <a:r>
              <a:rPr lang="cs-CZ" altLang="cs-CZ" sz="1650" dirty="0"/>
              <a:t>ze soutěže </a:t>
            </a:r>
            <a:r>
              <a:rPr lang="cs-CZ" altLang="cs-CZ" sz="1650" dirty="0" smtClean="0"/>
              <a:t>musí vyloučit </a:t>
            </a:r>
            <a:r>
              <a:rPr lang="cs-CZ" altLang="cs-CZ" sz="1600" i="1" dirty="0"/>
              <a:t>- </a:t>
            </a:r>
            <a:r>
              <a:rPr lang="cs-CZ" altLang="cs-CZ" sz="1600" b="1" i="1" dirty="0"/>
              <a:t>nově </a:t>
            </a:r>
            <a:r>
              <a:rPr lang="pl-PL" sz="1600" b="1" i="1" dirty="0">
                <a:ea typeface="ＭＳ Ｐゴシック" charset="0"/>
                <a:cs typeface="ＭＳ Ｐゴシック" charset="0"/>
              </a:rPr>
              <a:t>od </a:t>
            </a:r>
            <a:r>
              <a:rPr lang="pl-PL" sz="1600" b="1" i="1" dirty="0" smtClean="0">
                <a:ea typeface="ＭＳ Ｐゴシック" charset="0"/>
                <a:cs typeface="ＭＳ Ｐゴシック" charset="0"/>
              </a:rPr>
              <a:t>3. </a:t>
            </a:r>
            <a:r>
              <a:rPr lang="pl-PL" sz="1600" b="1" i="1" dirty="0">
                <a:ea typeface="ＭＳ Ｐゴシック" charset="0"/>
                <a:cs typeface="ＭＳ Ｐゴシック" charset="0"/>
              </a:rPr>
              <a:t>kola PRV</a:t>
            </a:r>
            <a:endParaRPr lang="cs-CZ" altLang="cs-CZ" sz="1600" b="1" i="1" dirty="0"/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15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613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Výběr dodavatele v otevřené výzvě</a:t>
            </a:r>
          </a:p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1500" dirty="0" smtClean="0"/>
              <a:t>dodávky/služby </a:t>
            </a:r>
            <a:r>
              <a:rPr lang="pl-PL" sz="1500" dirty="0"/>
              <a:t>nad 2 000 000,- Kč bez DPH, stavební práce nad 6 000 000 ,- Kč bez </a:t>
            </a:r>
            <a:r>
              <a:rPr lang="pl-PL" sz="1500" dirty="0" smtClean="0"/>
              <a:t>DPH</a:t>
            </a:r>
            <a:endParaRPr lang="cs-CZ" altLang="cs-CZ" sz="1500" dirty="0" smtClean="0"/>
          </a:p>
          <a:p>
            <a:pPr eaLnBrk="1" hangingPunct="1">
              <a:spcBef>
                <a:spcPts val="2400"/>
              </a:spcBef>
            </a:pPr>
            <a:r>
              <a:rPr lang="cs-CZ" altLang="cs-CZ" sz="2800" dirty="0"/>
              <a:t>oznámení VŘ na Portálu Farmáře nebo na Věstníku veřejných </a:t>
            </a:r>
            <a:r>
              <a:rPr lang="cs-CZ" altLang="cs-CZ" sz="2800" dirty="0" smtClean="0"/>
              <a:t>zakázek </a:t>
            </a:r>
            <a:r>
              <a:rPr lang="cs-CZ" altLang="cs-CZ" sz="2800" dirty="0"/>
              <a:t>nebo na Profilu zadavatele </a:t>
            </a:r>
            <a:r>
              <a:rPr lang="cs-CZ" altLang="cs-CZ" sz="2800" dirty="0" smtClean="0"/>
              <a:t>nebo na </a:t>
            </a:r>
            <a:r>
              <a:rPr lang="cs-CZ" altLang="cs-CZ" sz="2800" dirty="0"/>
              <a:t>Elektronickém tržišti</a:t>
            </a:r>
            <a:endParaRPr lang="cs-CZ" altLang="cs-CZ" sz="2800" dirty="0" smtClean="0"/>
          </a:p>
          <a:p>
            <a:pPr eaLnBrk="1" hangingPunct="1">
              <a:spcBef>
                <a:spcPts val="2400"/>
              </a:spcBef>
            </a:pPr>
            <a:r>
              <a:rPr lang="cs-CZ" altLang="cs-CZ" sz="2800" dirty="0" smtClean="0"/>
              <a:t>výběr z minimálně 1 nabídky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2800" dirty="0" smtClean="0"/>
              <a:t>lhůta </a:t>
            </a:r>
            <a:r>
              <a:rPr lang="cs-CZ" altLang="cs-CZ" sz="2800" dirty="0"/>
              <a:t>pro podání nabídek nesmí být kratší než 15 </a:t>
            </a:r>
            <a:r>
              <a:rPr lang="cs-CZ" altLang="cs-CZ" sz="2800" dirty="0" smtClean="0"/>
              <a:t>kalendářních dnů </a:t>
            </a:r>
            <a:r>
              <a:rPr lang="cs-CZ" altLang="cs-CZ" sz="2800" b="1" i="1" dirty="0">
                <a:solidFill>
                  <a:srgbClr val="FF0000"/>
                </a:solidFill>
              </a:rPr>
              <a:t>(</a:t>
            </a:r>
            <a:r>
              <a:rPr lang="cs-CZ" altLang="cs-CZ" sz="2800" b="1" i="1" dirty="0" smtClean="0">
                <a:solidFill>
                  <a:srgbClr val="FF0000"/>
                </a:solidFill>
              </a:rPr>
              <a:t>celých=15x24h</a:t>
            </a:r>
            <a:r>
              <a:rPr lang="cs-CZ" altLang="cs-CZ" sz="2800" b="1" i="1" dirty="0">
                <a:solidFill>
                  <a:srgbClr val="FF0000"/>
                </a:solidFill>
              </a:rPr>
              <a:t>)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16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4043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107504" y="1196752"/>
            <a:ext cx="9001571" cy="5094511"/>
          </a:xfrm>
        </p:spPr>
        <p:txBody>
          <a:bodyPr/>
          <a:lstStyle/>
          <a:p>
            <a:pPr marL="109537" indent="0" eaLnBrk="1" hangingPunct="1">
              <a:spcBef>
                <a:spcPts val="600"/>
              </a:spcBef>
              <a:buNone/>
            </a:pPr>
            <a:r>
              <a:rPr lang="pl-PL" sz="2800" b="1" dirty="0" smtClean="0">
                <a:ea typeface="ＭＳ Ｐゴシック" charset="0"/>
                <a:cs typeface="ＭＳ Ｐゴシック" charset="0"/>
              </a:rPr>
              <a:t>Zadávací </a:t>
            </a:r>
            <a:r>
              <a:rPr lang="pl-PL" sz="2800" b="1" dirty="0">
                <a:ea typeface="ＭＳ Ｐゴシック" charset="0"/>
                <a:cs typeface="ＭＳ Ｐゴシック" charset="0"/>
              </a:rPr>
              <a:t>podmínky - Oznámení výzvy</a:t>
            </a:r>
          </a:p>
          <a:p>
            <a:pPr marL="0" indent="0" eaLnBrk="1" hangingPunct="1">
              <a:spcBef>
                <a:spcPts val="1800"/>
              </a:spcBef>
              <a:buNone/>
            </a:pPr>
            <a:r>
              <a:rPr lang="cs-CZ" altLang="cs-CZ" sz="1800" dirty="0" smtClean="0"/>
              <a:t>	a) Identifikační </a:t>
            </a:r>
            <a:r>
              <a:rPr lang="cs-CZ" altLang="cs-CZ" sz="1800" dirty="0"/>
              <a:t>údaje zadavatele</a:t>
            </a:r>
            <a:br>
              <a:rPr lang="cs-CZ" altLang="cs-CZ" sz="1800" dirty="0"/>
            </a:br>
            <a:r>
              <a:rPr lang="cs-CZ" altLang="cs-CZ" sz="1800" dirty="0" smtClean="0"/>
              <a:t>	b</a:t>
            </a:r>
            <a:r>
              <a:rPr lang="cs-CZ" altLang="cs-CZ" sz="1800" dirty="0"/>
              <a:t>) Název zakázky</a:t>
            </a:r>
            <a:br>
              <a:rPr lang="cs-CZ" altLang="cs-CZ" sz="1800" dirty="0"/>
            </a:br>
            <a:r>
              <a:rPr lang="cs-CZ" altLang="cs-CZ" sz="1800" dirty="0" smtClean="0"/>
              <a:t>	c</a:t>
            </a:r>
            <a:r>
              <a:rPr lang="cs-CZ" altLang="cs-CZ" sz="1800" dirty="0"/>
              <a:t>) Druh </a:t>
            </a:r>
            <a:r>
              <a:rPr lang="cs-CZ" altLang="cs-CZ" sz="1800" dirty="0" smtClean="0"/>
              <a:t>zakázky-</a:t>
            </a:r>
            <a:r>
              <a:rPr lang="cs-CZ" altLang="cs-CZ" sz="1800" b="1" i="1" dirty="0" smtClean="0"/>
              <a:t>(</a:t>
            </a:r>
            <a:r>
              <a:rPr lang="cs-CZ" altLang="cs-CZ" sz="1800" b="1" i="1" dirty="0"/>
              <a:t>dodávky, služby nebo stavební </a:t>
            </a:r>
            <a:r>
              <a:rPr lang="cs-CZ" altLang="cs-CZ" sz="1800" b="1" i="1" dirty="0" smtClean="0"/>
              <a:t>práce)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d</a:t>
            </a:r>
            <a:r>
              <a:rPr lang="cs-CZ" altLang="cs-CZ" sz="1800" dirty="0"/>
              <a:t>) Lhůta a místo pro podání </a:t>
            </a:r>
            <a:r>
              <a:rPr lang="cs-CZ" altLang="cs-CZ" sz="1800" dirty="0" smtClean="0"/>
              <a:t>nabídky – </a:t>
            </a:r>
            <a:r>
              <a:rPr lang="cs-CZ" altLang="cs-CZ" sz="1800" b="1" i="1" dirty="0" smtClean="0"/>
              <a:t>otevírání - veřejné/neveřejné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e</a:t>
            </a:r>
            <a:r>
              <a:rPr lang="cs-CZ" altLang="cs-CZ" sz="1800" dirty="0"/>
              <a:t>) Předmět </a:t>
            </a:r>
            <a:r>
              <a:rPr lang="cs-CZ" altLang="cs-CZ" sz="1800" dirty="0" smtClean="0"/>
              <a:t>zakázky-</a:t>
            </a:r>
            <a:r>
              <a:rPr lang="cs-CZ" altLang="cs-CZ" sz="1800" b="1" i="1" dirty="0" smtClean="0"/>
              <a:t>u SP musí být PD+VV, u dodávek specifikace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</a:t>
            </a:r>
            <a:r>
              <a:rPr lang="cs-CZ" altLang="cs-CZ" sz="1800" b="1" dirty="0" smtClean="0"/>
              <a:t>f</a:t>
            </a:r>
            <a:r>
              <a:rPr lang="cs-CZ" altLang="cs-CZ" sz="1800" b="1" dirty="0"/>
              <a:t>) Hodnotící kritéria (cena x ekonomická výhodnost)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</a:t>
            </a:r>
            <a:r>
              <a:rPr lang="cs-CZ" altLang="cs-CZ" sz="1800" b="1" dirty="0" smtClean="0"/>
              <a:t>g</a:t>
            </a:r>
            <a:r>
              <a:rPr lang="cs-CZ" altLang="cs-CZ" sz="1800" b="1" dirty="0"/>
              <a:t>) Způsob hodnocení </a:t>
            </a:r>
            <a:r>
              <a:rPr lang="cs-CZ" altLang="cs-CZ" sz="1800" b="1" dirty="0" smtClean="0"/>
              <a:t>dle hodnotících </a:t>
            </a:r>
            <a:r>
              <a:rPr lang="cs-CZ" altLang="cs-CZ" sz="1800" b="1" dirty="0"/>
              <a:t>kritérií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h</a:t>
            </a:r>
            <a:r>
              <a:rPr lang="cs-CZ" altLang="cs-CZ" sz="1800" dirty="0"/>
              <a:t>) Způsob jednání s </a:t>
            </a:r>
            <a:r>
              <a:rPr lang="cs-CZ" altLang="cs-CZ" sz="1800" dirty="0" smtClean="0"/>
              <a:t>uchazeči</a:t>
            </a:r>
            <a:r>
              <a:rPr lang="cs-CZ" altLang="cs-CZ" sz="1800" b="1" i="1" dirty="0" smtClean="0"/>
              <a:t>-pokud zadavatel využije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i</a:t>
            </a:r>
            <a:r>
              <a:rPr lang="cs-CZ" altLang="cs-CZ" sz="1800" dirty="0"/>
              <a:t>) Podmínky a požadavky na zpracování </a:t>
            </a:r>
            <a:r>
              <a:rPr lang="cs-CZ" altLang="cs-CZ" sz="1800" dirty="0" smtClean="0"/>
              <a:t>nabídky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j</a:t>
            </a:r>
            <a:r>
              <a:rPr lang="cs-CZ" altLang="cs-CZ" sz="1800" dirty="0"/>
              <a:t>) Způsob zpracování nabídkové ceny</a:t>
            </a:r>
            <a:br>
              <a:rPr lang="cs-CZ" altLang="cs-CZ" sz="1800" dirty="0"/>
            </a:br>
            <a:r>
              <a:rPr lang="cs-CZ" altLang="cs-CZ" sz="1800" dirty="0" smtClean="0"/>
              <a:t>	k</a:t>
            </a:r>
            <a:r>
              <a:rPr lang="cs-CZ" altLang="cs-CZ" sz="1800" dirty="0"/>
              <a:t>) Doba a místo plnění zakázky</a:t>
            </a:r>
            <a:br>
              <a:rPr lang="cs-CZ" altLang="cs-CZ" sz="1800" dirty="0"/>
            </a:br>
            <a:r>
              <a:rPr lang="cs-CZ" altLang="cs-CZ" sz="1800" dirty="0" smtClean="0"/>
              <a:t>	l</a:t>
            </a:r>
            <a:r>
              <a:rPr lang="cs-CZ" altLang="cs-CZ" sz="1800" dirty="0"/>
              <a:t>) Variantní </a:t>
            </a:r>
            <a:r>
              <a:rPr lang="cs-CZ" altLang="cs-CZ" sz="1800" dirty="0" smtClean="0"/>
              <a:t>řešení-</a:t>
            </a:r>
            <a:r>
              <a:rPr lang="cs-CZ" altLang="cs-CZ" sz="1800" b="1" i="1" dirty="0" smtClean="0"/>
              <a:t>pokud se připouští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dirty="0" smtClean="0"/>
              <a:t>	m</a:t>
            </a:r>
            <a:r>
              <a:rPr lang="cs-CZ" altLang="cs-CZ" sz="1800" dirty="0"/>
              <a:t>) Poskytování dodatečných </a:t>
            </a:r>
            <a:r>
              <a:rPr lang="cs-CZ" altLang="cs-CZ" sz="1800" dirty="0" smtClean="0"/>
              <a:t>informací-</a:t>
            </a:r>
            <a:r>
              <a:rPr lang="cs-CZ" altLang="cs-CZ" sz="1100" b="1" i="1" dirty="0" smtClean="0">
                <a:solidFill>
                  <a:srgbClr val="FF0000"/>
                </a:solidFill>
              </a:rPr>
              <a:t>upraveno pravidly - 4  </a:t>
            </a:r>
            <a:r>
              <a:rPr lang="cs-CZ" altLang="cs-CZ" sz="1100" b="1" i="1" dirty="0" err="1" smtClean="0">
                <a:solidFill>
                  <a:srgbClr val="FF0000"/>
                </a:solidFill>
              </a:rPr>
              <a:t>pr</a:t>
            </a:r>
            <a:r>
              <a:rPr lang="cs-CZ" altLang="cs-CZ" sz="1100" b="1" i="1" dirty="0" smtClean="0">
                <a:solidFill>
                  <a:srgbClr val="FF0000"/>
                </a:solidFill>
              </a:rPr>
              <a:t>. Dny VH, 2  </a:t>
            </a:r>
            <a:r>
              <a:rPr lang="cs-CZ" altLang="cs-CZ" sz="1100" b="1" i="1" dirty="0" err="1" smtClean="0">
                <a:solidFill>
                  <a:srgbClr val="FF0000"/>
                </a:solidFill>
              </a:rPr>
              <a:t>pr</a:t>
            </a:r>
            <a:r>
              <a:rPr lang="cs-CZ" altLang="cs-CZ" sz="1100" b="1" i="1" dirty="0" smtClean="0">
                <a:solidFill>
                  <a:srgbClr val="FF0000"/>
                </a:solidFill>
              </a:rPr>
              <a:t>. dny MH, 			provede-li zadavatel změnu v zadávacích podmínkách, musí přiměřeně prodloužit lhůtu, 			při zásadních změnách=původní lhůta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	n</a:t>
            </a:r>
            <a:r>
              <a:rPr lang="cs-CZ" altLang="cs-CZ" sz="1800" dirty="0"/>
              <a:t>) Údaje povinné </a:t>
            </a:r>
            <a:r>
              <a:rPr lang="cs-CZ" altLang="cs-CZ" sz="1800" dirty="0" smtClean="0"/>
              <a:t>publicity-</a:t>
            </a:r>
            <a:r>
              <a:rPr lang="cs-CZ" altLang="cs-CZ" sz="1600" b="1" i="1" dirty="0" smtClean="0"/>
              <a:t>Příručka pro publicitu PRV 2014-2020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17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967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Zadávací podmínky – Další podmínky </a:t>
            </a:r>
            <a:r>
              <a:rPr lang="pl-PL" sz="2800" b="1" i="1" dirty="0" smtClean="0">
                <a:ea typeface="ＭＳ Ｐゴシック" charset="0"/>
                <a:cs typeface="ＭＳ Ｐゴシック" charset="0"/>
              </a:rPr>
              <a:t>mohou/</a:t>
            </a:r>
            <a:r>
              <a:rPr lang="pl-PL" sz="2800" b="1" i="1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musí </a:t>
            </a:r>
            <a:r>
              <a:rPr lang="pl-PL" sz="2800" b="1" i="1" dirty="0" smtClean="0">
                <a:ea typeface="ＭＳ Ｐゴシック" charset="0"/>
                <a:cs typeface="ＭＳ Ｐゴシック" charset="0"/>
              </a:rPr>
              <a:t>obsahovat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altLang="cs-CZ" sz="2400" dirty="0" smtClean="0"/>
              <a:t>a</a:t>
            </a:r>
            <a:r>
              <a:rPr lang="cs-CZ" altLang="cs-CZ" sz="2400" dirty="0"/>
              <a:t>) Kvalifikace uchazeče (základní, profesní, technické kvalifikační </a:t>
            </a:r>
            <a:r>
              <a:rPr lang="cs-CZ" altLang="cs-CZ" sz="2400" dirty="0" smtClean="0"/>
              <a:t>předpoklady)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altLang="cs-CZ" sz="2400" dirty="0" smtClean="0"/>
              <a:t>b</a:t>
            </a:r>
            <a:r>
              <a:rPr lang="cs-CZ" altLang="cs-CZ" sz="2400" dirty="0"/>
              <a:t>) Obchodní podmínky </a:t>
            </a:r>
            <a:r>
              <a:rPr lang="cs-CZ" altLang="cs-CZ" sz="2400" dirty="0" smtClean="0"/>
              <a:t>– může být závazný vzor smlouvy (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závazné </a:t>
            </a:r>
            <a:r>
              <a:rPr lang="cs-CZ" altLang="cs-CZ" sz="2400" b="1" dirty="0">
                <a:solidFill>
                  <a:srgbClr val="FF0000"/>
                </a:solidFill>
              </a:rPr>
              <a:t>Obchodní podmínky pro zakázky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na stavební </a:t>
            </a:r>
            <a:r>
              <a:rPr lang="cs-CZ" altLang="cs-CZ" sz="2400" b="1" dirty="0">
                <a:solidFill>
                  <a:srgbClr val="FF0000"/>
                </a:solidFill>
              </a:rPr>
              <a:t>práce jsou uvedeny Příloze č. 1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Příručky</a:t>
            </a:r>
            <a:r>
              <a:rPr lang="cs-CZ" altLang="cs-CZ" sz="2400" dirty="0" smtClean="0"/>
              <a:t>)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altLang="cs-CZ" sz="2400" dirty="0" smtClean="0"/>
              <a:t>c</a:t>
            </a:r>
            <a:r>
              <a:rPr lang="cs-CZ" altLang="cs-CZ" sz="2400" dirty="0"/>
              <a:t>) Specifikace případných </a:t>
            </a:r>
            <a:r>
              <a:rPr lang="cs-CZ" altLang="cs-CZ" sz="2400" dirty="0" smtClean="0"/>
              <a:t>subdodavatelů-</a:t>
            </a:r>
            <a:r>
              <a:rPr lang="cs-CZ" altLang="cs-CZ" sz="1600" b="1" i="1" dirty="0" smtClean="0"/>
              <a:t>seznam nebo omezení 						            subdodávek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sz="2000" dirty="0" smtClean="0"/>
              <a:t>Vzorový </a:t>
            </a:r>
            <a:r>
              <a:rPr lang="cs-CZ" sz="2000" dirty="0"/>
              <a:t>formulář oznámení výběrového řízení  je přílohou příručky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cs-CZ" alt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18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3057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400" b="1" dirty="0">
                <a:ea typeface="ＭＳ Ｐゴシック" charset="0"/>
                <a:cs typeface="ＭＳ Ｐゴシック" charset="0"/>
              </a:rPr>
              <a:t>Otevírání obálek, posouzení a hodnocení nabídek</a:t>
            </a:r>
          </a:p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1800" b="1" dirty="0"/>
              <a:t>Otevírání obálek, posouzení a hodnocení nabídek provádí</a:t>
            </a:r>
            <a:r>
              <a:rPr lang="pl-PL" sz="1800" b="1" dirty="0" smtClean="0"/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/>
              <a:t>z</a:t>
            </a:r>
            <a:r>
              <a:rPr lang="cs-CZ" altLang="cs-CZ" sz="1800" dirty="0" smtClean="0"/>
              <a:t>adavatel </a:t>
            </a:r>
            <a:r>
              <a:rPr lang="cs-CZ" altLang="cs-CZ" sz="1800" i="1" dirty="0" smtClean="0"/>
              <a:t>(až po uplynutí lhůty pro podání nabídek)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 smtClean="0"/>
              <a:t>jiná </a:t>
            </a:r>
            <a:r>
              <a:rPr lang="cs-CZ" altLang="cs-CZ" sz="1800" dirty="0"/>
              <a:t>osoba, pověřená zadavatelem (pouze u zakázek malé </a:t>
            </a:r>
            <a:r>
              <a:rPr lang="cs-CZ" altLang="cs-CZ" sz="1800" dirty="0" smtClean="0"/>
              <a:t>hodnoty)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dirty="0" smtClean="0"/>
              <a:t>hodnotící </a:t>
            </a:r>
            <a:r>
              <a:rPr lang="cs-CZ" altLang="cs-CZ" sz="1800" dirty="0"/>
              <a:t>komise, která má alespoň 3 členy</a:t>
            </a:r>
            <a:br>
              <a:rPr lang="cs-CZ" altLang="cs-CZ" sz="1800" dirty="0"/>
            </a:br>
            <a:r>
              <a:rPr lang="cs-CZ" altLang="cs-CZ" sz="1400" i="1" dirty="0" smtClean="0"/>
              <a:t>Zadavatel si může vyhradit, že bude otevírání neveřejné </a:t>
            </a:r>
            <a:r>
              <a:rPr lang="cs-CZ" altLang="cs-CZ" sz="1800" dirty="0" smtClean="0"/>
              <a:t>– </a:t>
            </a:r>
            <a:r>
              <a:rPr lang="cs-CZ" altLang="cs-CZ" sz="1100" b="1" i="1" dirty="0" smtClean="0"/>
              <a:t>(zdroj: otázky a odpovědi)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cs-CZ" altLang="cs-CZ" sz="1800" b="1" dirty="0" smtClean="0">
                <a:solidFill>
                  <a:srgbClr val="FF0000"/>
                </a:solidFill>
              </a:rPr>
              <a:t>Otevírají se pouze obálky doručené ve lhůtě pro podání nabídek !!!</a:t>
            </a:r>
          </a:p>
          <a:p>
            <a:pPr lvl="1" eaLnBrk="1" hangingPunct="1">
              <a:spcBef>
                <a:spcPts val="600"/>
              </a:spcBef>
              <a:buClr>
                <a:schemeClr val="accent2"/>
              </a:buClr>
            </a:pPr>
            <a:r>
              <a:rPr lang="cs-CZ" altLang="cs-CZ" sz="1400" dirty="0" smtClean="0"/>
              <a:t>krok </a:t>
            </a:r>
            <a:r>
              <a:rPr lang="cs-CZ" altLang="cs-CZ" sz="1400" dirty="0"/>
              <a:t>1 - Posouzení nabídek, zda jsou zpracovány v souladu se zadávacími </a:t>
            </a:r>
            <a:r>
              <a:rPr lang="cs-CZ" altLang="cs-CZ" sz="1400" dirty="0" smtClean="0"/>
              <a:t>podmínkami</a:t>
            </a:r>
          </a:p>
          <a:p>
            <a:pPr lvl="1" eaLnBrk="1" hangingPunct="1">
              <a:spcBef>
                <a:spcPts val="600"/>
              </a:spcBef>
              <a:buClr>
                <a:schemeClr val="accent2"/>
              </a:buClr>
            </a:pPr>
            <a:r>
              <a:rPr lang="cs-CZ" altLang="cs-CZ" sz="1400" dirty="0" smtClean="0"/>
              <a:t>krok </a:t>
            </a:r>
            <a:r>
              <a:rPr lang="cs-CZ" altLang="cs-CZ" sz="1400" dirty="0"/>
              <a:t>2 - Hodnocení nabídek podle hodnotících kritérií uvedených v zadávacích </a:t>
            </a:r>
            <a:r>
              <a:rPr lang="cs-CZ" altLang="cs-CZ" sz="1400" dirty="0" smtClean="0"/>
              <a:t>podmínkách</a:t>
            </a:r>
            <a:r>
              <a:rPr lang="cs-CZ" altLang="cs-CZ" sz="1400" dirty="0"/>
              <a:t/>
            </a:r>
            <a:br>
              <a:rPr lang="cs-CZ" altLang="cs-CZ" sz="1400" dirty="0"/>
            </a:br>
            <a:r>
              <a:rPr lang="cs-CZ" altLang="cs-CZ" sz="1400" dirty="0"/>
              <a:t/>
            </a:r>
            <a:br>
              <a:rPr lang="cs-CZ" altLang="cs-CZ" sz="1400" dirty="0"/>
            </a:br>
            <a:r>
              <a:rPr lang="cs-CZ" altLang="cs-CZ" sz="1400" dirty="0"/>
              <a:t>Výstupem je protokol, obsahující rozhodné skutečnosti o doručených nabídkách, </a:t>
            </a:r>
            <a:r>
              <a:rPr lang="cs-CZ" altLang="cs-CZ" sz="1400" b="1" dirty="0"/>
              <a:t>vyzvání k doplnění či </a:t>
            </a:r>
            <a:r>
              <a:rPr lang="cs-CZ" altLang="cs-CZ" sz="1400" b="1" dirty="0" smtClean="0"/>
              <a:t>objasnění (pokud bylo), </a:t>
            </a:r>
            <a:r>
              <a:rPr lang="cs-CZ" altLang="cs-CZ" sz="1400" dirty="0" smtClean="0"/>
              <a:t>případné vyřazení </a:t>
            </a:r>
            <a:r>
              <a:rPr lang="cs-CZ" altLang="cs-CZ" sz="1400" dirty="0"/>
              <a:t>nabídek, popisu hodnocení  a výsledků </a:t>
            </a:r>
            <a:r>
              <a:rPr lang="cs-CZ" altLang="cs-CZ" sz="1400" dirty="0" smtClean="0"/>
              <a:t>hodnocení</a:t>
            </a:r>
            <a:r>
              <a:rPr lang="cs-CZ" altLang="cs-CZ" sz="1600" dirty="0" smtClean="0"/>
              <a:t>.</a:t>
            </a:r>
            <a:endParaRPr lang="cs-CZ" altLang="cs-CZ" sz="1600" dirty="0"/>
          </a:p>
          <a:p>
            <a:pPr lvl="1" eaLnBrk="1" hangingPunct="1">
              <a:spcBef>
                <a:spcPts val="600"/>
              </a:spcBef>
              <a:buClr>
                <a:schemeClr val="accent2"/>
              </a:buClr>
            </a:pPr>
            <a:r>
              <a:rPr lang="cs-CZ" altLang="cs-CZ" sz="1400" i="1" dirty="0" smtClean="0">
                <a:solidFill>
                  <a:srgbClr val="FF0000"/>
                </a:solidFill>
              </a:rPr>
              <a:t>Hodnocení </a:t>
            </a:r>
            <a:r>
              <a:rPr lang="cs-CZ" altLang="cs-CZ" sz="1400" i="1" dirty="0">
                <a:solidFill>
                  <a:srgbClr val="FF0000"/>
                </a:solidFill>
              </a:rPr>
              <a:t>nabídek může být provedeno před </a:t>
            </a:r>
            <a:r>
              <a:rPr lang="cs-CZ" altLang="cs-CZ" sz="1400" i="1" dirty="0" smtClean="0">
                <a:solidFill>
                  <a:srgbClr val="FF0000"/>
                </a:solidFill>
              </a:rPr>
              <a:t>jejich posouzením</a:t>
            </a:r>
            <a:r>
              <a:rPr lang="cs-CZ" altLang="cs-CZ" sz="1400" i="1" dirty="0">
                <a:solidFill>
                  <a:srgbClr val="FF0000"/>
                </a:solidFill>
              </a:rPr>
              <a:t>, v takovém případě dojde k posouzení nabídky, která byla </a:t>
            </a:r>
            <a:r>
              <a:rPr lang="cs-CZ" altLang="cs-CZ" sz="1400" i="1" dirty="0" smtClean="0">
                <a:solidFill>
                  <a:srgbClr val="FF0000"/>
                </a:solidFill>
              </a:rPr>
              <a:t>podána </a:t>
            </a:r>
            <a:r>
              <a:rPr lang="cs-CZ" altLang="cs-CZ" sz="1400" b="1" i="1" dirty="0" smtClean="0">
                <a:solidFill>
                  <a:srgbClr val="FF0000"/>
                </a:solidFill>
              </a:rPr>
              <a:t>uchazečem</a:t>
            </a:r>
            <a:r>
              <a:rPr lang="cs-CZ" altLang="cs-CZ" sz="1400" b="1" i="1" dirty="0">
                <a:solidFill>
                  <a:srgbClr val="FF0000"/>
                </a:solidFill>
              </a:rPr>
              <a:t>, se kterým má být uzavřena smlouva.</a:t>
            </a:r>
            <a:r>
              <a:rPr lang="cs-CZ" altLang="cs-CZ" sz="1400" i="1" dirty="0">
                <a:solidFill>
                  <a:srgbClr val="FF0000"/>
                </a:solidFill>
              </a:rPr>
              <a:t> Tato skutečnost </a:t>
            </a:r>
            <a:r>
              <a:rPr lang="cs-CZ" altLang="cs-CZ" sz="1400" i="1" dirty="0" smtClean="0">
                <a:solidFill>
                  <a:srgbClr val="FF0000"/>
                </a:solidFill>
              </a:rPr>
              <a:t>musí být uvedena </a:t>
            </a:r>
            <a:r>
              <a:rPr lang="cs-CZ" altLang="cs-CZ" sz="1400" i="1" dirty="0">
                <a:solidFill>
                  <a:srgbClr val="FF0000"/>
                </a:solidFill>
              </a:rPr>
              <a:t>v </a:t>
            </a:r>
            <a:r>
              <a:rPr lang="cs-CZ" altLang="cs-CZ" sz="1400" i="1" dirty="0" smtClean="0">
                <a:solidFill>
                  <a:srgbClr val="FF0000"/>
                </a:solidFill>
              </a:rPr>
              <a:t>protokolu.</a:t>
            </a:r>
            <a:endParaRPr lang="cs-CZ" altLang="cs-CZ" sz="1400" i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19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1769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22837"/>
          </a:xfrm>
        </p:spPr>
        <p:txBody>
          <a:bodyPr/>
          <a:lstStyle/>
          <a:p>
            <a:pPr algn="ctr">
              <a:buNone/>
            </a:pPr>
            <a:r>
              <a:rPr lang="cs-CZ" sz="2400" b="1" dirty="0"/>
              <a:t>Jedna z nejdůležitějších a nejobtížnějších věcí pro získání dotace!</a:t>
            </a:r>
          </a:p>
          <a:p>
            <a:pPr algn="ctr">
              <a:buNone/>
            </a:pPr>
            <a:endParaRPr lang="cs-CZ" sz="2400" b="1" dirty="0" smtClean="0"/>
          </a:p>
          <a:p>
            <a:pPr algn="ctr">
              <a:buNone/>
            </a:pPr>
            <a:endParaRPr lang="cs-CZ" sz="2400" b="1" dirty="0"/>
          </a:p>
          <a:p>
            <a:pPr algn="ctr">
              <a:buNone/>
            </a:pPr>
            <a:endParaRPr lang="cs-CZ" sz="2400" b="1" dirty="0" smtClean="0"/>
          </a:p>
          <a:p>
            <a:pPr algn="ctr">
              <a:buNone/>
            </a:pPr>
            <a:endParaRPr lang="cs-CZ" sz="800" b="1" dirty="0" smtClean="0"/>
          </a:p>
          <a:p>
            <a:pPr algn="ctr">
              <a:buNone/>
            </a:pPr>
            <a:endParaRPr lang="cs-CZ" sz="800" b="1" dirty="0"/>
          </a:p>
          <a:p>
            <a:pPr algn="ctr">
              <a:buNone/>
            </a:pPr>
            <a:endParaRPr lang="cs-CZ" sz="800" b="1" dirty="0"/>
          </a:p>
          <a:p>
            <a:pPr algn="ctr">
              <a:buNone/>
            </a:pPr>
            <a:endParaRPr lang="cs-CZ" sz="800" b="1" dirty="0" smtClean="0"/>
          </a:p>
          <a:p>
            <a:pPr algn="ctr">
              <a:buNone/>
            </a:pPr>
            <a:r>
              <a:rPr lang="cs-CZ" sz="2400" b="1" dirty="0" smtClean="0"/>
              <a:t>Cesta </a:t>
            </a:r>
            <a:r>
              <a:rPr lang="cs-CZ" sz="2400" b="1" dirty="0"/>
              <a:t>k úspěchu = správně zrealizované </a:t>
            </a:r>
            <a:r>
              <a:rPr lang="cs-CZ" sz="2400" b="1" dirty="0" smtClean="0"/>
              <a:t>zadávací/výběrové </a:t>
            </a:r>
            <a:r>
              <a:rPr lang="cs-CZ" sz="2400" b="1" dirty="0"/>
              <a:t>řízení</a:t>
            </a:r>
            <a:r>
              <a:rPr lang="cs-CZ" sz="2400" b="1" dirty="0" smtClean="0"/>
              <a:t>!</a:t>
            </a:r>
          </a:p>
          <a:p>
            <a:pPr>
              <a:lnSpc>
                <a:spcPct val="150000"/>
              </a:lnSpc>
              <a:buNone/>
            </a:pPr>
            <a:endParaRPr lang="cs-CZ" sz="1200" b="1" i="1" dirty="0" smtClean="0"/>
          </a:p>
          <a:p>
            <a:pPr>
              <a:lnSpc>
                <a:spcPct val="150000"/>
              </a:lnSpc>
              <a:buNone/>
            </a:pPr>
            <a:endParaRPr lang="cs-CZ" sz="1200" b="1" i="1" dirty="0"/>
          </a:p>
          <a:p>
            <a:pPr>
              <a:lnSpc>
                <a:spcPct val="150000"/>
              </a:lnSpc>
              <a:buNone/>
            </a:pPr>
            <a:r>
              <a:rPr lang="cs-CZ" sz="1200" b="1" i="1" dirty="0" smtClean="0"/>
              <a:t>Zadávací řízení – realizované dle zákona</a:t>
            </a:r>
          </a:p>
          <a:p>
            <a:pPr>
              <a:lnSpc>
                <a:spcPct val="150000"/>
              </a:lnSpc>
              <a:buNone/>
            </a:pPr>
            <a:r>
              <a:rPr lang="cs-CZ" sz="1200" b="1" i="1" dirty="0" smtClean="0"/>
              <a:t>Výběrové řízení – realizované mimo zákon</a:t>
            </a: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EF3618F-CC32-4887-AC6E-FF9D1751104A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pic>
        <p:nvPicPr>
          <p:cNvPr id="9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24744"/>
            <a:ext cx="2435826" cy="266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148" y="4360019"/>
            <a:ext cx="4265712" cy="213285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873626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Posouzení a hodnocení nabídek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2000" dirty="0" smtClean="0"/>
              <a:t>Osoby</a:t>
            </a:r>
            <a:r>
              <a:rPr lang="cs-CZ" altLang="cs-CZ" sz="2000" dirty="0"/>
              <a:t>, které posuzují </a:t>
            </a:r>
            <a:r>
              <a:rPr lang="cs-CZ" altLang="cs-CZ" sz="2000" dirty="0" smtClean="0"/>
              <a:t>nabídky: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600" dirty="0" smtClean="0"/>
              <a:t>nesmí </a:t>
            </a:r>
            <a:r>
              <a:rPr lang="cs-CZ" altLang="cs-CZ" sz="1600" dirty="0"/>
              <a:t>být ve vztahu k zakázce a uchazečům </a:t>
            </a:r>
            <a:r>
              <a:rPr lang="cs-CZ" altLang="cs-CZ" sz="1600" dirty="0" smtClean="0"/>
              <a:t>podjaté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600" dirty="0" smtClean="0"/>
              <a:t>musí </a:t>
            </a:r>
            <a:r>
              <a:rPr lang="cs-CZ" altLang="cs-CZ" sz="1600" dirty="0"/>
              <a:t>zachovávat </a:t>
            </a:r>
            <a:r>
              <a:rPr lang="cs-CZ" altLang="cs-CZ" sz="1600" dirty="0" smtClean="0"/>
              <a:t>mlčenlivost</a:t>
            </a:r>
          </a:p>
          <a:p>
            <a:pPr lvl="2" eaLnBrk="1" hangingPunct="1">
              <a:spcBef>
                <a:spcPts val="1200"/>
              </a:spcBef>
            </a:pPr>
            <a:r>
              <a:rPr lang="cs-CZ" altLang="cs-CZ" sz="1400" i="1" dirty="0" smtClean="0"/>
              <a:t>výše uvedené musí doložit čestným prohlášením</a:t>
            </a:r>
            <a:endParaRPr lang="cs-CZ" altLang="cs-CZ" sz="1400" i="1" dirty="0"/>
          </a:p>
          <a:p>
            <a:pPr eaLnBrk="1" hangingPunct="1">
              <a:spcBef>
                <a:spcPts val="1200"/>
              </a:spcBef>
            </a:pPr>
            <a:r>
              <a:rPr lang="cs-CZ" altLang="cs-CZ" sz="2000" dirty="0" smtClean="0"/>
              <a:t>Dodavatel </a:t>
            </a:r>
            <a:r>
              <a:rPr lang="cs-CZ" altLang="cs-CZ" sz="2000" dirty="0"/>
              <a:t>/ </a:t>
            </a:r>
            <a:r>
              <a:rPr lang="cs-CZ" altLang="cs-CZ" sz="2000" dirty="0" smtClean="0"/>
              <a:t>uchazeč: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600" b="1" dirty="0" smtClean="0"/>
              <a:t>se </a:t>
            </a:r>
            <a:r>
              <a:rPr lang="cs-CZ" altLang="cs-CZ" sz="1600" b="1" dirty="0"/>
              <a:t>nesmí podílet na zpracování zadání VŘ (platí i pro </a:t>
            </a:r>
            <a:r>
              <a:rPr lang="cs-CZ" altLang="cs-CZ" sz="1600" b="1" dirty="0" smtClean="0"/>
              <a:t>subdodavatele)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600" dirty="0" smtClean="0"/>
              <a:t>nesmí </a:t>
            </a:r>
            <a:r>
              <a:rPr lang="cs-CZ" altLang="cs-CZ" sz="1600" dirty="0"/>
              <a:t>být členem statutárního orgánu </a:t>
            </a:r>
            <a:r>
              <a:rPr lang="cs-CZ" altLang="cs-CZ" sz="1600" dirty="0" smtClean="0"/>
              <a:t>dodavatele a </a:t>
            </a:r>
            <a:r>
              <a:rPr lang="cs-CZ" altLang="cs-CZ" sz="1600" dirty="0"/>
              <a:t>zároveň členem </a:t>
            </a:r>
            <a:r>
              <a:rPr lang="cs-CZ" altLang="cs-CZ" sz="1600" dirty="0" smtClean="0"/>
              <a:t>statutárního orgánu </a:t>
            </a:r>
            <a:r>
              <a:rPr lang="cs-CZ" altLang="cs-CZ" sz="1600" dirty="0"/>
              <a:t>zadavatele</a:t>
            </a:r>
            <a:br>
              <a:rPr lang="cs-CZ" altLang="cs-CZ" sz="1600" dirty="0"/>
            </a:br>
            <a:r>
              <a:rPr lang="cs-CZ" altLang="cs-CZ" sz="1600" dirty="0"/>
              <a:t/>
            </a:r>
            <a:br>
              <a:rPr lang="cs-CZ" altLang="cs-CZ" sz="1600" dirty="0"/>
            </a:br>
            <a:r>
              <a:rPr lang="cs-CZ" altLang="cs-CZ" sz="1600" dirty="0"/>
              <a:t/>
            </a:r>
            <a:br>
              <a:rPr lang="cs-CZ" altLang="cs-CZ" sz="1600" dirty="0"/>
            </a:br>
            <a:r>
              <a:rPr lang="cs-CZ" altLang="cs-CZ" sz="1600" dirty="0"/>
              <a:t>Stavební či prováděcí dokumentace není zadáním VŘ </a:t>
            </a:r>
            <a:r>
              <a:rPr lang="cs-CZ" altLang="cs-CZ" sz="1600" dirty="0" smtClean="0"/>
              <a:t>! = firma, která se hlásí do VŘ na stavbu, mohla předtím zpracovávat projektovou dokumentaci.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endParaRPr lang="cs-CZ" alt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20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752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196752"/>
            <a:ext cx="8785547" cy="5094511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Smlouva s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vítězným uchazečem </a:t>
            </a:r>
            <a:r>
              <a:rPr lang="pl-PL" sz="1800" b="1" i="1" dirty="0" smtClean="0">
                <a:ea typeface="ＭＳ Ｐゴシック" charset="0"/>
                <a:cs typeface="ＭＳ Ｐゴシック" charset="0"/>
              </a:rPr>
              <a:t>(marketing - objednávka)</a:t>
            </a:r>
            <a:endParaRPr lang="pl-PL" sz="1800" b="1" i="1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cs-CZ" altLang="cs-CZ" sz="1600" b="1" dirty="0" smtClean="0"/>
              <a:t>musí </a:t>
            </a:r>
            <a:r>
              <a:rPr lang="cs-CZ" altLang="cs-CZ" sz="1600" b="1" dirty="0"/>
              <a:t>mít </a:t>
            </a:r>
            <a:r>
              <a:rPr lang="cs-CZ" altLang="cs-CZ" sz="1600" b="1" dirty="0" smtClean="0"/>
              <a:t>vždy písemnou </a:t>
            </a:r>
            <a:r>
              <a:rPr lang="cs-CZ" altLang="cs-CZ" sz="1600" b="1" dirty="0"/>
              <a:t>formu a musí </a:t>
            </a:r>
            <a:r>
              <a:rPr lang="cs-CZ" altLang="cs-CZ" sz="1600" b="1" dirty="0" smtClean="0"/>
              <a:t>obsahovat:</a:t>
            </a:r>
          </a:p>
          <a:p>
            <a:pPr lvl="1" eaLnBrk="1" hangingPunct="1">
              <a:spcBef>
                <a:spcPts val="700"/>
              </a:spcBef>
              <a:buClr>
                <a:schemeClr val="accent2"/>
              </a:buClr>
            </a:pPr>
            <a:r>
              <a:rPr lang="cs-CZ" altLang="cs-CZ" sz="1600" dirty="0" smtClean="0"/>
              <a:t>označení </a:t>
            </a:r>
            <a:r>
              <a:rPr lang="cs-CZ" altLang="cs-CZ" sz="1600" dirty="0"/>
              <a:t>smluvních stran vč. IČ a </a:t>
            </a:r>
            <a:r>
              <a:rPr lang="cs-CZ" altLang="cs-CZ" sz="1600" dirty="0" smtClean="0"/>
              <a:t>DIČ, </a:t>
            </a:r>
            <a:r>
              <a:rPr lang="cs-CZ" altLang="cs-CZ" sz="1600" dirty="0"/>
              <a:t>pokud jsou </a:t>
            </a:r>
            <a:r>
              <a:rPr lang="cs-CZ" altLang="cs-CZ" sz="1600" dirty="0" smtClean="0"/>
              <a:t>přiděleny</a:t>
            </a:r>
          </a:p>
          <a:p>
            <a:pPr lvl="1" eaLnBrk="1" hangingPunct="1">
              <a:spcBef>
                <a:spcPts val="700"/>
              </a:spcBef>
              <a:buClr>
                <a:schemeClr val="accent2"/>
              </a:buClr>
            </a:pPr>
            <a:r>
              <a:rPr lang="cs-CZ" altLang="cs-CZ" sz="1600" dirty="0" smtClean="0"/>
              <a:t>předmět plnění - konkretizovaný</a:t>
            </a:r>
          </a:p>
          <a:p>
            <a:pPr lvl="1" eaLnBrk="1" hangingPunct="1">
              <a:spcBef>
                <a:spcPts val="700"/>
              </a:spcBef>
              <a:buClr>
                <a:schemeClr val="accent2"/>
              </a:buClr>
            </a:pPr>
            <a:r>
              <a:rPr lang="cs-CZ" altLang="cs-CZ" sz="1600" dirty="0" smtClean="0"/>
              <a:t>cena </a:t>
            </a:r>
            <a:r>
              <a:rPr lang="cs-CZ" altLang="cs-CZ" sz="1600" dirty="0"/>
              <a:t>bez DPH, vč. DPH a uvedení samotného </a:t>
            </a:r>
            <a:r>
              <a:rPr lang="cs-CZ" altLang="cs-CZ" sz="1600" dirty="0" smtClean="0"/>
              <a:t>DPH</a:t>
            </a:r>
          </a:p>
          <a:p>
            <a:pPr lvl="1" eaLnBrk="1" hangingPunct="1">
              <a:spcBef>
                <a:spcPts val="700"/>
              </a:spcBef>
              <a:buClr>
                <a:schemeClr val="accent2"/>
              </a:buClr>
            </a:pPr>
            <a:r>
              <a:rPr lang="cs-CZ" altLang="cs-CZ" sz="1600" dirty="0" smtClean="0"/>
              <a:t>doba </a:t>
            </a:r>
            <a:r>
              <a:rPr lang="cs-CZ" altLang="cs-CZ" sz="1600" dirty="0"/>
              <a:t>a místo </a:t>
            </a:r>
            <a:r>
              <a:rPr lang="cs-CZ" altLang="cs-CZ" sz="1600" dirty="0" smtClean="0"/>
              <a:t>plnění</a:t>
            </a:r>
          </a:p>
          <a:p>
            <a:pPr lvl="1" eaLnBrk="1" hangingPunct="1">
              <a:spcBef>
                <a:spcPts val="700"/>
              </a:spcBef>
              <a:buClr>
                <a:schemeClr val="accent2"/>
              </a:buClr>
            </a:pPr>
            <a:r>
              <a:rPr lang="cs-CZ" altLang="cs-CZ" sz="1600" dirty="0" smtClean="0"/>
              <a:t>další </a:t>
            </a:r>
            <a:r>
              <a:rPr lang="cs-CZ" altLang="cs-CZ" sz="1600" dirty="0"/>
              <a:t>náležitosti dle zákona č. 89/2012 Sb., občanského </a:t>
            </a:r>
            <a:r>
              <a:rPr lang="cs-CZ" altLang="cs-CZ" sz="1600" dirty="0" smtClean="0"/>
              <a:t>zákoníku</a:t>
            </a:r>
          </a:p>
          <a:p>
            <a:pPr eaLnBrk="1" hangingPunct="1">
              <a:spcBef>
                <a:spcPts val="700"/>
              </a:spcBef>
            </a:pPr>
            <a:r>
              <a:rPr lang="cs-CZ" altLang="cs-CZ" sz="1600" b="1" dirty="0" smtClean="0"/>
              <a:t>může se uzavřít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pouze s prvním, druhým a třetím v pořadí !!!</a:t>
            </a:r>
          </a:p>
          <a:p>
            <a:pPr eaLnBrk="1" hangingPunct="1">
              <a:spcBef>
                <a:spcPts val="700"/>
              </a:spcBef>
            </a:pPr>
            <a:r>
              <a:rPr lang="cs-CZ" altLang="cs-CZ" sz="1600" b="1" dirty="0" smtClean="0">
                <a:solidFill>
                  <a:srgbClr val="FF0000"/>
                </a:solidFill>
              </a:rPr>
              <a:t>nesmí </a:t>
            </a:r>
            <a:r>
              <a:rPr lang="cs-CZ" altLang="cs-CZ" sz="1600" b="1" dirty="0">
                <a:solidFill>
                  <a:srgbClr val="FF0000"/>
                </a:solidFill>
              </a:rPr>
              <a:t>se </a:t>
            </a:r>
            <a:r>
              <a:rPr lang="cs-CZ" altLang="cs-CZ" sz="1600" b="1" dirty="0" smtClean="0">
                <a:solidFill>
                  <a:srgbClr val="FF0000"/>
                </a:solidFill>
              </a:rPr>
              <a:t>uzavřít</a:t>
            </a:r>
            <a:r>
              <a:rPr lang="cs-CZ" altLang="cs-CZ" sz="1600" b="1" dirty="0" smtClean="0"/>
              <a:t>, pokud </a:t>
            </a:r>
            <a:r>
              <a:rPr lang="cs-CZ" altLang="cs-CZ" sz="1600" b="1" dirty="0"/>
              <a:t>se na zpracování uchazečovy nabídky podílel </a:t>
            </a:r>
            <a:r>
              <a:rPr lang="cs-CZ" altLang="cs-CZ" sz="1600" b="1" dirty="0" smtClean="0"/>
              <a:t>zaměstnanec zadavatele </a:t>
            </a:r>
            <a:r>
              <a:rPr lang="cs-CZ" altLang="cs-CZ" sz="1600" b="1" dirty="0"/>
              <a:t>či člen statutárního orgánu </a:t>
            </a:r>
            <a:r>
              <a:rPr lang="cs-CZ" altLang="cs-CZ" sz="1600" b="1" dirty="0" smtClean="0"/>
              <a:t>zadavatele a to i jako subdodavatel uchazeče a dále pokud by člen </a:t>
            </a:r>
            <a:r>
              <a:rPr lang="cs-CZ" altLang="cs-CZ" sz="1600" b="1" dirty="0"/>
              <a:t>statutárního </a:t>
            </a:r>
            <a:r>
              <a:rPr lang="cs-CZ" altLang="cs-CZ" sz="1600" b="1" dirty="0" smtClean="0"/>
              <a:t>orgánu uchazeče byl zároveň </a:t>
            </a:r>
            <a:r>
              <a:rPr lang="cs-CZ" altLang="cs-CZ" sz="1600" b="1" dirty="0"/>
              <a:t>členem statutárního </a:t>
            </a:r>
            <a:r>
              <a:rPr lang="cs-CZ" altLang="cs-CZ" sz="1600" b="1" dirty="0" smtClean="0"/>
              <a:t>orgánu zadavatele a dále pokud tito jsou ve statutárním orgánu třetí společnosti</a:t>
            </a:r>
            <a:endParaRPr lang="cs-CZ" altLang="cs-CZ" sz="800" b="1" dirty="0" smtClean="0"/>
          </a:p>
          <a:p>
            <a:pPr marL="109537" indent="0" eaLnBrk="1" hangingPunct="1">
              <a:spcBef>
                <a:spcPts val="700"/>
              </a:spcBef>
              <a:buNone/>
            </a:pPr>
            <a:r>
              <a:rPr lang="cs-CZ" altLang="cs-CZ" sz="1800" b="1" dirty="0" smtClean="0"/>
              <a:t>Zadavatel </a:t>
            </a:r>
            <a:r>
              <a:rPr lang="cs-CZ" altLang="cs-CZ" sz="1800" b="1" dirty="0"/>
              <a:t>nesmí umožnit podstatnou změnu práv a povinností vyplývajících </a:t>
            </a:r>
            <a:r>
              <a:rPr lang="cs-CZ" altLang="cs-CZ" sz="1800" b="1" dirty="0" smtClean="0"/>
              <a:t>ze smlouvy</a:t>
            </a:r>
            <a:r>
              <a:rPr lang="cs-CZ" altLang="cs-CZ" sz="1800" b="1" dirty="0"/>
              <a:t>, kterou uzavřel na plnění </a:t>
            </a:r>
            <a:r>
              <a:rPr lang="cs-CZ" altLang="cs-CZ" sz="1800" b="1" dirty="0" smtClean="0"/>
              <a:t>zakázky=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sankce ze strany SZIF !!!</a:t>
            </a:r>
          </a:p>
          <a:p>
            <a:pPr marL="109537" indent="0" eaLnBrk="1" hangingPunct="1">
              <a:spcBef>
                <a:spcPts val="700"/>
              </a:spcBef>
              <a:buNone/>
            </a:pPr>
            <a:r>
              <a:rPr lang="cs-CZ" altLang="cs-CZ" sz="1600" b="1" i="1" dirty="0" smtClean="0">
                <a:solidFill>
                  <a:srgbClr val="FF0000"/>
                </a:solidFill>
              </a:rPr>
              <a:t>		(</a:t>
            </a:r>
            <a:r>
              <a:rPr lang="cs-CZ" altLang="cs-CZ" sz="1400" b="1" i="1" dirty="0" smtClean="0">
                <a:solidFill>
                  <a:srgbClr val="FF0000"/>
                </a:solidFill>
              </a:rPr>
              <a:t>vícepráce z důvodu chyby v PD, změna rozsahu dodávky mající vliv na výběr)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endParaRPr lang="cs-CZ" alt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21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924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8"/>
            <a:ext cx="8785547" cy="4873625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Zrušení výběrového řízení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000" dirty="0" smtClean="0"/>
              <a:t>zadavatel </a:t>
            </a:r>
            <a:r>
              <a:rPr lang="cs-CZ" altLang="cs-CZ" sz="2000" dirty="0"/>
              <a:t>je oprávněn výběrové řízení zrušit do uzavření </a:t>
            </a:r>
            <a:r>
              <a:rPr lang="cs-CZ" altLang="cs-CZ" sz="2000" dirty="0" smtClean="0"/>
              <a:t>smlouvy</a:t>
            </a:r>
            <a:r>
              <a:rPr lang="cs-CZ" altLang="cs-CZ" sz="2000" b="1" i="1" dirty="0" smtClean="0"/>
              <a:t>-je vhodné toto uvést do oznámení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000" dirty="0" smtClean="0"/>
              <a:t>o </a:t>
            </a:r>
            <a:r>
              <a:rPr lang="cs-CZ" altLang="cs-CZ" sz="2000" dirty="0"/>
              <a:t>tomto kroku je povinen informovat všechny uchazeče, kteří podali </a:t>
            </a:r>
            <a:r>
              <a:rPr lang="cs-CZ" altLang="cs-CZ" sz="2000" dirty="0" smtClean="0"/>
              <a:t>nabídku</a:t>
            </a:r>
          </a:p>
          <a:p>
            <a:pPr eaLnBrk="1" hangingPunct="1">
              <a:spcBef>
                <a:spcPts val="1800"/>
              </a:spcBef>
            </a:pPr>
            <a:r>
              <a:rPr lang="cs-CZ" altLang="cs-CZ" sz="2000" dirty="0" smtClean="0"/>
              <a:t>pokud </a:t>
            </a:r>
            <a:r>
              <a:rPr lang="cs-CZ" altLang="cs-CZ" sz="2000" dirty="0"/>
              <a:t>bylo VŘ zrušeno v době běhu lhůty pro podávání nabídek, je nutné o zrušení informovat stejným způsobem, jakým toto výběrové řízení </a:t>
            </a:r>
            <a:r>
              <a:rPr lang="cs-CZ" altLang="cs-CZ" sz="2000" dirty="0" smtClean="0"/>
              <a:t>zadavatel zahájil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altLang="cs-CZ" sz="2000" dirty="0" smtClean="0">
                <a:solidFill>
                  <a:srgbClr val="FF0000"/>
                </a:solidFill>
              </a:rPr>
              <a:t>X pokud se jedná o zadávací řízení vedené dle ZZVZ, může jej zadavatel zrušit pouze na základě důvodů uvedených v ZZVZ</a:t>
            </a: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22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2335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68438"/>
            <a:ext cx="8785547" cy="4822825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Důležité informace</a:t>
            </a:r>
          </a:p>
          <a:p>
            <a:pPr eaLnBrk="1" hangingPunct="1">
              <a:spcBef>
                <a:spcPts val="1000"/>
              </a:spcBef>
            </a:pPr>
            <a:r>
              <a:rPr lang="cs-CZ" altLang="cs-CZ" sz="2000" dirty="0" smtClean="0"/>
              <a:t>PRV 3 kolo - VŘ </a:t>
            </a:r>
            <a:r>
              <a:rPr lang="cs-CZ" altLang="cs-CZ" sz="2000" dirty="0"/>
              <a:t>je na SZIF odevzdáváno </a:t>
            </a:r>
            <a:r>
              <a:rPr lang="cs-CZ" altLang="cs-CZ" sz="2000" dirty="0" smtClean="0"/>
              <a:t>do 70 kalendářních dnů od </a:t>
            </a:r>
            <a:r>
              <a:rPr lang="cs-CZ" altLang="cs-CZ" sz="2000" dirty="0"/>
              <a:t>ukončení příjmu </a:t>
            </a:r>
            <a:r>
              <a:rPr lang="cs-CZ" altLang="cs-CZ" sz="2000" dirty="0" smtClean="0"/>
              <a:t>žádostí, nejdéle do 9. 1. 2017 – elektronicky =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nepůjde měnit dokumenty !!!</a:t>
            </a:r>
          </a:p>
          <a:p>
            <a:pPr eaLnBrk="1" hangingPunct="1">
              <a:spcBef>
                <a:spcPts val="1000"/>
              </a:spcBef>
            </a:pPr>
            <a:r>
              <a:rPr lang="cs-CZ" altLang="cs-CZ" sz="2000" dirty="0" smtClean="0"/>
              <a:t>VŘ </a:t>
            </a:r>
            <a:r>
              <a:rPr lang="cs-CZ" altLang="cs-CZ" sz="2000" dirty="0"/>
              <a:t>končí podepsanou smlouvou s vítězným </a:t>
            </a:r>
            <a:r>
              <a:rPr lang="cs-CZ" altLang="cs-CZ" sz="2000" dirty="0" smtClean="0"/>
              <a:t>uchazečem</a:t>
            </a:r>
          </a:p>
          <a:p>
            <a:pPr lvl="1" eaLnBrk="1" hangingPunct="1">
              <a:spcBef>
                <a:spcPts val="1000"/>
              </a:spcBef>
              <a:buClr>
                <a:schemeClr val="accent2"/>
              </a:buClr>
            </a:pPr>
            <a:r>
              <a:rPr lang="cs-CZ" altLang="cs-CZ" sz="1600" b="1" dirty="0" smtClean="0"/>
              <a:t>Veřejní zadavatelé </a:t>
            </a:r>
            <a:r>
              <a:rPr lang="cs-CZ" altLang="cs-CZ" sz="1600" dirty="0" smtClean="0"/>
              <a:t>musejí na profilu zadavatele zveřejnit každou smlouvu na částku </a:t>
            </a:r>
            <a:r>
              <a:rPr lang="cs-CZ" altLang="cs-CZ" sz="1600" b="1" dirty="0" smtClean="0"/>
              <a:t>přesahující 500 000 Kč bez DPH do 15 dní od uzavření</a:t>
            </a:r>
          </a:p>
          <a:p>
            <a:pPr eaLnBrk="1" hangingPunct="1">
              <a:spcBef>
                <a:spcPts val="1000"/>
              </a:spcBef>
            </a:pPr>
            <a:r>
              <a:rPr lang="cs-CZ" altLang="cs-CZ" sz="2000" b="1" dirty="0" smtClean="0">
                <a:solidFill>
                  <a:srgbClr val="FF0000"/>
                </a:solidFill>
              </a:rPr>
              <a:t>zásadní </a:t>
            </a:r>
            <a:r>
              <a:rPr lang="cs-CZ" altLang="cs-CZ" sz="2000" b="1" dirty="0">
                <a:solidFill>
                  <a:srgbClr val="FF0000"/>
                </a:solidFill>
              </a:rPr>
              <a:t>chyby ve VŘ znamenají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sankce !!! </a:t>
            </a:r>
            <a:r>
              <a:rPr lang="cs-CZ" altLang="cs-CZ" sz="1300" b="1" dirty="0" smtClean="0">
                <a:solidFill>
                  <a:srgbClr val="FF0000"/>
                </a:solidFill>
              </a:rPr>
              <a:t>(příloha č. 2 specifických podmínek)</a:t>
            </a:r>
            <a:endParaRPr lang="cs-CZ" altLang="cs-CZ" sz="1300" dirty="0" smtClean="0"/>
          </a:p>
          <a:p>
            <a:pPr eaLnBrk="1" hangingPunct="1">
              <a:spcBef>
                <a:spcPts val="1000"/>
              </a:spcBef>
            </a:pPr>
            <a:r>
              <a:rPr lang="cs-CZ" altLang="cs-CZ" sz="2000" dirty="0" smtClean="0"/>
              <a:t>Výsledek </a:t>
            </a:r>
            <a:r>
              <a:rPr lang="cs-CZ" altLang="cs-CZ" sz="2000" dirty="0"/>
              <a:t>VŘ je závazný po celou dobu realizace projektu a změny v projektech budou velmi obtížné = perfektní připravenost při samotném zadávání </a:t>
            </a:r>
            <a:r>
              <a:rPr lang="cs-CZ" altLang="cs-CZ" sz="2000" dirty="0" smtClean="0"/>
              <a:t>VŘ </a:t>
            </a:r>
            <a:r>
              <a:rPr lang="cs-CZ" altLang="cs-CZ" sz="1400" dirty="0" smtClean="0"/>
              <a:t>(</a:t>
            </a:r>
            <a:r>
              <a:rPr lang="cs-CZ" altLang="cs-CZ" sz="1400" b="1" i="1" dirty="0" smtClean="0"/>
              <a:t>doporučuje se soutěžit podle prováděcí dokumentace</a:t>
            </a:r>
            <a:r>
              <a:rPr lang="cs-CZ" altLang="cs-CZ" sz="1400" dirty="0" smtClean="0"/>
              <a:t>)</a:t>
            </a:r>
          </a:p>
          <a:p>
            <a:pPr eaLnBrk="1" hangingPunct="1">
              <a:spcBef>
                <a:spcPts val="1000"/>
              </a:spcBef>
            </a:pPr>
            <a:r>
              <a:rPr lang="cs-CZ" altLang="cs-CZ" sz="2000" dirty="0" smtClean="0"/>
              <a:t>Cenová soustava u stavebních prací </a:t>
            </a:r>
            <a:r>
              <a:rPr lang="cs-CZ" altLang="cs-CZ" sz="2000" dirty="0"/>
              <a:t>– </a:t>
            </a:r>
            <a:r>
              <a:rPr lang="cs-CZ" altLang="cs-CZ" sz="2000" b="1" dirty="0">
                <a:solidFill>
                  <a:srgbClr val="FF0000"/>
                </a:solidFill>
              </a:rPr>
              <a:t>ÚRS PRAHA a.s., RTS, a.s.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					      </a:t>
            </a:r>
            <a:r>
              <a:rPr lang="cs-CZ" altLang="cs-CZ" sz="2000" dirty="0" smtClean="0">
                <a:solidFill>
                  <a:srgbClr val="FF0000"/>
                </a:solidFill>
              </a:rPr>
              <a:t>nebo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Callida</a:t>
            </a:r>
            <a:r>
              <a:rPr lang="cs-CZ" altLang="cs-CZ" sz="2000" b="1" dirty="0">
                <a:solidFill>
                  <a:srgbClr val="FF0000"/>
                </a:solidFill>
              </a:rPr>
              <a:t>, s.r.o.</a:t>
            </a: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23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8516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68390"/>
          </a:xfrm>
        </p:spPr>
        <p:txBody>
          <a:bodyPr/>
          <a:lstStyle/>
          <a:p>
            <a:pPr marL="109537" indent="0" eaLnBrk="1" hangingPunct="1">
              <a:buNone/>
            </a:pPr>
            <a:r>
              <a:rPr lang="cs-CZ" altLang="cs-CZ" sz="2400" b="1" dirty="0" smtClean="0"/>
              <a:t>Dělení veřejných zakázek</a:t>
            </a:r>
          </a:p>
          <a:p>
            <a:pPr eaLnBrk="1" hangingPunct="1">
              <a:spcBef>
                <a:spcPts val="1200"/>
              </a:spcBef>
            </a:pPr>
            <a:r>
              <a:rPr lang="cs-CZ" altLang="cs-CZ" sz="1800" dirty="0"/>
              <a:t>Dle předmětu: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veřejné </a:t>
            </a:r>
            <a:r>
              <a:rPr lang="cs-CZ" altLang="cs-CZ" sz="1800" dirty="0"/>
              <a:t>zakázky na stavební práce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veřejné </a:t>
            </a:r>
            <a:r>
              <a:rPr lang="cs-CZ" altLang="cs-CZ" sz="1800" dirty="0"/>
              <a:t>zakázky na dodávky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veřejné </a:t>
            </a:r>
            <a:r>
              <a:rPr lang="cs-CZ" altLang="cs-CZ" sz="1800" dirty="0"/>
              <a:t>zakázky na </a:t>
            </a:r>
            <a:r>
              <a:rPr lang="cs-CZ" altLang="cs-CZ" sz="1800" dirty="0" smtClean="0"/>
              <a:t>služby</a:t>
            </a:r>
          </a:p>
          <a:p>
            <a:pPr lvl="1" eaLnBrk="1" hangingPunct="1">
              <a:spcBef>
                <a:spcPts val="1200"/>
              </a:spcBef>
            </a:pPr>
            <a:endParaRPr lang="cs-CZ" altLang="cs-CZ" sz="1800" dirty="0"/>
          </a:p>
          <a:p>
            <a:pPr eaLnBrk="1" hangingPunct="1">
              <a:spcBef>
                <a:spcPts val="1200"/>
              </a:spcBef>
            </a:pPr>
            <a:r>
              <a:rPr lang="cs-CZ" altLang="cs-CZ" sz="1800" dirty="0"/>
              <a:t>Dle hodnoty:</a:t>
            </a:r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nadlimitní </a:t>
            </a:r>
            <a:endParaRPr lang="cs-CZ" altLang="cs-CZ" sz="1800" dirty="0"/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podlimitní </a:t>
            </a:r>
            <a:endParaRPr lang="cs-CZ" altLang="cs-CZ" sz="1800" dirty="0"/>
          </a:p>
          <a:p>
            <a:pPr lvl="1" eaLnBrk="1" hangingPunct="1">
              <a:spcBef>
                <a:spcPts val="1200"/>
              </a:spcBef>
              <a:buClr>
                <a:schemeClr val="accent2"/>
              </a:buClr>
            </a:pPr>
            <a:r>
              <a:rPr lang="cs-CZ" altLang="cs-CZ" sz="1800" dirty="0" smtClean="0"/>
              <a:t>malého </a:t>
            </a:r>
            <a:r>
              <a:rPr lang="cs-CZ" altLang="cs-CZ" sz="1800" dirty="0"/>
              <a:t>rozsahu</a:t>
            </a: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8EDB75E2-B033-4C56-8147-E04B5E3E2DA3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24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Zadávací řízení dle ZZVZ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4A94B6B-313A-43C3-AAAC-DECDBEF67B1F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25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2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Arial" charset="0"/>
              </a:rPr>
              <a:t>Jaký </a:t>
            </a:r>
            <a:r>
              <a:rPr lang="cs-CZ" sz="3600" dirty="0">
                <a:latin typeface="Arial" charset="0"/>
              </a:rPr>
              <a:t>druh </a:t>
            </a:r>
            <a:r>
              <a:rPr lang="cs-CZ" sz="3600" dirty="0" smtClean="0">
                <a:latin typeface="Arial" charset="0"/>
              </a:rPr>
              <a:t>řízení </a:t>
            </a:r>
            <a:r>
              <a:rPr lang="cs-CZ" sz="3600" dirty="0">
                <a:latin typeface="Arial" charset="0"/>
              </a:rPr>
              <a:t>použít?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779679"/>
              </p:ext>
            </p:extLst>
          </p:nvPr>
        </p:nvGraphicFramePr>
        <p:xfrm>
          <a:off x="251522" y="1525122"/>
          <a:ext cx="8712966" cy="2675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0267"/>
                <a:gridCol w="1415954"/>
                <a:gridCol w="1559489"/>
                <a:gridCol w="2187940"/>
                <a:gridCol w="1629316"/>
              </a:tblGrid>
              <a:tr h="27695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LIMITY </a:t>
                      </a:r>
                      <a:r>
                        <a:rPr lang="cs-CZ" sz="1100" b="1" u="none" strike="noStrike" dirty="0" smtClean="0">
                          <a:effectLst/>
                        </a:rPr>
                        <a:t>VEŘEJNÝ ZADAVATEL /</a:t>
                      </a:r>
                      <a:r>
                        <a:rPr lang="cs-CZ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b="1" u="none" strike="noStrike" dirty="0" smtClean="0">
                          <a:effectLst/>
                        </a:rPr>
                        <a:t>ZADAVATEL </a:t>
                      </a:r>
                      <a:r>
                        <a:rPr lang="cs-CZ" sz="1100" b="1" u="none" strike="noStrike" dirty="0">
                          <a:effectLst/>
                        </a:rPr>
                        <a:t>(ne ČR a SPO!!!)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87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Veřejný - pouze ÚSC, příspěvkové organizace a jiné PO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6469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Malého rozsahu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ZPŘ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Podlimitní zakázka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Nadlimitní režim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9933"/>
                    </a:solidFill>
                  </a:tcPr>
                </a:tc>
              </a:tr>
              <a:tr h="67854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 smtClean="0">
                          <a:effectLst/>
                        </a:rPr>
                        <a:t>Dodávky a služby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0 - 2 mil.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2 mil. - 5 </a:t>
                      </a:r>
                      <a:r>
                        <a:rPr lang="cs-CZ" sz="1100" u="none" strike="noStrike" dirty="0" smtClean="0">
                          <a:effectLst/>
                        </a:rPr>
                        <a:t>706</a:t>
                      </a:r>
                      <a:r>
                        <a:rPr lang="pt-BR" sz="1100" u="none" strike="noStrike" dirty="0" smtClean="0">
                          <a:effectLst/>
                        </a:rPr>
                        <a:t> </a:t>
                      </a:r>
                      <a:r>
                        <a:rPr lang="pt-BR" sz="1100" u="none" strike="noStrike" dirty="0">
                          <a:effectLst/>
                        </a:rPr>
                        <a:t>000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nad 5 </a:t>
                      </a:r>
                      <a:r>
                        <a:rPr lang="cs-CZ" sz="1100" u="none" strike="noStrike" dirty="0" smtClean="0">
                          <a:effectLst/>
                        </a:rPr>
                        <a:t>706 </a:t>
                      </a:r>
                      <a:r>
                        <a:rPr lang="cs-CZ" sz="1100" u="none" strike="noStrike" dirty="0">
                          <a:effectLst/>
                        </a:rPr>
                        <a:t>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8932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Stavební práce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0 - 6 mil.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 mil. - </a:t>
                      </a:r>
                      <a:r>
                        <a:rPr lang="cs-CZ" sz="1100" u="none" strike="noStrike" dirty="0" smtClean="0">
                          <a:effectLst/>
                        </a:rPr>
                        <a:t>50 </a:t>
                      </a:r>
                      <a:r>
                        <a:rPr lang="cs-CZ" sz="1100" u="none" strike="noStrike" dirty="0">
                          <a:effectLst/>
                        </a:rPr>
                        <a:t>mil. 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smtClean="0">
                          <a:effectLst/>
                        </a:rPr>
                        <a:t>50</a:t>
                      </a:r>
                      <a:r>
                        <a:rPr lang="pt-BR" sz="1100" u="none" strike="noStrike" dirty="0" smtClean="0">
                          <a:effectLst/>
                        </a:rPr>
                        <a:t> </a:t>
                      </a:r>
                      <a:r>
                        <a:rPr lang="pt-BR" sz="1100" u="none" strike="noStrike" dirty="0">
                          <a:effectLst/>
                        </a:rPr>
                        <a:t>mil. </a:t>
                      </a:r>
                      <a:r>
                        <a:rPr lang="pt-BR" sz="1100" u="none" strike="noStrike" dirty="0" smtClean="0">
                          <a:effectLst/>
                        </a:rPr>
                        <a:t>– </a:t>
                      </a:r>
                      <a:r>
                        <a:rPr lang="cs-CZ" sz="1100" u="none" strike="noStrike" dirty="0" smtClean="0">
                          <a:effectLst/>
                        </a:rPr>
                        <a:t>142 668 </a:t>
                      </a:r>
                      <a:r>
                        <a:rPr lang="pt-BR" sz="1100" u="none" strike="noStrike" dirty="0" smtClean="0">
                          <a:effectLst/>
                        </a:rPr>
                        <a:t>000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nad </a:t>
                      </a:r>
                      <a:r>
                        <a:rPr lang="cs-CZ" sz="1100" u="none" strike="noStrike" dirty="0" smtClean="0">
                          <a:effectLst/>
                        </a:rPr>
                        <a:t>142 668</a:t>
                      </a:r>
                      <a:r>
                        <a:rPr lang="cs-CZ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100" u="none" strike="noStrike" dirty="0" smtClean="0">
                          <a:effectLst/>
                        </a:rPr>
                        <a:t>000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1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0533" y="4906864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vždy dle pravidel PRV</a:t>
            </a:r>
          </a:p>
          <a:p>
            <a:pPr algn="ctr"/>
            <a:r>
              <a:rPr lang="cs-CZ" dirty="0" smtClean="0"/>
              <a:t>=nižší </a:t>
            </a:r>
            <a:r>
              <a:rPr lang="cs-CZ" dirty="0"/>
              <a:t>hodnota</a:t>
            </a:r>
          </a:p>
          <a:p>
            <a:pPr algn="ctr"/>
            <a:endParaRPr lang="cs-CZ" b="1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Výběrové řízení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43650" y="5006769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  <a:r>
              <a:rPr lang="cs-CZ" dirty="0" smtClean="0"/>
              <a:t>otovaný a veřejný dle ZZVZ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6050" y="5401938"/>
            <a:ext cx="50930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</a:t>
            </a:r>
            <a:r>
              <a:rPr lang="cs-CZ" dirty="0" smtClean="0"/>
              <a:t>edotovaný dle pravidel PRV=vyšší hodnota</a:t>
            </a:r>
          </a:p>
          <a:p>
            <a:endParaRPr lang="cs-CZ" sz="800" b="1" dirty="0" smtClean="0">
              <a:solidFill>
                <a:srgbClr val="FF0000"/>
              </a:solidFill>
            </a:endParaRP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Zadávací řízení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rot="9201856">
            <a:off x="1939219" y="4519285"/>
            <a:ext cx="864553" cy="233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5400000">
            <a:off x="5973938" y="4547407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3640068">
            <a:off x="4226078" y="4558974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 rot="7155019">
            <a:off x="7892161" y="4556225"/>
            <a:ext cx="549911" cy="24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3590070" y="2068794"/>
            <a:ext cx="0" cy="368100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04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340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cs-CZ" sz="2400" b="1" dirty="0" smtClean="0">
                <a:ea typeface="ＭＳ Ｐゴシック" charset="0"/>
                <a:cs typeface="ＭＳ Ｐゴシック" charset="0"/>
              </a:rPr>
              <a:t>Druhy zadávacích řízení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u="sng" dirty="0"/>
              <a:t>zjednodušené podlimitní </a:t>
            </a:r>
            <a:r>
              <a:rPr lang="cs-CZ" sz="1600" b="1" i="1" u="sng" dirty="0" smtClean="0"/>
              <a:t>řízení </a:t>
            </a:r>
            <a:r>
              <a:rPr lang="cs-CZ" sz="1600" dirty="0" smtClean="0"/>
              <a:t>– oslovení + Profil zadavatele, 11 </a:t>
            </a:r>
            <a:r>
              <a:rPr lang="cs-CZ" sz="1600" dirty="0" err="1" smtClean="0"/>
              <a:t>prac</a:t>
            </a:r>
            <a:r>
              <a:rPr lang="cs-CZ" sz="1600" dirty="0" smtClean="0"/>
              <a:t>. dnů</a:t>
            </a:r>
            <a:endParaRPr lang="cs-CZ" sz="1600" dirty="0"/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o</a:t>
            </a:r>
            <a:r>
              <a:rPr lang="cs-CZ" sz="1600" b="1" i="1" dirty="0" smtClean="0"/>
              <a:t>tevřené (podlimitní řízení)</a:t>
            </a:r>
            <a:r>
              <a:rPr lang="cs-CZ" sz="1600" i="1" dirty="0" smtClean="0"/>
              <a:t> </a:t>
            </a:r>
            <a:r>
              <a:rPr lang="cs-CZ" sz="1600" dirty="0" smtClean="0"/>
              <a:t>– věstník veřejných zakázek</a:t>
            </a:r>
            <a:r>
              <a:rPr lang="cs-CZ" sz="1600" dirty="0"/>
              <a:t>, </a:t>
            </a:r>
            <a:r>
              <a:rPr lang="cs-CZ" sz="1600" dirty="0" smtClean="0"/>
              <a:t>15 </a:t>
            </a:r>
            <a:r>
              <a:rPr lang="cs-CZ" sz="1600" dirty="0" err="1" smtClean="0"/>
              <a:t>prac</a:t>
            </a:r>
            <a:r>
              <a:rPr lang="cs-CZ" sz="1600" dirty="0" smtClean="0"/>
              <a:t>. dnů -dodávky/služby (20 </a:t>
            </a:r>
            <a:r>
              <a:rPr lang="cs-CZ" sz="1600" dirty="0" err="1" smtClean="0"/>
              <a:t>prac</a:t>
            </a:r>
            <a:r>
              <a:rPr lang="cs-CZ" sz="1600" dirty="0" smtClean="0"/>
              <a:t>. </a:t>
            </a:r>
            <a:r>
              <a:rPr lang="cs-CZ" sz="1600" dirty="0"/>
              <a:t>d</a:t>
            </a:r>
            <a:r>
              <a:rPr lang="cs-CZ" sz="1600" dirty="0" smtClean="0"/>
              <a:t>nů - st. práce)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 smtClean="0"/>
              <a:t>otevřené (nadlimitní řízení)</a:t>
            </a:r>
            <a:r>
              <a:rPr lang="cs-CZ" sz="1600" i="1" dirty="0" smtClean="0"/>
              <a:t> </a:t>
            </a:r>
            <a:r>
              <a:rPr lang="cs-CZ" sz="1600" dirty="0" smtClean="0"/>
              <a:t>- 30 kalendářních dnů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užší řízení </a:t>
            </a:r>
            <a:r>
              <a:rPr lang="cs-CZ" sz="1600" b="1" i="1" dirty="0" smtClean="0"/>
              <a:t>(podlimitní řízení</a:t>
            </a:r>
            <a:r>
              <a:rPr lang="cs-CZ" sz="1600" b="1" i="1" dirty="0"/>
              <a:t>) </a:t>
            </a:r>
            <a:r>
              <a:rPr lang="cs-CZ" sz="1600" dirty="0"/>
              <a:t>– </a:t>
            </a:r>
            <a:r>
              <a:rPr lang="cs-CZ" sz="1600" dirty="0" smtClean="0"/>
              <a:t>15 pracovních dnů na </a:t>
            </a:r>
            <a:r>
              <a:rPr lang="cs-CZ" sz="1600" dirty="0"/>
              <a:t>žádost o účast, </a:t>
            </a:r>
            <a:r>
              <a:rPr lang="cs-CZ" sz="1600" dirty="0" smtClean="0"/>
              <a:t>15 pracovních dnů na </a:t>
            </a:r>
            <a:r>
              <a:rPr lang="cs-CZ" sz="1600" dirty="0"/>
              <a:t>podání nabídek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 smtClean="0"/>
              <a:t>užší řízení (nadlimitní řízení) </a:t>
            </a:r>
            <a:r>
              <a:rPr lang="cs-CZ" sz="1600" dirty="0" smtClean="0"/>
              <a:t>– 30 kalendářních dnů na žádost o účast, 10 kalendářních dnů na podání nabídek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 smtClean="0"/>
              <a:t>jednací </a:t>
            </a:r>
            <a:r>
              <a:rPr lang="cs-CZ" sz="1600" b="1" i="1" dirty="0"/>
              <a:t>řízení s </a:t>
            </a:r>
            <a:r>
              <a:rPr lang="cs-CZ" sz="1600" b="1" i="1" dirty="0" smtClean="0"/>
              <a:t>uveřejněním </a:t>
            </a:r>
            <a:r>
              <a:rPr lang="cs-CZ" sz="1600" dirty="0"/>
              <a:t>- 30 kalendářních </a:t>
            </a:r>
            <a:r>
              <a:rPr lang="cs-CZ" sz="1600" dirty="0" smtClean="0"/>
              <a:t>dnů na </a:t>
            </a:r>
            <a:r>
              <a:rPr lang="cs-CZ" sz="1600" dirty="0"/>
              <a:t>žádost o </a:t>
            </a:r>
            <a:r>
              <a:rPr lang="cs-CZ" sz="1600" dirty="0" smtClean="0"/>
              <a:t>účast, 25 kalendářních dnů na podání předběžných nabídek/ </a:t>
            </a:r>
            <a:r>
              <a:rPr lang="cs-CZ" sz="1600" b="1" dirty="0" smtClean="0"/>
              <a:t>bez uveřejnění </a:t>
            </a:r>
            <a:r>
              <a:rPr lang="cs-CZ" sz="1600" dirty="0" smtClean="0"/>
              <a:t>- bez lhůt</a:t>
            </a:r>
            <a:endParaRPr lang="cs-CZ" sz="1600" dirty="0"/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řízení se soutěžním dialogem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řízení o inovačním partnerství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koncesní řízení</a:t>
            </a:r>
          </a:p>
          <a:p>
            <a:pPr eaLnBrk="1" hangingPunct="1">
              <a:spcBef>
                <a:spcPts val="700"/>
              </a:spcBef>
            </a:pPr>
            <a:r>
              <a:rPr lang="cs-CZ" sz="1600" b="1" i="1" dirty="0"/>
              <a:t>řízení ve zjednodušeném </a:t>
            </a:r>
            <a:r>
              <a:rPr lang="cs-CZ" sz="1600" b="1" i="1" dirty="0" smtClean="0"/>
              <a:t>režimu</a:t>
            </a:r>
            <a:r>
              <a:rPr lang="cs-CZ" sz="1600" dirty="0" smtClean="0"/>
              <a:t> (pouze u vybraných služeb dle př. 4 ZZVZ)</a:t>
            </a:r>
            <a:endParaRPr lang="cs-CZ" sz="1600" dirty="0"/>
          </a:p>
          <a:p>
            <a:pPr marL="109537" indent="0" eaLnBrk="1" hangingPunct="1">
              <a:spcBef>
                <a:spcPts val="1200"/>
              </a:spcBef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Zadávací řízení dle ZZVZ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26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45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praxi nejčastěji užívané</a:t>
            </a:r>
          </a:p>
          <a:p>
            <a:r>
              <a:rPr lang="cs-CZ" sz="2000" dirty="0" smtClean="0"/>
              <a:t>u zakázek na stavební práce s předpokládanou hodnotou </a:t>
            </a:r>
            <a:r>
              <a:rPr lang="cs-CZ" sz="2000" b="1" dirty="0" smtClean="0"/>
              <a:t>do 50 mil. Kč bez DPH </a:t>
            </a:r>
            <a:r>
              <a:rPr lang="cs-CZ" sz="2000" dirty="0" smtClean="0"/>
              <a:t>/ na dodávky </a:t>
            </a:r>
            <a:r>
              <a:rPr lang="cs-CZ" sz="2000" b="1" dirty="0" smtClean="0"/>
              <a:t>do 5 706 000 Kč bez DPH </a:t>
            </a:r>
          </a:p>
          <a:p>
            <a:r>
              <a:rPr lang="cs-CZ" sz="2000" dirty="0" smtClean="0"/>
              <a:t>princip kontinuity – pokud bude zadavatel postupovat dle stávající úpravy, v mnoha ohledech bude postupovat přísněji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o nabídkách nelze </a:t>
            </a:r>
            <a:r>
              <a:rPr lang="cs-CZ" sz="2000" b="1" dirty="0" smtClean="0">
                <a:solidFill>
                  <a:srgbClr val="FF0000"/>
                </a:solidFill>
              </a:rPr>
              <a:t>jednat!</a:t>
            </a:r>
          </a:p>
          <a:p>
            <a:pPr marL="109537" indent="0">
              <a:buNone/>
            </a:pPr>
            <a:endParaRPr lang="cs-CZ" sz="2000" dirty="0" smtClean="0"/>
          </a:p>
          <a:p>
            <a:pPr marL="109537" indent="0">
              <a:buNone/>
            </a:pPr>
            <a:r>
              <a:rPr lang="cs-CZ" sz="2400" b="1" dirty="0" smtClean="0"/>
              <a:t>Zahájení </a:t>
            </a:r>
            <a:r>
              <a:rPr lang="cs-CZ" sz="2400" b="1" dirty="0"/>
              <a:t>VŘ</a:t>
            </a:r>
          </a:p>
          <a:p>
            <a:r>
              <a:rPr lang="cs-CZ" sz="2000" dirty="0"/>
              <a:t>zveřejnění výzvy na profilu zadavatele</a:t>
            </a:r>
          </a:p>
          <a:p>
            <a:r>
              <a:rPr lang="cs-CZ" sz="2000" dirty="0"/>
              <a:t>může odeslat i vybraným dodavatelům </a:t>
            </a:r>
            <a:br>
              <a:rPr lang="cs-CZ" sz="2000" dirty="0"/>
            </a:br>
            <a:r>
              <a:rPr lang="cs-CZ" sz="2000" dirty="0"/>
              <a:t>(v tom případě min. pěti)</a:t>
            </a:r>
          </a:p>
          <a:p>
            <a:r>
              <a:rPr lang="cs-CZ" sz="2000" dirty="0"/>
              <a:t>náležitosti výzvy stanoví </a:t>
            </a:r>
            <a:r>
              <a:rPr lang="cs-CZ" sz="2000" dirty="0" smtClean="0"/>
              <a:t>příloha č. </a:t>
            </a:r>
            <a:r>
              <a:rPr lang="cs-CZ" sz="2000" dirty="0"/>
              <a:t>6 </a:t>
            </a:r>
            <a:r>
              <a:rPr lang="cs-CZ" sz="2000" dirty="0" smtClean="0"/>
              <a:t>ZZVZ (identifikace, přístup k ZD, lhůta pro podání, požadavky na kvalifikaci …)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26669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cs-CZ" sz="2400" b="1" dirty="0"/>
              <a:t>Lhůty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lhůta pro podání nabídek </a:t>
            </a:r>
            <a:r>
              <a:rPr lang="cs-CZ" sz="2000" b="1" dirty="0"/>
              <a:t>min. 11 </a:t>
            </a:r>
            <a:r>
              <a:rPr lang="cs-CZ" sz="2000" b="1" dirty="0" err="1"/>
              <a:t>prac</a:t>
            </a:r>
            <a:r>
              <a:rPr lang="cs-CZ" sz="2000" b="1" dirty="0"/>
              <a:t>. dní</a:t>
            </a:r>
            <a:r>
              <a:rPr lang="cs-CZ" sz="2000" dirty="0"/>
              <a:t> ode dne </a:t>
            </a:r>
            <a:r>
              <a:rPr lang="cs-CZ" sz="2000" dirty="0" smtClean="0"/>
              <a:t>zahájení </a:t>
            </a:r>
            <a:r>
              <a:rPr lang="cs-CZ" sz="2000" i="1" dirty="0" smtClean="0"/>
              <a:t>(v případě prohlídky místa plnění je nutno stanovit vždy delší než min. lhůtu!)</a:t>
            </a:r>
            <a:endParaRPr lang="cs-CZ" sz="2000" i="1" dirty="0"/>
          </a:p>
          <a:p>
            <a:pPr>
              <a:spcBef>
                <a:spcPts val="1800"/>
              </a:spcBef>
            </a:pPr>
            <a:r>
              <a:rPr lang="cs-CZ" sz="2000" dirty="0" smtClean="0"/>
              <a:t>po </a:t>
            </a:r>
            <a:r>
              <a:rPr lang="cs-CZ" sz="2000" dirty="0"/>
              <a:t>celou dobu lhůty pro podání nabídek </a:t>
            </a:r>
            <a:r>
              <a:rPr lang="cs-CZ" sz="2000" b="1" dirty="0"/>
              <a:t>musí být na profilu </a:t>
            </a:r>
            <a:r>
              <a:rPr lang="cs-CZ" sz="2000" dirty="0"/>
              <a:t>zveřejněna rovněž </a:t>
            </a:r>
            <a:r>
              <a:rPr lang="cs-CZ" sz="2000" dirty="0" smtClean="0"/>
              <a:t>zadávací dokumentace</a:t>
            </a:r>
          </a:p>
          <a:p>
            <a:pPr>
              <a:spcBef>
                <a:spcPts val="1800"/>
              </a:spcBef>
            </a:pPr>
            <a:r>
              <a:rPr lang="cs-CZ" sz="2000" u="sng" dirty="0" smtClean="0"/>
              <a:t>vysvětlení zadávací dokumentace (dříve dodatečné informace)</a:t>
            </a:r>
            <a:r>
              <a:rPr lang="cs-CZ" sz="2000" dirty="0" smtClean="0"/>
              <a:t> musí být uveřejněno min. 4 </a:t>
            </a:r>
            <a:r>
              <a:rPr lang="cs-CZ" sz="2000" dirty="0" err="1" smtClean="0"/>
              <a:t>prac</a:t>
            </a:r>
            <a:r>
              <a:rPr lang="cs-CZ" sz="2000" dirty="0" smtClean="0"/>
              <a:t>. dny před </a:t>
            </a:r>
            <a:r>
              <a:rPr lang="cs-CZ" sz="2000" dirty="0"/>
              <a:t>skončením lhůty pro podání </a:t>
            </a:r>
            <a:r>
              <a:rPr lang="cs-CZ" sz="2000" dirty="0" smtClean="0"/>
              <a:t>nabídek</a:t>
            </a:r>
          </a:p>
          <a:p>
            <a:pPr>
              <a:spcBef>
                <a:spcPts val="1800"/>
              </a:spcBef>
            </a:pPr>
            <a:r>
              <a:rPr lang="cs-CZ" sz="2000" u="sng" dirty="0" smtClean="0"/>
              <a:t>prohlídka místa plnění</a:t>
            </a:r>
            <a:r>
              <a:rPr lang="cs-CZ" sz="2000" dirty="0" smtClean="0"/>
              <a:t> musí být uskutečněna nejpozději </a:t>
            </a:r>
            <a:br>
              <a:rPr lang="cs-CZ" sz="2000" dirty="0" smtClean="0"/>
            </a:br>
            <a:r>
              <a:rPr lang="cs-CZ" sz="2000" dirty="0" smtClean="0"/>
              <a:t>5 </a:t>
            </a:r>
            <a:r>
              <a:rPr lang="cs-CZ" sz="2000" dirty="0" err="1" smtClean="0"/>
              <a:t>prac</a:t>
            </a:r>
            <a:r>
              <a:rPr lang="cs-CZ" sz="2000" dirty="0" smtClean="0"/>
              <a:t>. dní před skončením lhůty pro podání nabídek</a:t>
            </a:r>
          </a:p>
          <a:p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28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1538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800"/>
              </a:spcBef>
              <a:buNone/>
            </a:pPr>
            <a:r>
              <a:rPr lang="cs-CZ" sz="2400" b="1" dirty="0" smtClean="0"/>
              <a:t>Základní principy ZPŘ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u zadávacích podmínek lze stanovit i jakákoli pravidla pro nadlimitní režim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lze stanovit i jiná kritéria kvalifikace než stanovuje zákon, musí být </a:t>
            </a:r>
            <a:r>
              <a:rPr lang="cs-CZ" sz="2000" b="1" dirty="0" smtClean="0"/>
              <a:t>přiměřená</a:t>
            </a:r>
            <a:r>
              <a:rPr lang="cs-CZ" sz="2000" dirty="0" smtClean="0"/>
              <a:t> a nesmí být </a:t>
            </a:r>
            <a:r>
              <a:rPr lang="cs-CZ" sz="2000" b="1" dirty="0" smtClean="0"/>
              <a:t>diskriminační 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lze stanovit i jiná kritéria kvality pro hodnocení nabídek než stanovuje zákon, musí být ale založena na </a:t>
            </a:r>
            <a:r>
              <a:rPr lang="cs-CZ" sz="2000" b="1" dirty="0" smtClean="0"/>
              <a:t>objektivních skutečnostech vztahujících se k osobě dodavatele nebo k předmětu zakázky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doklady o kvalifikaci </a:t>
            </a:r>
            <a:r>
              <a:rPr lang="cs-CZ" sz="2000" b="1" dirty="0" smtClean="0"/>
              <a:t>lze předložit v kopii </a:t>
            </a:r>
            <a:r>
              <a:rPr lang="cs-CZ" sz="2000" dirty="0" smtClean="0"/>
              <a:t>a mohou být </a:t>
            </a:r>
            <a:r>
              <a:rPr lang="cs-CZ" sz="2000" b="1" dirty="0" smtClean="0"/>
              <a:t>nahrazeny čestným prohlášením</a:t>
            </a:r>
            <a:r>
              <a:rPr lang="cs-CZ" sz="2000" dirty="0" smtClean="0"/>
              <a:t>; v průběhu ZŘ </a:t>
            </a:r>
            <a:r>
              <a:rPr lang="cs-CZ" sz="2000" b="1" dirty="0" smtClean="0"/>
              <a:t>lze vyžádat originály</a:t>
            </a:r>
            <a:r>
              <a:rPr lang="cs-CZ" sz="2000" dirty="0" smtClean="0"/>
              <a:t>; před podpisem smlouvy pak </a:t>
            </a:r>
            <a:r>
              <a:rPr lang="cs-CZ" sz="2000" b="1" dirty="0" smtClean="0"/>
              <a:t>musí být doloženy originály dokladů</a:t>
            </a:r>
          </a:p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29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7288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 smtClean="0">
                <a:latin typeface="Arial" charset="0"/>
              </a:rPr>
              <a:t>Zadávací / výběrová </a:t>
            </a:r>
            <a:r>
              <a:rPr lang="cs-CZ" sz="4000" dirty="0">
                <a:latin typeface="Arial" charset="0"/>
              </a:rPr>
              <a:t>řízení</a:t>
            </a: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0AB05F3F-A968-451D-B34F-6E27751F970C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3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graphicFrame>
        <p:nvGraphicFramePr>
          <p:cNvPr id="11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992751"/>
              </p:ext>
            </p:extLst>
          </p:nvPr>
        </p:nvGraphicFramePr>
        <p:xfrm>
          <a:off x="457200" y="1196975"/>
          <a:ext cx="8229600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Pro ZPŘ platí: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1- 32 ČÁST PRVNÍ, obecná ustanovení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33 – 51 ČÁST DRUHÁ, ustanovení k ZŘ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52 – 54 ČÁST TŘETÍ, podlimitní režim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55 – 128 ČÁST ČTVRTÁ, nadlimitní režim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130 – 137 ČÁST ŠESTÁ, zvláštní postupy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210 – 223 ČÁST DESÁTÁ, společná ustanovení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233 – 240 ČÁST DVANÁCTÁ, systém </a:t>
            </a:r>
            <a:r>
              <a:rPr lang="cs-CZ" sz="2000" dirty="0" err="1" smtClean="0"/>
              <a:t>certifik</a:t>
            </a:r>
            <a:r>
              <a:rPr lang="cs-CZ" sz="2000" dirty="0" smtClean="0"/>
              <a:t>. dodavatelů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241 – 272 ČÁST TŘINÁCTÁ, řešení námitek, návrhy ÚOHS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273 – 278 ČÁST ČTRNÁCTÁ, přechodná ustanovení</a:t>
            </a:r>
          </a:p>
          <a:p>
            <a:pPr>
              <a:spcBef>
                <a:spcPts val="800"/>
              </a:spcBef>
            </a:pPr>
            <a:r>
              <a:rPr lang="cs-CZ" sz="2000" dirty="0" smtClean="0"/>
              <a:t>§ 279 ČÁST PATNÁCTÁ, účinnost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0032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Společné zadávání § 7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zakázka může být zadána společně s jiným zadavatelem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(</a:t>
            </a:r>
            <a:r>
              <a:rPr lang="cs-CZ" sz="2000" dirty="0"/>
              <a:t>i osobou, která není zadavatelem dle zákona)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musí být uzavřena písemná smlouva ohledně práv a povinností a způsobu </a:t>
            </a:r>
            <a:r>
              <a:rPr lang="cs-CZ" sz="2000" dirty="0" smtClean="0"/>
              <a:t>jednání</a:t>
            </a:r>
          </a:p>
          <a:p>
            <a:pPr marL="109537" indent="0">
              <a:buNone/>
            </a:pPr>
            <a:endParaRPr lang="cs-CZ" sz="2000" b="1" dirty="0" smtClean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31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32915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/>
              <a:t>Předpokládaná hodnota § 16 – 23</a:t>
            </a:r>
          </a:p>
          <a:p>
            <a:pPr marL="109537" indent="0">
              <a:spcBef>
                <a:spcPts val="500"/>
              </a:spcBef>
              <a:buNone/>
            </a:pPr>
            <a:r>
              <a:rPr lang="cs-CZ" sz="1900" dirty="0"/>
              <a:t>= předpokládaná výše </a:t>
            </a:r>
            <a:r>
              <a:rPr lang="cs-CZ" sz="1900" b="1" dirty="0">
                <a:solidFill>
                  <a:srgbClr val="FF0000"/>
                </a:solidFill>
              </a:rPr>
              <a:t>úplaty za plnění zakázky</a:t>
            </a:r>
          </a:p>
          <a:p>
            <a:pPr>
              <a:spcBef>
                <a:spcPts val="500"/>
              </a:spcBef>
            </a:pPr>
            <a:r>
              <a:rPr lang="cs-CZ" sz="1900" dirty="0"/>
              <a:t>stanoví se </a:t>
            </a:r>
            <a:r>
              <a:rPr lang="cs-CZ" sz="1900" b="1" dirty="0"/>
              <a:t>k okamžiku zahájení </a:t>
            </a:r>
            <a:r>
              <a:rPr lang="cs-CZ" sz="1900" dirty="0"/>
              <a:t>ZŘ</a:t>
            </a:r>
          </a:p>
          <a:p>
            <a:pPr>
              <a:spcBef>
                <a:spcPts val="500"/>
              </a:spcBef>
            </a:pPr>
            <a:r>
              <a:rPr lang="cs-CZ" sz="1900" dirty="0"/>
              <a:t>hodnota za provozní jednotky zadavatele se sčítá, nejde-li o jednotku funkčně samostatnou (odštěpné závody, pobočky..)</a:t>
            </a:r>
          </a:p>
          <a:p>
            <a:pPr>
              <a:spcBef>
                <a:spcPts val="500"/>
              </a:spcBef>
            </a:pPr>
            <a:r>
              <a:rPr lang="cs-CZ" sz="1900" dirty="0" smtClean="0"/>
              <a:t>§18 - u </a:t>
            </a:r>
            <a:r>
              <a:rPr lang="cs-CZ" sz="1900" dirty="0"/>
              <a:t>zakázky </a:t>
            </a:r>
            <a:r>
              <a:rPr lang="cs-CZ" sz="1900" u="sng" dirty="0"/>
              <a:t>rozdělené na části </a:t>
            </a:r>
            <a:r>
              <a:rPr lang="cs-CZ" sz="1900" dirty="0"/>
              <a:t>se provede </a:t>
            </a:r>
            <a:r>
              <a:rPr lang="cs-CZ" sz="1900" b="1" dirty="0"/>
              <a:t>součet hodnot všech částí</a:t>
            </a:r>
            <a:r>
              <a:rPr lang="cs-CZ" sz="1900" dirty="0"/>
              <a:t>; </a:t>
            </a:r>
            <a:r>
              <a:rPr lang="cs-CZ" sz="1900" dirty="0">
                <a:solidFill>
                  <a:srgbClr val="FF0000"/>
                </a:solidFill>
              </a:rPr>
              <a:t>jednotlivé části mohou být zadávány postupy odpovídající předpokládané hodnotě této části v případě, že celková </a:t>
            </a:r>
            <a:r>
              <a:rPr lang="cs-CZ" sz="1900" dirty="0" err="1">
                <a:solidFill>
                  <a:srgbClr val="FF0000"/>
                </a:solidFill>
              </a:rPr>
              <a:t>předp</a:t>
            </a:r>
            <a:r>
              <a:rPr lang="cs-CZ" sz="1900" dirty="0">
                <a:solidFill>
                  <a:srgbClr val="FF0000"/>
                </a:solidFill>
              </a:rPr>
              <a:t>. hodnota takto zadávaných částí nepřesáhne 20 % </a:t>
            </a:r>
            <a:r>
              <a:rPr lang="cs-CZ" sz="1900" dirty="0"/>
              <a:t>souhrnné </a:t>
            </a:r>
            <a:r>
              <a:rPr lang="cs-CZ" sz="1900" dirty="0" err="1"/>
              <a:t>předp</a:t>
            </a:r>
            <a:r>
              <a:rPr lang="cs-CZ" sz="1900" dirty="0"/>
              <a:t>. hodnoty  a že hodnota jednotlivé části je nižší než 80 tis. EUR u dodávek a služeb a 1 mil. EUR u st. </a:t>
            </a:r>
            <a:r>
              <a:rPr lang="cs-CZ" sz="1900" dirty="0" smtClean="0"/>
              <a:t>prací</a:t>
            </a:r>
            <a:endParaRPr lang="cs-CZ" sz="1900" dirty="0"/>
          </a:p>
          <a:p>
            <a:pPr>
              <a:spcBef>
                <a:spcPts val="500"/>
              </a:spcBef>
            </a:pPr>
            <a:r>
              <a:rPr lang="cs-CZ" sz="1900" dirty="0" smtClean="0"/>
              <a:t>u </a:t>
            </a:r>
            <a:r>
              <a:rPr lang="cs-CZ" sz="1900" u="sng" dirty="0" smtClean="0"/>
              <a:t>dodávek a služeb</a:t>
            </a:r>
            <a:r>
              <a:rPr lang="cs-CZ" sz="1900" dirty="0" smtClean="0"/>
              <a:t>, které jsou nezbytné pro provedení stavebních prací, je </a:t>
            </a:r>
            <a:r>
              <a:rPr lang="cs-CZ" sz="1900" b="1" dirty="0" smtClean="0"/>
              <a:t>jejich hodnota zahrnuta </a:t>
            </a:r>
            <a:r>
              <a:rPr lang="cs-CZ" sz="1900" dirty="0" smtClean="0"/>
              <a:t>do předpokládané hodnoty zakázky na stavební práce</a:t>
            </a:r>
          </a:p>
          <a:p>
            <a:pPr marL="109537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8510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Seznam pojmů § 28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stanoveny základní pojmy (zadávací dokumentace, zadávací podmínky</a:t>
            </a:r>
            <a:r>
              <a:rPr lang="cs-CZ" sz="2000" dirty="0" smtClean="0"/>
              <a:t>..)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nový termín </a:t>
            </a:r>
            <a:r>
              <a:rPr lang="cs-CZ" sz="2000" b="1" dirty="0" smtClean="0"/>
              <a:t>„poddodavatel“ X dříve subdodavatel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pokud nebyla nabídka podána ve lhůtě nebo způsobem stanovených v zadávací dokumentaci, </a:t>
            </a:r>
            <a:r>
              <a:rPr lang="cs-CZ" sz="2000" u="sng" dirty="0" smtClean="0"/>
              <a:t>nepovažuje se za podanou </a:t>
            </a:r>
            <a:r>
              <a:rPr lang="cs-CZ" sz="2000" dirty="0" smtClean="0"/>
              <a:t>(zákon nestanoví, jak s nabídkou dále nakládat → dodavatel se nestává účastníkem ZŘ → nabídka může být vrácena, ponechána.. není nutno dodržovat archivační povinnost)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zadávací </a:t>
            </a:r>
            <a:r>
              <a:rPr lang="cs-CZ" sz="2000" dirty="0" smtClean="0"/>
              <a:t>dokumentace</a:t>
            </a:r>
          </a:p>
          <a:p>
            <a:pPr lvl="1">
              <a:spcBef>
                <a:spcPts val="600"/>
              </a:spcBef>
              <a:buClr>
                <a:schemeClr val="accent2"/>
              </a:buClr>
            </a:pPr>
            <a:r>
              <a:rPr lang="cs-CZ" sz="1600" dirty="0" smtClean="0"/>
              <a:t> </a:t>
            </a:r>
            <a:r>
              <a:rPr lang="cs-CZ" sz="1600" dirty="0"/>
              <a:t>veškeré písemné dokumenty obsahující zadávací podmínky, sdělované nebo zpřístupňované účastníkům zadávacího řízení při zahájení zadávacího řízení, včetně formulářů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33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76846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332"/>
          </a:xfrm>
        </p:spPr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Předběžné tržní konzultace § 33</a:t>
            </a:r>
          </a:p>
          <a:p>
            <a:r>
              <a:rPr lang="cs-CZ" sz="2000" dirty="0"/>
              <a:t>mohou být vedeny s </a:t>
            </a:r>
            <a:r>
              <a:rPr lang="cs-CZ" sz="2000" u="sng" dirty="0"/>
              <a:t>odborníky</a:t>
            </a:r>
            <a:r>
              <a:rPr lang="cs-CZ" sz="2000" dirty="0"/>
              <a:t> či </a:t>
            </a:r>
            <a:r>
              <a:rPr lang="cs-CZ" sz="2000" u="sng" dirty="0"/>
              <a:t>dodavateli</a:t>
            </a:r>
          </a:p>
          <a:p>
            <a:r>
              <a:rPr lang="cs-CZ" sz="2000" u="sng" dirty="0"/>
              <a:t>odborník</a:t>
            </a:r>
            <a:r>
              <a:rPr lang="cs-CZ" sz="2000" dirty="0"/>
              <a:t> může být každá osoba s odbornou znalostí ve vztahu k předmětu VZ, která není zároveň dodavatelem</a:t>
            </a:r>
          </a:p>
          <a:p>
            <a:r>
              <a:rPr lang="cs-CZ" sz="2000" u="sng" dirty="0"/>
              <a:t>d</a:t>
            </a:r>
            <a:r>
              <a:rPr lang="cs-CZ" sz="2000" u="sng" dirty="0" smtClean="0"/>
              <a:t>odavatel, se kterým konzultuje</a:t>
            </a:r>
            <a:r>
              <a:rPr lang="cs-CZ" sz="2000" dirty="0" smtClean="0"/>
              <a:t> může následně podat </a:t>
            </a:r>
            <a:r>
              <a:rPr lang="cs-CZ" sz="2000" dirty="0"/>
              <a:t>nabídku a plnit zakázku → </a:t>
            </a:r>
            <a:endParaRPr lang="cs-CZ" sz="2000" dirty="0" smtClean="0"/>
          </a:p>
          <a:p>
            <a:pPr marL="109537" indent="0" algn="ctr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POZOR! NESMÍ BÝT NARUŠENA HOSPODÁŘSKÁ SOUTĚŽ!</a:t>
            </a:r>
          </a:p>
          <a:p>
            <a:r>
              <a:rPr lang="cs-CZ" sz="2000" dirty="0" smtClean="0"/>
              <a:t>zadavatel </a:t>
            </a:r>
            <a:r>
              <a:rPr lang="cs-CZ" sz="2000" dirty="0"/>
              <a:t>musí ostatním účastníkům sdělit informace vyplývající z účasti těchto dodavatelů (zapracovat do ZD)</a:t>
            </a:r>
          </a:p>
          <a:p>
            <a:r>
              <a:rPr lang="cs-CZ" sz="2000" dirty="0"/>
              <a:t>dodavatel nesmí získat informace, které by byly konkurenční výhodou (např. datum zahájení ZŘ) a zadavatel nesmí nic potvrzovat </a:t>
            </a:r>
            <a:r>
              <a:rPr lang="cs-CZ" sz="2000" dirty="0" smtClean="0"/>
              <a:t>(„ano</a:t>
            </a:r>
            <a:r>
              <a:rPr lang="cs-CZ" sz="2000" dirty="0"/>
              <a:t>, uděláme to takto</a:t>
            </a:r>
            <a:r>
              <a:rPr lang="cs-CZ" sz="2000" dirty="0" smtClean="0"/>
              <a:t>“)</a:t>
            </a:r>
          </a:p>
          <a:p>
            <a:r>
              <a:rPr lang="cs-CZ" sz="2000" dirty="0" smtClean="0"/>
              <a:t>zákon nestanoví způsob vedení konzultací, avšak vše nutno realizovat transparentně a přezkoumatelně (záznamy apod...)</a:t>
            </a:r>
            <a:endParaRPr lang="cs-CZ" sz="2000" dirty="0"/>
          </a:p>
          <a:p>
            <a:pPr marL="109537" indent="0">
              <a:buNone/>
            </a:pPr>
            <a:endParaRPr lang="cs-CZ" sz="2000" dirty="0" smtClean="0"/>
          </a:p>
          <a:p>
            <a:pPr marL="109537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539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cs-CZ" sz="2400" b="1" dirty="0" smtClean="0"/>
              <a:t>Zadávací podmínky § 36</a:t>
            </a:r>
          </a:p>
          <a:p>
            <a:pPr>
              <a:spcBef>
                <a:spcPts val="1800"/>
              </a:spcBef>
            </a:pPr>
            <a:r>
              <a:rPr lang="cs-CZ" sz="2000" dirty="0" smtClean="0"/>
              <a:t>nesmí zaručovat konkurenční výhodu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p</a:t>
            </a:r>
            <a:r>
              <a:rPr lang="cs-CZ" sz="2000" dirty="0" smtClean="0"/>
              <a:t>okud ZD či její část vypracuje někdo jiný než zadavatel, </a:t>
            </a:r>
            <a:r>
              <a:rPr lang="cs-CZ" sz="2000" b="1" dirty="0" smtClean="0"/>
              <a:t>je nutno tuto část označit</a:t>
            </a:r>
            <a:r>
              <a:rPr lang="cs-CZ" sz="2000" dirty="0" smtClean="0"/>
              <a:t> společně s identifikací této osoby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u</a:t>
            </a:r>
            <a:r>
              <a:rPr lang="cs-CZ" sz="2000" dirty="0" smtClean="0"/>
              <a:t> předběžné tržní konzultace </a:t>
            </a:r>
            <a:r>
              <a:rPr lang="cs-CZ" sz="2000" b="1" dirty="0" smtClean="0"/>
              <a:t>nutno označit příslušné informace a identifikovat osoby</a:t>
            </a:r>
            <a:r>
              <a:rPr lang="cs-CZ" sz="2000" dirty="0" smtClean="0"/>
              <a:t>, které se na konzultaci podílely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35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2317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Podmínky účasti v ZŘ § 37</a:t>
            </a:r>
          </a:p>
          <a:p>
            <a:r>
              <a:rPr lang="cs-CZ" sz="2000" b="1" dirty="0" smtClean="0"/>
              <a:t>podmínky kvalifikace 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  může být využito podmínek pro nadlimitní režim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 </a:t>
            </a:r>
            <a:r>
              <a:rPr lang="cs-CZ" sz="1400" dirty="0" smtClean="0"/>
              <a:t> nejsou </a:t>
            </a:r>
            <a:r>
              <a:rPr lang="cs-CZ" sz="1400" dirty="0"/>
              <a:t>povinné </a:t>
            </a:r>
          </a:p>
          <a:p>
            <a:pPr marL="365125" lvl="2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2000" b="1" dirty="0" smtClean="0"/>
              <a:t>technické podmínky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může být využito podmínek pro nadlimitní </a:t>
            </a:r>
            <a:r>
              <a:rPr lang="cs-CZ" sz="1400" dirty="0" smtClean="0"/>
              <a:t>režim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j</a:t>
            </a:r>
            <a:r>
              <a:rPr lang="cs-CZ" sz="1400" dirty="0" smtClean="0"/>
              <a:t>de o věcné požadavky zadavatele na vlastnosti předmětu zakázky</a:t>
            </a:r>
          </a:p>
          <a:p>
            <a:pPr marL="365125" lvl="2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2000" b="1" dirty="0" smtClean="0"/>
              <a:t>obchodní </a:t>
            </a:r>
            <a:r>
              <a:rPr lang="cs-CZ" sz="2000" b="1" dirty="0"/>
              <a:t>a smluvní </a:t>
            </a:r>
            <a:r>
              <a:rPr lang="cs-CZ" sz="2000" b="1" dirty="0" smtClean="0"/>
              <a:t>podmínky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není stanovena konkrétní forma (kompletní návrh smlouvy X vybrané obchodní podmínky</a:t>
            </a:r>
            <a:r>
              <a:rPr lang="cs-CZ" sz="1400" dirty="0" smtClean="0"/>
              <a:t>)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pozor v případě, kdy obchodní podmínky mají vliv na hodnocení (musí být umožněna srovnatelnost nabídek)</a:t>
            </a:r>
          </a:p>
          <a:p>
            <a:pPr marL="365125" lvl="2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2000" b="1" dirty="0" smtClean="0"/>
              <a:t>zvláštní podmínky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v </a:t>
            </a:r>
            <a:r>
              <a:rPr lang="cs-CZ" sz="1400" dirty="0"/>
              <a:t>oblasti vlivu předmětu VZ na ŽP, sociální dopady, zaměstnanost</a:t>
            </a:r>
            <a:r>
              <a:rPr lang="cs-CZ" sz="1400" dirty="0" smtClean="0"/>
              <a:t>..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např. stanovení postupu šetrného k ŽP X NE např. požadavek na prokázání sponzoringu kulturních akcí</a:t>
            </a:r>
            <a:endParaRPr lang="cs-CZ" sz="1400" dirty="0"/>
          </a:p>
          <a:p>
            <a:pPr lvl="2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lvl="2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lvl="2">
              <a:buFont typeface="Courier New" panose="02070309020205020404" pitchFamily="49" charset="0"/>
              <a:buChar char="o"/>
            </a:pPr>
            <a:endParaRPr lang="cs-CZ" sz="1600" dirty="0"/>
          </a:p>
          <a:p>
            <a:pPr marL="365125" lvl="2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98884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cs-CZ" sz="2800" b="1" dirty="0"/>
              <a:t>Podmínky účasti v ZŘ § 37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n</a:t>
            </a:r>
            <a:r>
              <a:rPr lang="cs-CZ" sz="2000" dirty="0" smtClean="0"/>
              <a:t>esmí být požadována konkrétní právní forma dodavatele či určitá forma spolupráce dodavatelů</a:t>
            </a:r>
          </a:p>
          <a:p>
            <a:pPr marL="109537" indent="0">
              <a:spcBef>
                <a:spcPts val="1200"/>
              </a:spcBef>
              <a:buNone/>
            </a:pPr>
            <a:endParaRPr lang="cs-CZ" sz="2800" b="1" dirty="0" smtClean="0"/>
          </a:p>
          <a:p>
            <a:pPr marL="109537" indent="0">
              <a:spcBef>
                <a:spcPts val="1200"/>
              </a:spcBef>
              <a:buNone/>
            </a:pPr>
            <a:r>
              <a:rPr lang="cs-CZ" sz="2800" b="1" dirty="0" smtClean="0"/>
              <a:t>Vyhrazené </a:t>
            </a:r>
            <a:r>
              <a:rPr lang="cs-CZ" sz="2800" b="1" dirty="0"/>
              <a:t>VZ § </a:t>
            </a:r>
            <a:r>
              <a:rPr lang="cs-CZ" sz="2800" b="1" dirty="0" smtClean="0"/>
              <a:t>38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může být požadavek na účast </a:t>
            </a:r>
            <a:r>
              <a:rPr lang="cs-CZ" sz="2000" dirty="0" smtClean="0"/>
              <a:t>dodavatele </a:t>
            </a:r>
            <a:r>
              <a:rPr lang="cs-CZ" sz="2000" dirty="0"/>
              <a:t>zaměstnávajícího na </a:t>
            </a:r>
            <a:r>
              <a:rPr lang="cs-CZ" sz="2000" u="sng" dirty="0"/>
              <a:t>chráněných </a:t>
            </a:r>
            <a:r>
              <a:rPr lang="cs-CZ" sz="2000" u="sng" dirty="0" err="1"/>
              <a:t>prac</a:t>
            </a:r>
            <a:r>
              <a:rPr lang="cs-CZ" sz="2000" u="sng" dirty="0"/>
              <a:t>. místech</a:t>
            </a:r>
            <a:r>
              <a:rPr lang="cs-CZ" sz="2000" dirty="0"/>
              <a:t> </a:t>
            </a:r>
            <a:r>
              <a:rPr lang="cs-CZ" sz="2000" b="1" dirty="0" smtClean="0"/>
              <a:t>alespoň </a:t>
            </a:r>
            <a:r>
              <a:rPr lang="cs-CZ" sz="2000" b="1" dirty="0"/>
              <a:t>50 % osob se zdrav.</a:t>
            </a:r>
            <a:r>
              <a:rPr lang="cs-CZ" sz="2000" dirty="0"/>
              <a:t> </a:t>
            </a:r>
            <a:r>
              <a:rPr lang="cs-CZ" sz="2000" dirty="0" smtClean="0"/>
              <a:t>postižením </a:t>
            </a:r>
            <a:r>
              <a:rPr lang="cs-CZ" sz="2000" dirty="0"/>
              <a:t>z celkového počtu </a:t>
            </a:r>
            <a:r>
              <a:rPr lang="cs-CZ" sz="2000" dirty="0" smtClean="0"/>
              <a:t>zaměstnanců</a:t>
            </a:r>
          </a:p>
          <a:p>
            <a:pPr>
              <a:spcBef>
                <a:spcPts val="1200"/>
              </a:spcBef>
            </a:pPr>
            <a:r>
              <a:rPr lang="cs-CZ" sz="2000" dirty="0" smtClean="0"/>
              <a:t>potvrzení Úřadu práce</a:t>
            </a:r>
          </a:p>
          <a:p>
            <a:pPr>
              <a:spcBef>
                <a:spcPts val="1200"/>
              </a:spcBef>
            </a:pPr>
            <a:r>
              <a:rPr lang="cs-CZ" sz="2000" dirty="0"/>
              <a:t>n</a:t>
            </a:r>
            <a:r>
              <a:rPr lang="cs-CZ" sz="2000" dirty="0" smtClean="0"/>
              <a:t>elze prokázat prostřednictvím jiných osob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37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45629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800"/>
              </a:spcBef>
              <a:buNone/>
            </a:pPr>
            <a:r>
              <a:rPr lang="cs-CZ" sz="2400" b="1" dirty="0" smtClean="0"/>
              <a:t>Průběh ZŘ § 39</a:t>
            </a:r>
          </a:p>
          <a:p>
            <a:pPr>
              <a:spcBef>
                <a:spcPts val="800"/>
              </a:spcBef>
            </a:pPr>
            <a:r>
              <a:rPr lang="cs-CZ" sz="1800" dirty="0"/>
              <a:t>z</a:t>
            </a:r>
            <a:r>
              <a:rPr lang="cs-CZ" sz="1800" dirty="0" smtClean="0"/>
              <a:t>adavatel vybírá na základě splnění podmínek účasti v ZŘ a na základě kritérií hodnocení</a:t>
            </a:r>
          </a:p>
          <a:p>
            <a:pPr>
              <a:spcBef>
                <a:spcPts val="800"/>
              </a:spcBef>
            </a:pPr>
            <a:r>
              <a:rPr lang="cs-CZ" sz="1800" dirty="0"/>
              <a:t>p</a:t>
            </a:r>
            <a:r>
              <a:rPr lang="cs-CZ" sz="1800" dirty="0" smtClean="0"/>
              <a:t>osouzení splnění podmínek účasti lze provést</a:t>
            </a:r>
            <a:r>
              <a:rPr lang="cs-CZ" sz="1800" b="1" dirty="0" smtClean="0"/>
              <a:t> </a:t>
            </a:r>
            <a:r>
              <a:rPr lang="cs-CZ" sz="1800" b="1" u="sng" dirty="0" smtClean="0"/>
              <a:t>před</a:t>
            </a:r>
            <a:r>
              <a:rPr lang="cs-CZ" sz="1800" b="1" dirty="0" smtClean="0"/>
              <a:t> </a:t>
            </a:r>
            <a:r>
              <a:rPr lang="cs-CZ" sz="1800" dirty="0" smtClean="0"/>
              <a:t>nebo </a:t>
            </a:r>
            <a:r>
              <a:rPr lang="cs-CZ" sz="1800" b="1" u="sng" dirty="0" smtClean="0"/>
              <a:t>po</a:t>
            </a:r>
            <a:r>
              <a:rPr lang="cs-CZ" sz="1800" dirty="0" smtClean="0"/>
              <a:t> hodnocení nabídek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u vybraného dodavatele musí být posouzeno splnění podmínek vždy</a:t>
            </a:r>
          </a:p>
          <a:p>
            <a:pPr marL="109537" indent="0" algn="ctr">
              <a:spcBef>
                <a:spcPts val="800"/>
              </a:spcBef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→ lze hodnotit a posoudit pouze jednu nabídku vítězného dodavatele</a:t>
            </a:r>
          </a:p>
          <a:p>
            <a:pPr marL="109537" indent="0">
              <a:spcBef>
                <a:spcPts val="800"/>
              </a:spcBef>
              <a:buNone/>
            </a:pPr>
            <a:r>
              <a:rPr lang="cs-CZ" sz="2400" b="1" dirty="0"/>
              <a:t>Zadávací </a:t>
            </a:r>
            <a:r>
              <a:rPr lang="cs-CZ" sz="2400" b="1" dirty="0" smtClean="0"/>
              <a:t>lhůta </a:t>
            </a:r>
            <a:r>
              <a:rPr lang="cs-CZ" sz="2400" b="1" dirty="0"/>
              <a:t>§ </a:t>
            </a:r>
            <a:r>
              <a:rPr lang="cs-CZ" sz="2400" b="1" dirty="0" smtClean="0"/>
              <a:t>40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nemusí </a:t>
            </a:r>
            <a:r>
              <a:rPr lang="cs-CZ" sz="1800" dirty="0"/>
              <a:t>být stanovena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pokud </a:t>
            </a:r>
            <a:r>
              <a:rPr lang="cs-CZ" sz="1800" dirty="0"/>
              <a:t>stanovena byla a zadavatel v zadávací lhůtě </a:t>
            </a:r>
            <a:r>
              <a:rPr lang="cs-CZ" sz="1800" dirty="0" smtClean="0"/>
              <a:t>neodešle oznámení o výběru, je ZŘ automaticky </a:t>
            </a:r>
            <a:r>
              <a:rPr lang="cs-CZ" sz="1800" b="1" dirty="0" smtClean="0">
                <a:solidFill>
                  <a:srgbClr val="FF0000"/>
                </a:solidFill>
              </a:rPr>
              <a:t>UKONČENO</a:t>
            </a:r>
            <a:r>
              <a:rPr lang="cs-CZ" sz="1800" b="1" dirty="0" smtClean="0"/>
              <a:t>; zadavatel pak hradí účastníkům náklady spojené s účastí v ZŘ</a:t>
            </a: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38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0379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800"/>
              </a:spcBef>
              <a:buNone/>
            </a:pPr>
            <a:r>
              <a:rPr lang="cs-CZ" sz="2400" b="1" dirty="0" smtClean="0"/>
              <a:t>Jistota § 41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lze ji požadovat jen tehdy, pokud je stanovena zadávací lhůta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forma a výše zůstává dle původního ZVZ</a:t>
            </a:r>
          </a:p>
          <a:p>
            <a:pPr>
              <a:spcBef>
                <a:spcPts val="800"/>
              </a:spcBef>
            </a:pPr>
            <a:endParaRPr lang="cs-CZ" sz="1800" dirty="0"/>
          </a:p>
          <a:p>
            <a:pPr marL="109537" indent="0">
              <a:spcBef>
                <a:spcPts val="800"/>
              </a:spcBef>
              <a:buNone/>
            </a:pPr>
            <a:r>
              <a:rPr lang="cs-CZ" sz="2400" b="1" dirty="0" smtClean="0"/>
              <a:t>Komise § 42</a:t>
            </a:r>
          </a:p>
          <a:p>
            <a:pPr>
              <a:spcBef>
                <a:spcPts val="800"/>
              </a:spcBef>
            </a:pPr>
            <a:r>
              <a:rPr lang="cs-CZ" sz="1800" dirty="0"/>
              <a:t>nemusí být stanovena</a:t>
            </a:r>
          </a:p>
          <a:p>
            <a:pPr>
              <a:spcBef>
                <a:spcPts val="800"/>
              </a:spcBef>
            </a:pPr>
            <a:r>
              <a:rPr lang="cs-CZ" sz="1800" dirty="0"/>
              <a:t>nejsou stanovena procesní pravidla (</a:t>
            </a:r>
            <a:r>
              <a:rPr lang="cs-CZ" sz="1800" dirty="0" smtClean="0"/>
              <a:t>nutnost </a:t>
            </a:r>
            <a:r>
              <a:rPr lang="cs-CZ" sz="1800" dirty="0"/>
              <a:t>svolávání </a:t>
            </a:r>
            <a:r>
              <a:rPr lang="cs-CZ" sz="1800" dirty="0" smtClean="0"/>
              <a:t>..)</a:t>
            </a:r>
          </a:p>
          <a:p>
            <a:pPr>
              <a:spcBef>
                <a:spcPts val="800"/>
              </a:spcBef>
            </a:pPr>
            <a:r>
              <a:rPr lang="cs-CZ" sz="1800" dirty="0"/>
              <a:t>m</a:t>
            </a:r>
            <a:r>
              <a:rPr lang="cs-CZ" sz="1800" dirty="0" smtClean="0"/>
              <a:t>ohou být přizváni odborníci</a:t>
            </a:r>
          </a:p>
          <a:p>
            <a:pPr marL="109537" indent="0">
              <a:spcBef>
                <a:spcPts val="800"/>
              </a:spcBef>
              <a:buNone/>
            </a:pPr>
            <a:endParaRPr lang="cs-CZ" sz="1800" dirty="0" smtClean="0"/>
          </a:p>
          <a:p>
            <a:pPr marL="109537" indent="0">
              <a:spcBef>
                <a:spcPts val="800"/>
              </a:spcBef>
              <a:buNone/>
            </a:pPr>
            <a:r>
              <a:rPr lang="cs-CZ" sz="2400" b="1" dirty="0"/>
              <a:t>Smluvní zastoupení § 43</a:t>
            </a:r>
          </a:p>
          <a:p>
            <a:pPr>
              <a:spcBef>
                <a:spcPts val="800"/>
              </a:spcBef>
            </a:pPr>
            <a:r>
              <a:rPr lang="cs-CZ" sz="1800" dirty="0" smtClean="0"/>
              <a:t>možnost </a:t>
            </a:r>
            <a:r>
              <a:rPr lang="cs-CZ" sz="1800" dirty="0"/>
              <a:t>smluvního </a:t>
            </a:r>
            <a:r>
              <a:rPr lang="cs-CZ" sz="1800" dirty="0" smtClean="0"/>
              <a:t>zastoupení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39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060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457200" y="1196752"/>
            <a:ext cx="8578850" cy="5156423"/>
          </a:xfrm>
        </p:spPr>
        <p:txBody>
          <a:bodyPr/>
          <a:lstStyle/>
          <a:p>
            <a:pPr eaLnBrk="1" hangingPunct="1">
              <a:spcBef>
                <a:spcPts val="10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Zadavatelem dle zákona je:</a:t>
            </a:r>
          </a:p>
          <a:p>
            <a:pPr lvl="1" eaLnBrk="1" hangingPunct="1">
              <a:spcBef>
                <a:spcPts val="100"/>
              </a:spcBef>
              <a:defRPr/>
            </a:pPr>
            <a:r>
              <a:rPr lang="cs-CZ" altLang="cs-CZ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veřejný </a:t>
            </a:r>
            <a:r>
              <a:rPr lang="cs-CZ" altLang="cs-CZ" sz="1800" b="1" dirty="0">
                <a:solidFill>
                  <a:srgbClr val="FF0000"/>
                </a:solidFill>
                <a:latin typeface="Arial" panose="020B0604020202020204" pitchFamily="34" charset="0"/>
              </a:rPr>
              <a:t>zadavatel </a:t>
            </a:r>
          </a:p>
          <a:p>
            <a:pPr lvl="2" eaLnBrk="1" hangingPunct="1">
              <a:spcBef>
                <a:spcPts val="100"/>
              </a:spcBef>
              <a:buSzPct val="60000"/>
              <a:buFont typeface="Courier New" panose="02070309020205020404" pitchFamily="49" charset="0"/>
              <a:buChar char="o"/>
              <a:defRPr/>
            </a:pPr>
            <a:r>
              <a:rPr lang="cs-CZ" altLang="cs-CZ" sz="1600" dirty="0" smtClean="0">
                <a:latin typeface="Arial" panose="020B0604020202020204" pitchFamily="34" charset="0"/>
              </a:rPr>
              <a:t>ČR, Česká národní banka</a:t>
            </a:r>
            <a:endParaRPr lang="cs-CZ" altLang="cs-CZ" sz="1600" dirty="0">
              <a:latin typeface="Arial" panose="020B0604020202020204" pitchFamily="34" charset="0"/>
            </a:endParaRPr>
          </a:p>
          <a:p>
            <a:pPr lvl="2" eaLnBrk="1" hangingPunct="1">
              <a:spcBef>
                <a:spcPts val="100"/>
              </a:spcBef>
              <a:buSzPct val="60000"/>
              <a:buFont typeface="Courier New" panose="02070309020205020404" pitchFamily="49" charset="0"/>
              <a:buChar char="o"/>
              <a:defRPr/>
            </a:pPr>
            <a:r>
              <a:rPr lang="cs-CZ" altLang="cs-CZ" sz="1600" dirty="0" smtClean="0">
                <a:latin typeface="Arial" panose="020B0604020202020204" pitchFamily="34" charset="0"/>
              </a:rPr>
              <a:t>státní </a:t>
            </a:r>
            <a:r>
              <a:rPr lang="cs-CZ" altLang="cs-CZ" sz="1600" dirty="0">
                <a:latin typeface="Arial" panose="020B0604020202020204" pitchFamily="34" charset="0"/>
              </a:rPr>
              <a:t>příspěvkové organizace</a:t>
            </a:r>
          </a:p>
          <a:p>
            <a:pPr lvl="2" eaLnBrk="1" hangingPunct="1">
              <a:spcBef>
                <a:spcPts val="100"/>
              </a:spcBef>
              <a:buSzPct val="60000"/>
              <a:buFont typeface="Courier New" panose="02070309020205020404" pitchFamily="49" charset="0"/>
              <a:buChar char="o"/>
              <a:defRPr/>
            </a:pPr>
            <a:r>
              <a:rPr lang="cs-CZ" altLang="cs-CZ" sz="1600" dirty="0" smtClean="0">
                <a:latin typeface="Arial" panose="020B0604020202020204" pitchFamily="34" charset="0"/>
              </a:rPr>
              <a:t>územně </a:t>
            </a:r>
            <a:r>
              <a:rPr lang="cs-CZ" altLang="cs-CZ" sz="1600" dirty="0">
                <a:latin typeface="Arial" panose="020B0604020202020204" pitchFamily="34" charset="0"/>
              </a:rPr>
              <a:t>samosprávné </a:t>
            </a:r>
            <a:r>
              <a:rPr lang="cs-CZ" altLang="cs-CZ" sz="1600" dirty="0" smtClean="0">
                <a:latin typeface="Arial" panose="020B0604020202020204" pitchFamily="34" charset="0"/>
              </a:rPr>
              <a:t>celky – obce a města</a:t>
            </a:r>
            <a:endParaRPr lang="cs-CZ" altLang="cs-CZ" sz="1600" dirty="0">
              <a:latin typeface="Arial" panose="020B0604020202020204" pitchFamily="34" charset="0"/>
            </a:endParaRPr>
          </a:p>
          <a:p>
            <a:pPr lvl="2" eaLnBrk="1" hangingPunct="1">
              <a:spcBef>
                <a:spcPts val="100"/>
              </a:spcBef>
              <a:buSzPct val="60000"/>
              <a:buFont typeface="Courier New" panose="02070309020205020404" pitchFamily="49" charset="0"/>
              <a:buChar char="o"/>
              <a:defRPr/>
            </a:pPr>
            <a:r>
              <a:rPr lang="cs-CZ" altLang="cs-CZ" sz="1600" dirty="0" smtClean="0">
                <a:latin typeface="Arial" panose="020B0604020202020204" pitchFamily="34" charset="0"/>
              </a:rPr>
              <a:t>jiná </a:t>
            </a:r>
            <a:r>
              <a:rPr lang="cs-CZ" altLang="cs-CZ" sz="1600" dirty="0">
                <a:latin typeface="Arial" panose="020B0604020202020204" pitchFamily="34" charset="0"/>
              </a:rPr>
              <a:t>PO obvykle </a:t>
            </a:r>
            <a:r>
              <a:rPr lang="cs-CZ" altLang="cs-CZ" sz="1600" dirty="0" smtClean="0">
                <a:latin typeface="Arial" panose="020B0604020202020204" pitchFamily="34" charset="0"/>
              </a:rPr>
              <a:t>převážně financovaná </a:t>
            </a:r>
            <a:r>
              <a:rPr lang="cs-CZ" altLang="cs-CZ" sz="1600" dirty="0">
                <a:latin typeface="Arial" panose="020B0604020202020204" pitchFamily="34" charset="0"/>
              </a:rPr>
              <a:t>jiným veřejným </a:t>
            </a:r>
            <a:r>
              <a:rPr lang="cs-CZ" altLang="cs-CZ" sz="1600" dirty="0" smtClean="0">
                <a:latin typeface="Arial" panose="020B0604020202020204" pitchFamily="34" charset="0"/>
              </a:rPr>
              <a:t>zadavatelem a založena za účelem uspokojování potřeb veřejného zájmu</a:t>
            </a:r>
          </a:p>
          <a:p>
            <a:pPr lvl="2" eaLnBrk="1" hangingPunct="1">
              <a:spcBef>
                <a:spcPts val="100"/>
              </a:spcBef>
              <a:defRPr/>
            </a:pPr>
            <a:endParaRPr lang="cs-CZ" altLang="cs-CZ" sz="8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ts val="100"/>
              </a:spcBef>
              <a:buClr>
                <a:schemeClr val="accent2"/>
              </a:buClr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dříve „dotovaný“ </a:t>
            </a:r>
            <a:r>
              <a:rPr lang="cs-CZ" altLang="cs-CZ" sz="1800" b="1" dirty="0">
                <a:solidFill>
                  <a:srgbClr val="FF0000"/>
                </a:solidFill>
                <a:latin typeface="Arial" panose="020B0604020202020204" pitchFamily="34" charset="0"/>
              </a:rPr>
              <a:t>zadavatel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b="1" i="1" dirty="0">
                <a:latin typeface="Arial" panose="020B0604020202020204" pitchFamily="34" charset="0"/>
              </a:rPr>
              <a:t>– </a:t>
            </a:r>
            <a:r>
              <a:rPr lang="cs-CZ" altLang="cs-CZ" sz="1800" b="1" i="1" dirty="0" smtClean="0">
                <a:latin typeface="Arial" panose="020B0604020202020204" pitchFamily="34" charset="0"/>
              </a:rPr>
              <a:t>každý</a:t>
            </a:r>
            <a:r>
              <a:rPr lang="cs-CZ" altLang="cs-CZ" sz="1800" b="1" i="1" dirty="0">
                <a:latin typeface="Arial" panose="020B0604020202020204" pitchFamily="34" charset="0"/>
              </a:rPr>
              <a:t>, kdo zadává zakázku z více než 50% hrazenou z veřejných </a:t>
            </a:r>
            <a:r>
              <a:rPr lang="cs-CZ" altLang="cs-CZ" sz="1800" b="1" i="1" dirty="0" smtClean="0">
                <a:latin typeface="Arial" panose="020B0604020202020204" pitchFamily="34" charset="0"/>
              </a:rPr>
              <a:t>prostředků nebo pokud </a:t>
            </a:r>
            <a:r>
              <a:rPr lang="cs-CZ" altLang="cs-CZ" sz="1800" b="1" i="1" dirty="0">
                <a:latin typeface="Arial" panose="020B0604020202020204" pitchFamily="34" charset="0"/>
              </a:rPr>
              <a:t>veřejné zdroje překročí 200 000 000 </a:t>
            </a:r>
            <a:r>
              <a:rPr lang="cs-CZ" altLang="cs-CZ" sz="1800" b="1" i="1" dirty="0" smtClean="0">
                <a:latin typeface="Arial" panose="020B0604020202020204" pitchFamily="34" charset="0"/>
              </a:rPr>
              <a:t>Kč – </a:t>
            </a:r>
            <a:r>
              <a:rPr lang="cs-CZ" altLang="cs-CZ" sz="1800" i="1" dirty="0" smtClean="0">
                <a:latin typeface="Arial" panose="020B0604020202020204" pitchFamily="34" charset="0"/>
              </a:rPr>
              <a:t>(rozpočet veřejného zadavatele nebo rozpočet EU)</a:t>
            </a:r>
          </a:p>
          <a:p>
            <a:pPr lvl="1" eaLnBrk="1" hangingPunct="1">
              <a:spcBef>
                <a:spcPts val="100"/>
              </a:spcBef>
              <a:defRPr/>
            </a:pPr>
            <a:endParaRPr lang="cs-CZ" altLang="cs-CZ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10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Zásady, které musí zadavatel dodržovat</a:t>
            </a:r>
          </a:p>
          <a:p>
            <a:pPr lvl="1" eaLnBrk="1" hangingPunct="1">
              <a:spcBef>
                <a:spcPts val="1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transparentnost </a:t>
            </a:r>
            <a:r>
              <a:rPr lang="cs-CZ" altLang="cs-CZ" sz="1800" dirty="0">
                <a:latin typeface="Arial" panose="020B0604020202020204" pitchFamily="34" charset="0"/>
              </a:rPr>
              <a:t>a </a:t>
            </a:r>
            <a:r>
              <a:rPr lang="cs-CZ" altLang="cs-CZ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přiměřenost</a:t>
            </a:r>
          </a:p>
          <a:p>
            <a:pPr lvl="1" eaLnBrk="1" hangingPunct="1">
              <a:spcBef>
                <a:spcPts val="1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r</a:t>
            </a:r>
            <a:r>
              <a:rPr lang="cs-CZ" altLang="cs-CZ" sz="1800" dirty="0" smtClean="0">
                <a:latin typeface="Arial" panose="020B0604020202020204" pitchFamily="34" charset="0"/>
              </a:rPr>
              <a:t>ovné </a:t>
            </a:r>
            <a:r>
              <a:rPr lang="cs-CZ" altLang="cs-CZ" sz="1800" dirty="0">
                <a:latin typeface="Arial" panose="020B0604020202020204" pitchFamily="34" charset="0"/>
              </a:rPr>
              <a:t>zacházení</a:t>
            </a:r>
          </a:p>
          <a:p>
            <a:pPr lvl="1" eaLnBrk="1" hangingPunct="1">
              <a:spcBef>
                <a:spcPts val="1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z</a:t>
            </a:r>
            <a:r>
              <a:rPr lang="cs-CZ" altLang="cs-CZ" sz="1800" dirty="0" smtClean="0">
                <a:latin typeface="Arial" panose="020B0604020202020204" pitchFamily="34" charset="0"/>
              </a:rPr>
              <a:t>ákaz diskriminace</a:t>
            </a:r>
          </a:p>
          <a:p>
            <a:pPr lvl="1" eaLnBrk="1" hangingPunct="1">
              <a:spcBef>
                <a:spcPts val="100"/>
              </a:spcBef>
              <a:buClr>
                <a:schemeClr val="accent2"/>
              </a:buClr>
              <a:buSzPct val="50000"/>
              <a:buFont typeface="Courier New" panose="02070309020205020404" pitchFamily="49" charset="0"/>
              <a:buChar char="o"/>
              <a:defRPr/>
            </a:pPr>
            <a:r>
              <a:rPr lang="cs-CZ" altLang="cs-CZ" sz="1800" dirty="0">
                <a:latin typeface="Arial" panose="020B0604020202020204" pitchFamily="34" charset="0"/>
              </a:rPr>
              <a:t>neomezování účasti </a:t>
            </a:r>
            <a:r>
              <a:rPr lang="cs-CZ" altLang="cs-CZ" sz="1200" dirty="0">
                <a:latin typeface="Arial" panose="020B0604020202020204" pitchFamily="34" charset="0"/>
              </a:rPr>
              <a:t>(volný pohyb zboží) </a:t>
            </a:r>
            <a:r>
              <a:rPr lang="cs-CZ" altLang="cs-CZ" sz="1200" dirty="0" smtClean="0">
                <a:latin typeface="Arial" panose="020B0604020202020204" pitchFamily="34" charset="0"/>
              </a:rPr>
              <a:t>v zadávacím řízení dodavatelům</a:t>
            </a:r>
            <a:r>
              <a:rPr lang="cs-CZ" altLang="cs-CZ" sz="1200" dirty="0">
                <a:latin typeface="Arial" panose="020B0604020202020204" pitchFamily="34" charset="0"/>
              </a:rPr>
              <a:t>, kteří mají sídlo v</a:t>
            </a:r>
          </a:p>
          <a:p>
            <a:pPr marL="392113" lvl="1" indent="0" eaLnBrk="1" hangingPunct="1">
              <a:spcBef>
                <a:spcPts val="100"/>
              </a:spcBef>
              <a:buClr>
                <a:schemeClr val="accent2"/>
              </a:buClr>
              <a:buSzPct val="50000"/>
              <a:buNone/>
              <a:defRPr/>
            </a:pPr>
            <a:r>
              <a:rPr lang="cs-CZ" altLang="cs-CZ" sz="1200" dirty="0" smtClean="0">
                <a:latin typeface="Arial" panose="020B0604020202020204" pitchFamily="34" charset="0"/>
              </a:rPr>
              <a:t>	členském </a:t>
            </a:r>
            <a:r>
              <a:rPr lang="cs-CZ" altLang="cs-CZ" sz="1200" dirty="0">
                <a:latin typeface="Arial" panose="020B0604020202020204" pitchFamily="34" charset="0"/>
              </a:rPr>
              <a:t>státě Evropské unie, Evropského </a:t>
            </a:r>
            <a:r>
              <a:rPr lang="cs-CZ" altLang="cs-CZ" sz="1200" dirty="0" smtClean="0">
                <a:latin typeface="Arial" panose="020B0604020202020204" pitchFamily="34" charset="0"/>
              </a:rPr>
              <a:t>hospodářského prostoru </a:t>
            </a:r>
            <a:r>
              <a:rPr lang="cs-CZ" altLang="cs-CZ" sz="1200" dirty="0">
                <a:latin typeface="Arial" panose="020B0604020202020204" pitchFamily="34" charset="0"/>
              </a:rPr>
              <a:t>nebo Švýcarské </a:t>
            </a:r>
            <a:r>
              <a:rPr lang="cs-CZ" altLang="cs-CZ" sz="1200" dirty="0" smtClean="0">
                <a:latin typeface="Arial" panose="020B0604020202020204" pitchFamily="34" charset="0"/>
              </a:rPr>
              <a:t>konfederaci, (TTIP -	</a:t>
            </a:r>
            <a:r>
              <a:rPr lang="pt-BR" altLang="cs-CZ" sz="1200" dirty="0" smtClean="0">
                <a:latin typeface="Arial" panose="020B0604020202020204" pitchFamily="34" charset="0"/>
              </a:rPr>
              <a:t>Transatlantická </a:t>
            </a:r>
            <a:r>
              <a:rPr lang="pt-BR" altLang="cs-CZ" sz="1200" dirty="0">
                <a:latin typeface="Arial" panose="020B0604020202020204" pitchFamily="34" charset="0"/>
              </a:rPr>
              <a:t>dohoda o obchodu a investicích mezi EU a </a:t>
            </a:r>
            <a:r>
              <a:rPr lang="pt-BR" altLang="cs-CZ" sz="1200" dirty="0" smtClean="0">
                <a:latin typeface="Arial" panose="020B0604020202020204" pitchFamily="34" charset="0"/>
              </a:rPr>
              <a:t>USA</a:t>
            </a:r>
            <a:r>
              <a:rPr lang="cs-CZ" altLang="cs-CZ" sz="1200" dirty="0" smtClean="0">
                <a:latin typeface="Arial" panose="020B0604020202020204" pitchFamily="34" charset="0"/>
              </a:rPr>
              <a:t>)</a:t>
            </a:r>
            <a:endParaRPr lang="cs-CZ" altLang="cs-CZ" sz="1200" dirty="0">
              <a:latin typeface="Arial" panose="020B0604020202020204" pitchFamily="34" charset="0"/>
            </a:endParaRPr>
          </a:p>
          <a:p>
            <a:pPr marL="392113" lvl="1" indent="0" eaLnBrk="1" hangingPunct="1">
              <a:spcBef>
                <a:spcPts val="600"/>
              </a:spcBef>
              <a:buFont typeface="Verdana" panose="020B0604030504040204" pitchFamily="34" charset="0"/>
              <a:buNone/>
              <a:defRPr/>
            </a:pPr>
            <a:endParaRPr lang="cs-CZ" altLang="cs-CZ" sz="1800" dirty="0" smtClean="0">
              <a:latin typeface="Arial" panose="020B0604020202020204" pitchFamily="34" charset="0"/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0154EBE9-D9F4-431C-839A-1E45D077C0BB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4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 smtClean="0">
                <a:latin typeface="Arial" charset="0"/>
              </a:rPr>
              <a:t>Zadavatelé</a:t>
            </a:r>
            <a:endParaRPr lang="cs-CZ" sz="3600" dirty="0">
              <a:latin typeface="Arial" charset="0"/>
            </a:endParaRP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332"/>
          </a:xfrm>
        </p:spPr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Střet zájmů § 44</a:t>
            </a:r>
          </a:p>
          <a:p>
            <a:r>
              <a:rPr lang="cs-CZ" sz="1800" dirty="0"/>
              <a:t>z</a:t>
            </a:r>
            <a:r>
              <a:rPr lang="cs-CZ" sz="1800" dirty="0" smtClean="0"/>
              <a:t>adavatel musí postupovat tak, aby ke střetu zájmů nedocházelo</a:t>
            </a:r>
          </a:p>
          <a:p>
            <a:r>
              <a:rPr lang="cs-CZ" sz="1800" dirty="0" smtClean="0"/>
              <a:t>v případě komise, odborníků nebo zastupujících osob – nutno vyžádat písemné prohlášení</a:t>
            </a:r>
          </a:p>
          <a:p>
            <a:r>
              <a:rPr lang="cs-CZ" sz="1800" u="sng" dirty="0" smtClean="0"/>
              <a:t>střet zájmů</a:t>
            </a:r>
            <a:r>
              <a:rPr lang="cs-CZ" sz="1800" dirty="0" smtClean="0"/>
              <a:t> = zájmy osob, které se podílejí na ZŘ nebo na něj mohou mít vliv, </a:t>
            </a:r>
            <a:r>
              <a:rPr lang="cs-CZ" sz="1800" b="1" dirty="0" smtClean="0">
                <a:solidFill>
                  <a:srgbClr val="FF0000"/>
                </a:solidFill>
              </a:rPr>
              <a:t>ohrožují jejich nestrannost nebo nezávislost v souvislosti se ZŘ </a:t>
            </a:r>
            <a:r>
              <a:rPr lang="cs-CZ" sz="1800" dirty="0" smtClean="0"/>
              <a:t>(zájem získat osobní výhodu či snížit prospěch zadavatele) (zastupitelé schvalující výběr…)</a:t>
            </a:r>
          </a:p>
          <a:p>
            <a:pPr marL="109537" indent="0">
              <a:buNone/>
            </a:pPr>
            <a:endParaRPr lang="cs-CZ" sz="1800" dirty="0" smtClean="0"/>
          </a:p>
          <a:p>
            <a:pPr marL="109537" indent="0">
              <a:buNone/>
            </a:pPr>
            <a:r>
              <a:rPr lang="cs-CZ" sz="2400" b="1" dirty="0" smtClean="0"/>
              <a:t>Doklady § 45 – 46</a:t>
            </a:r>
          </a:p>
          <a:p>
            <a:r>
              <a:rPr lang="cs-CZ" sz="1800" dirty="0"/>
              <a:t>n</a:t>
            </a:r>
            <a:r>
              <a:rPr lang="cs-CZ" sz="1800" dirty="0" smtClean="0"/>
              <a:t>estanoví-li zákon jinak, u </a:t>
            </a:r>
            <a:r>
              <a:rPr lang="cs-CZ" sz="1800" dirty="0"/>
              <a:t>všech dokladů možno předložit kopie (nejen u kvalifikace</a:t>
            </a:r>
            <a:r>
              <a:rPr lang="cs-CZ" sz="1800" dirty="0" smtClean="0"/>
              <a:t>) (</a:t>
            </a:r>
            <a:r>
              <a:rPr lang="cs-CZ" sz="1400" dirty="0" smtClean="0"/>
              <a:t>před podpisem smlouvy vždy originály)</a:t>
            </a:r>
          </a:p>
          <a:p>
            <a:r>
              <a:rPr lang="cs-CZ" sz="1800" dirty="0"/>
              <a:t>m</a:t>
            </a:r>
            <a:r>
              <a:rPr lang="cs-CZ" sz="1800" dirty="0" smtClean="0"/>
              <a:t>usí být splněny nároky kladené obecnou právní úpravou na originál / kopii (váha originálu musí být zachována při kopírování-konverze z datové schránky)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40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07746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4589462"/>
          </a:xfrm>
        </p:spPr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cs-CZ" sz="2800" b="1" dirty="0"/>
              <a:t>Doklady § 45 – 46</a:t>
            </a:r>
          </a:p>
          <a:p>
            <a:pPr>
              <a:spcBef>
                <a:spcPts val="1200"/>
              </a:spcBef>
            </a:pPr>
            <a:r>
              <a:rPr lang="cs-CZ" sz="1800" dirty="0"/>
              <a:t>l</a:t>
            </a:r>
            <a:r>
              <a:rPr lang="cs-CZ" sz="1800" dirty="0" smtClean="0"/>
              <a:t>ze uvést </a:t>
            </a:r>
            <a:r>
              <a:rPr lang="cs-CZ" sz="1800" b="1" dirty="0" smtClean="0"/>
              <a:t>odkaz na informace </a:t>
            </a:r>
            <a:r>
              <a:rPr lang="cs-CZ" sz="1800" dirty="0" smtClean="0"/>
              <a:t>v informačním systému veřejné správy (např. OR z portálu JUSTICE X ne ARES)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v tom případě musí být uvedeno odkazem na web, příp. vč. údajů pro přihlášení či vyhledání požadované informace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zadavatel </a:t>
            </a:r>
            <a:r>
              <a:rPr lang="cs-CZ" sz="1800" b="1" dirty="0" smtClean="0"/>
              <a:t>může</a:t>
            </a:r>
            <a:r>
              <a:rPr lang="cs-CZ" sz="1800" dirty="0" smtClean="0"/>
              <a:t> požadovat v přiměřené lhůtě doklady </a:t>
            </a:r>
            <a:r>
              <a:rPr lang="cs-CZ" sz="1800" b="1" dirty="0" smtClean="0"/>
              <a:t>objasnit či doplnit</a:t>
            </a:r>
            <a:r>
              <a:rPr lang="cs-CZ" sz="1800" dirty="0" smtClean="0"/>
              <a:t> (i opakovaně)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rozhodné skutečnosti </a:t>
            </a:r>
            <a:r>
              <a:rPr lang="cs-CZ" sz="1800" b="1" dirty="0" smtClean="0"/>
              <a:t>mohou nastat i ve lhůtě po podání nabídek </a:t>
            </a:r>
            <a:r>
              <a:rPr lang="cs-CZ" sz="1800" dirty="0" smtClean="0"/>
              <a:t>- po</a:t>
            </a:r>
            <a:r>
              <a:rPr lang="cs-CZ" sz="1800" b="1" dirty="0" smtClean="0"/>
              <a:t> </a:t>
            </a:r>
            <a:r>
              <a:rPr lang="cs-CZ" sz="1800" dirty="0" smtClean="0"/>
              <a:t>podání nabídek se změní situace (bezdlužnost)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nabídka nesmí být měněna (např. doplnění o doklady či vzorky, které jsou předmětem hodnocení)</a:t>
            </a:r>
          </a:p>
          <a:p>
            <a:pPr>
              <a:spcBef>
                <a:spcPts val="1200"/>
              </a:spcBef>
            </a:pPr>
            <a:r>
              <a:rPr lang="cs-CZ" sz="1800" b="1" dirty="0" smtClean="0">
                <a:solidFill>
                  <a:srgbClr val="FF0000"/>
                </a:solidFill>
              </a:rPr>
              <a:t>opravit lze i položkový rozpočet</a:t>
            </a:r>
            <a:r>
              <a:rPr lang="cs-CZ" sz="1800" dirty="0" smtClean="0"/>
              <a:t>, pokud není dotčena nabídková </a:t>
            </a:r>
            <a:r>
              <a:rPr lang="cs-CZ" sz="1800" dirty="0"/>
              <a:t>cena, </a:t>
            </a:r>
            <a:r>
              <a:rPr lang="cs-CZ" sz="1800" dirty="0" smtClean="0"/>
              <a:t>uchazeč by musel přecenit </a:t>
            </a:r>
            <a:r>
              <a:rPr lang="cs-CZ" sz="1800" dirty="0"/>
              <a:t>další položky, </a:t>
            </a:r>
            <a:r>
              <a:rPr lang="cs-CZ" sz="1800" b="1" dirty="0">
                <a:solidFill>
                  <a:srgbClr val="FF0000"/>
                </a:solidFill>
              </a:rPr>
              <a:t>nulou </a:t>
            </a:r>
            <a:r>
              <a:rPr lang="cs-CZ" sz="1800" b="1" dirty="0" err="1">
                <a:solidFill>
                  <a:srgbClr val="FF0000"/>
                </a:solidFill>
              </a:rPr>
              <a:t>nenaceňovat</a:t>
            </a:r>
            <a:r>
              <a:rPr lang="cs-CZ" sz="1800" b="1" dirty="0" smtClean="0">
                <a:solidFill>
                  <a:srgbClr val="FF0000"/>
                </a:solidFill>
              </a:rPr>
              <a:t>!!!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41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65479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Účastník a jeho vyloučení § 47 - 48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účastník – dříve zájemce, uchazeč (</a:t>
            </a:r>
            <a:r>
              <a:rPr lang="cs-CZ" sz="1800" b="1" dirty="0" smtClean="0"/>
              <a:t>MŮŽE</a:t>
            </a:r>
            <a:r>
              <a:rPr lang="cs-CZ" sz="1800" dirty="0" smtClean="0"/>
              <a:t> zadavatel vyloučit </a:t>
            </a:r>
            <a:r>
              <a:rPr lang="cs-CZ" sz="1800" dirty="0"/>
              <a:t>- v souvislosti s tím, že zadavatel může nejdřív hodnotit a pak posoudit)</a:t>
            </a:r>
            <a:endParaRPr lang="cs-CZ" sz="1800" dirty="0" smtClean="0"/>
          </a:p>
          <a:p>
            <a:pPr>
              <a:spcBef>
                <a:spcPts val="600"/>
              </a:spcBef>
            </a:pPr>
            <a:r>
              <a:rPr lang="cs-CZ" sz="1800" b="1" dirty="0" smtClean="0"/>
              <a:t>vybraného</a:t>
            </a:r>
            <a:r>
              <a:rPr lang="cs-CZ" sz="1800" dirty="0" smtClean="0"/>
              <a:t> účastníka vyloučit - povinnost</a:t>
            </a:r>
          </a:p>
          <a:p>
            <a:pPr marL="109537" indent="0">
              <a:spcBef>
                <a:spcPts val="600"/>
              </a:spcBef>
              <a:buNone/>
            </a:pPr>
            <a:endParaRPr lang="cs-CZ" sz="1800" u="sng" dirty="0" smtClean="0"/>
          </a:p>
          <a:p>
            <a:pPr marL="109537" indent="0">
              <a:spcBef>
                <a:spcPts val="600"/>
              </a:spcBef>
              <a:buNone/>
            </a:pPr>
            <a:r>
              <a:rPr lang="cs-CZ" sz="1800" b="1" dirty="0" smtClean="0"/>
              <a:t>VYLOUČENÍ: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když údaje, doklady, vzorky, modely: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60000"/>
              <a:buFont typeface="Courier New" panose="02070309020205020404" pitchFamily="49" charset="0"/>
              <a:buChar char="o"/>
            </a:pPr>
            <a:r>
              <a:rPr lang="cs-CZ" sz="1600" i="1" dirty="0" smtClean="0"/>
              <a:t>nesplňují zadávací podmínky nebo nebyly doloženy ve stanovené lhůtě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60000"/>
              <a:buFont typeface="Courier New" panose="02070309020205020404" pitchFamily="49" charset="0"/>
              <a:buChar char="o"/>
            </a:pPr>
            <a:r>
              <a:rPr lang="cs-CZ" sz="1600" i="1" dirty="0" smtClean="0"/>
              <a:t>nebyly doplněny či objasněny na základě výzvy</a:t>
            </a:r>
          </a:p>
          <a:p>
            <a:pPr>
              <a:spcBef>
                <a:spcPts val="600"/>
              </a:spcBef>
              <a:buClr>
                <a:schemeClr val="accent2"/>
              </a:buClr>
              <a:buSzPct val="60000"/>
              <a:buFont typeface="Courier New" panose="02070309020205020404" pitchFamily="49" charset="0"/>
              <a:buChar char="o"/>
            </a:pPr>
            <a:r>
              <a:rPr lang="cs-CZ" sz="1600" i="1" dirty="0"/>
              <a:t>n</a:t>
            </a:r>
            <a:r>
              <a:rPr lang="cs-CZ" sz="1600" i="1" dirty="0" smtClean="0"/>
              <a:t>eodpovídají skutečnosti a měly nebo mohou mít vliv na posouzení podmínek účasti nebo naplnění kritérií hodnocení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n</a:t>
            </a:r>
            <a:r>
              <a:rPr lang="cs-CZ" sz="1800" dirty="0" smtClean="0"/>
              <a:t>edoložení jistoty </a:t>
            </a:r>
            <a:r>
              <a:rPr lang="cs-CZ" sz="1800" dirty="0"/>
              <a:t>nebo </a:t>
            </a:r>
            <a:r>
              <a:rPr lang="cs-CZ" sz="1800" dirty="0" smtClean="0"/>
              <a:t>nezajištění jistoty po dobu </a:t>
            </a:r>
            <a:r>
              <a:rPr lang="cs-CZ" sz="1800" dirty="0"/>
              <a:t>trvání zadávací </a:t>
            </a:r>
            <a:r>
              <a:rPr lang="cs-CZ" sz="1800" dirty="0" smtClean="0"/>
              <a:t>lhůty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nabídka obsahuje </a:t>
            </a:r>
            <a:r>
              <a:rPr lang="cs-CZ" sz="1800" b="1" dirty="0" smtClean="0"/>
              <a:t>mimořádně nízkou nabídkovou cenu</a:t>
            </a:r>
            <a:r>
              <a:rPr lang="cs-CZ" sz="1800" dirty="0" smtClean="0"/>
              <a:t>, která </a:t>
            </a:r>
            <a:r>
              <a:rPr lang="cs-CZ" sz="1800" b="1" dirty="0" smtClean="0"/>
              <a:t>nebyla zdůvodněna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42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21154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800" b="1" dirty="0"/>
              <a:t>VYLOUČENÍ:</a:t>
            </a:r>
          </a:p>
          <a:p>
            <a:r>
              <a:rPr lang="cs-CZ" sz="1800" dirty="0" smtClean="0"/>
              <a:t>pro nezpůsobilost:</a:t>
            </a:r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i="1" dirty="0"/>
              <a:t>plnění nabízené dodavatelem </a:t>
            </a:r>
            <a:r>
              <a:rPr lang="cs-CZ" sz="1400" i="1" u="sng" dirty="0"/>
              <a:t>by vedlo k </a:t>
            </a:r>
            <a:r>
              <a:rPr lang="cs-CZ" sz="1400" b="1" i="1" u="sng" dirty="0"/>
              <a:t>nedodržování povinností vyplývajících z předpisů práva </a:t>
            </a:r>
            <a:r>
              <a:rPr lang="cs-CZ" sz="1400" b="1" i="1" dirty="0"/>
              <a:t>ŽP</a:t>
            </a:r>
            <a:r>
              <a:rPr lang="cs-CZ" sz="1400" i="1" dirty="0"/>
              <a:t>, sociálních nebo </a:t>
            </a:r>
            <a:r>
              <a:rPr lang="cs-CZ" sz="1400" b="1" i="1" dirty="0"/>
              <a:t>pracovněprávních předpisů </a:t>
            </a:r>
            <a:r>
              <a:rPr lang="cs-CZ" sz="1400" i="1" dirty="0"/>
              <a:t>nebo kolektivních smluv vztahujících se k předmětu plnění veřejné </a:t>
            </a:r>
            <a:r>
              <a:rPr lang="cs-CZ" sz="1400" i="1" dirty="0" smtClean="0"/>
              <a:t>zakázky</a:t>
            </a:r>
            <a:endParaRPr lang="cs-CZ" sz="1400" i="1" dirty="0"/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i="1" u="sng" dirty="0" smtClean="0"/>
              <a:t>došlo ke </a:t>
            </a:r>
            <a:r>
              <a:rPr lang="cs-CZ" sz="1400" i="1" u="sng" dirty="0"/>
              <a:t>střetu zájmů </a:t>
            </a:r>
            <a:r>
              <a:rPr lang="cs-CZ" sz="1400" i="1" dirty="0"/>
              <a:t>a jiné opatření k </a:t>
            </a:r>
            <a:r>
              <a:rPr lang="cs-CZ" sz="1400" i="1" dirty="0" smtClean="0"/>
              <a:t>nápravě, kromě </a:t>
            </a:r>
            <a:r>
              <a:rPr lang="cs-CZ" sz="1400" i="1" dirty="0"/>
              <a:t>zrušení </a:t>
            </a:r>
            <a:r>
              <a:rPr lang="cs-CZ" sz="1400" i="1" dirty="0" smtClean="0"/>
              <a:t>ZŘ, </a:t>
            </a:r>
            <a:r>
              <a:rPr lang="cs-CZ" sz="1400" i="1" dirty="0"/>
              <a:t>není </a:t>
            </a:r>
            <a:r>
              <a:rPr lang="cs-CZ" sz="1400" i="1" dirty="0" smtClean="0"/>
              <a:t>možné</a:t>
            </a:r>
            <a:endParaRPr lang="cs-CZ" sz="1400" i="1" dirty="0"/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i="1" u="sng" dirty="0" smtClean="0"/>
              <a:t>došlo k </a:t>
            </a:r>
            <a:r>
              <a:rPr lang="cs-CZ" sz="1400" i="1" u="sng" dirty="0"/>
              <a:t>narušení hospodářské soutěže </a:t>
            </a:r>
            <a:r>
              <a:rPr lang="cs-CZ" sz="1400" i="1" dirty="0" smtClean="0"/>
              <a:t>předchozí účastí </a:t>
            </a:r>
            <a:r>
              <a:rPr lang="cs-CZ" sz="1400" i="1" dirty="0"/>
              <a:t>účastníka </a:t>
            </a:r>
            <a:r>
              <a:rPr lang="cs-CZ" sz="1400" i="1" dirty="0" smtClean="0"/>
              <a:t>ZŘ při přípravě ZŘ , jiné </a:t>
            </a:r>
            <a:r>
              <a:rPr lang="cs-CZ" sz="1400" i="1" dirty="0"/>
              <a:t>opatření k </a:t>
            </a:r>
            <a:r>
              <a:rPr lang="cs-CZ" sz="1400" i="1" dirty="0" smtClean="0"/>
              <a:t>nápravě není </a:t>
            </a:r>
            <a:r>
              <a:rPr lang="cs-CZ" sz="1400" i="1" dirty="0"/>
              <a:t>možné a účastník </a:t>
            </a:r>
            <a:r>
              <a:rPr lang="cs-CZ" sz="1400" i="1" dirty="0" smtClean="0"/>
              <a:t>ZŘ na výzvu zadavatele </a:t>
            </a:r>
            <a:r>
              <a:rPr lang="cs-CZ" sz="1400" i="1" dirty="0"/>
              <a:t>neprokázal, že k narušení </a:t>
            </a:r>
            <a:r>
              <a:rPr lang="cs-CZ" sz="1400" i="1" dirty="0" smtClean="0"/>
              <a:t>hospodářské soutěže nedošlo</a:t>
            </a:r>
            <a:endParaRPr lang="cs-CZ" sz="1400" i="1" dirty="0"/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i="1" dirty="0" smtClean="0"/>
              <a:t>účastník ZŘ </a:t>
            </a:r>
            <a:r>
              <a:rPr lang="cs-CZ" sz="1400" i="1" u="sng" dirty="0" smtClean="0"/>
              <a:t>se dopustil </a:t>
            </a:r>
            <a:r>
              <a:rPr lang="cs-CZ" sz="1400" i="1" dirty="0"/>
              <a:t>v </a:t>
            </a:r>
            <a:r>
              <a:rPr lang="cs-CZ" sz="1400" i="1" dirty="0" smtClean="0"/>
              <a:t>posledních 3 </a:t>
            </a:r>
            <a:r>
              <a:rPr lang="cs-CZ" sz="1400" i="1" dirty="0"/>
              <a:t>letech od zahájení </a:t>
            </a:r>
            <a:r>
              <a:rPr lang="cs-CZ" sz="1400" i="1" dirty="0" smtClean="0"/>
              <a:t>ZŘ závažných nebo </a:t>
            </a:r>
            <a:r>
              <a:rPr lang="cs-CZ" sz="1400" i="1" u="sng" dirty="0"/>
              <a:t>dlouhodobých pochybení</a:t>
            </a:r>
            <a:r>
              <a:rPr lang="cs-CZ" sz="1400" i="1" dirty="0"/>
              <a:t> </a:t>
            </a:r>
            <a:r>
              <a:rPr lang="cs-CZ" sz="1400" i="1" dirty="0" smtClean="0"/>
              <a:t>při plnění </a:t>
            </a:r>
            <a:r>
              <a:rPr lang="cs-CZ" sz="1400" i="1" dirty="0"/>
              <a:t>dřívějšího smluvního vztahu </a:t>
            </a:r>
            <a:r>
              <a:rPr lang="cs-CZ" sz="1400" i="1" dirty="0" smtClean="0"/>
              <a:t>s zadavatelem zadávané VZ, </a:t>
            </a:r>
            <a:r>
              <a:rPr lang="cs-CZ" sz="1400" i="1" dirty="0"/>
              <a:t>nebo s jiným </a:t>
            </a:r>
            <a:r>
              <a:rPr lang="cs-CZ" sz="1400" i="1" dirty="0" smtClean="0"/>
              <a:t>veřejným zadavatelem</a:t>
            </a:r>
            <a:r>
              <a:rPr lang="cs-CZ" sz="1400" i="1" dirty="0"/>
              <a:t>, která vedla k </a:t>
            </a:r>
            <a:r>
              <a:rPr lang="cs-CZ" sz="1400" i="1" dirty="0" smtClean="0"/>
              <a:t>vzniku škody</a:t>
            </a:r>
            <a:r>
              <a:rPr lang="cs-CZ" sz="1400" i="1" dirty="0"/>
              <a:t>, předčasnému ukončení </a:t>
            </a:r>
            <a:r>
              <a:rPr lang="cs-CZ" sz="1400" i="1" dirty="0" smtClean="0"/>
              <a:t>smluvního vztahu </a:t>
            </a:r>
            <a:r>
              <a:rPr lang="cs-CZ" sz="1400" i="1" dirty="0"/>
              <a:t>nebo jiným srovnatelným sankcím,</a:t>
            </a:r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b="1" i="1" dirty="0" smtClean="0">
                <a:solidFill>
                  <a:srgbClr val="FF0000"/>
                </a:solidFill>
              </a:rPr>
              <a:t>účastník ZŘ </a:t>
            </a:r>
            <a:r>
              <a:rPr lang="cs-CZ" sz="1400" b="1" i="1" u="sng" dirty="0" smtClean="0">
                <a:solidFill>
                  <a:srgbClr val="FF0000"/>
                </a:solidFill>
              </a:rPr>
              <a:t>se pokusil neoprávněně ovlivnit </a:t>
            </a:r>
            <a:r>
              <a:rPr lang="cs-CZ" sz="1400" b="1" i="1" u="sng" dirty="0">
                <a:solidFill>
                  <a:srgbClr val="FF0000"/>
                </a:solidFill>
              </a:rPr>
              <a:t>rozhodnutí zadavatele </a:t>
            </a:r>
            <a:r>
              <a:rPr lang="cs-CZ" sz="1400" i="1" dirty="0"/>
              <a:t>v </a:t>
            </a:r>
            <a:r>
              <a:rPr lang="cs-CZ" sz="1400" i="1" dirty="0" smtClean="0"/>
              <a:t>ZŘ nebo </a:t>
            </a:r>
            <a:r>
              <a:rPr lang="cs-CZ" sz="1400" i="1" dirty="0"/>
              <a:t>se neoprávněně </a:t>
            </a:r>
            <a:r>
              <a:rPr lang="cs-CZ" sz="1400" i="1" dirty="0">
                <a:solidFill>
                  <a:srgbClr val="FF0000"/>
                </a:solidFill>
              </a:rPr>
              <a:t>pokusil o </a:t>
            </a:r>
            <a:r>
              <a:rPr lang="cs-CZ" sz="1400" i="1" dirty="0" smtClean="0">
                <a:solidFill>
                  <a:srgbClr val="FF0000"/>
                </a:solidFill>
              </a:rPr>
              <a:t>získání neveřejných </a:t>
            </a:r>
            <a:r>
              <a:rPr lang="cs-CZ" sz="1400" i="1" dirty="0">
                <a:solidFill>
                  <a:srgbClr val="FF0000"/>
                </a:solidFill>
              </a:rPr>
              <a:t>informací, které by mu </a:t>
            </a:r>
            <a:r>
              <a:rPr lang="cs-CZ" sz="1400" i="1" dirty="0" smtClean="0">
                <a:solidFill>
                  <a:srgbClr val="FF0000"/>
                </a:solidFill>
              </a:rPr>
              <a:t>mohly zajistit neoprávněné </a:t>
            </a:r>
            <a:r>
              <a:rPr lang="cs-CZ" sz="1400" i="1" dirty="0">
                <a:solidFill>
                  <a:srgbClr val="FF0000"/>
                </a:solidFill>
              </a:rPr>
              <a:t>výhody v </a:t>
            </a:r>
            <a:r>
              <a:rPr lang="cs-CZ" sz="1400" i="1" dirty="0" smtClean="0">
                <a:solidFill>
                  <a:srgbClr val="FF0000"/>
                </a:solidFill>
              </a:rPr>
              <a:t>ZŘ</a:t>
            </a:r>
            <a:endParaRPr lang="cs-CZ" sz="1400" i="1" dirty="0">
              <a:solidFill>
                <a:srgbClr val="FF0000"/>
              </a:solidFill>
            </a:endParaRPr>
          </a:p>
          <a:p>
            <a:pPr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cs-CZ" sz="1400" i="1" dirty="0" smtClean="0"/>
              <a:t>účastník ZŘ </a:t>
            </a:r>
            <a:r>
              <a:rPr lang="cs-CZ" sz="1400" i="1" u="sng" dirty="0" smtClean="0"/>
              <a:t>se dopustil</a:t>
            </a:r>
            <a:r>
              <a:rPr lang="cs-CZ" sz="1400" i="1" dirty="0" smtClean="0"/>
              <a:t> </a:t>
            </a:r>
            <a:r>
              <a:rPr lang="cs-CZ" sz="1400" i="1" dirty="0"/>
              <a:t>v </a:t>
            </a:r>
            <a:r>
              <a:rPr lang="cs-CZ" sz="1400" i="1" dirty="0" smtClean="0"/>
              <a:t>posledních 3 </a:t>
            </a:r>
            <a:r>
              <a:rPr lang="cs-CZ" sz="1400" i="1" dirty="0"/>
              <a:t>letech před zahájením </a:t>
            </a:r>
            <a:r>
              <a:rPr lang="cs-CZ" sz="1400" i="1" dirty="0" smtClean="0"/>
              <a:t>ZŘ nebo </a:t>
            </a:r>
            <a:r>
              <a:rPr lang="cs-CZ" sz="1400" i="1" dirty="0"/>
              <a:t>po zahájení </a:t>
            </a:r>
            <a:r>
              <a:rPr lang="cs-CZ" sz="1400" i="1" dirty="0" smtClean="0"/>
              <a:t>ZŘ závažného </a:t>
            </a:r>
            <a:r>
              <a:rPr lang="cs-CZ" sz="1400" i="1" u="sng" dirty="0" smtClean="0">
                <a:solidFill>
                  <a:srgbClr val="FF0000"/>
                </a:solidFill>
              </a:rPr>
              <a:t>profesního </a:t>
            </a:r>
            <a:r>
              <a:rPr lang="cs-CZ" sz="1400" i="1" u="sng" dirty="0">
                <a:solidFill>
                  <a:srgbClr val="FF0000"/>
                </a:solidFill>
              </a:rPr>
              <a:t>pochybení</a:t>
            </a:r>
            <a:r>
              <a:rPr lang="cs-CZ" sz="1400" i="1" dirty="0">
                <a:solidFill>
                  <a:srgbClr val="FF0000"/>
                </a:solidFill>
              </a:rPr>
              <a:t>, </a:t>
            </a:r>
            <a:r>
              <a:rPr lang="cs-CZ" sz="1400" i="1" dirty="0"/>
              <a:t>které zpochybňuje </a:t>
            </a:r>
            <a:r>
              <a:rPr lang="cs-CZ" sz="1400" i="1" dirty="0" smtClean="0"/>
              <a:t>jeho důvěryhodnost</a:t>
            </a:r>
            <a:r>
              <a:rPr lang="cs-CZ" sz="1400" i="1" dirty="0"/>
              <a:t>, včetně pochybení, za která </a:t>
            </a:r>
            <a:r>
              <a:rPr lang="cs-CZ" sz="1400" i="1" dirty="0" smtClean="0"/>
              <a:t>byl disciplinárně </a:t>
            </a:r>
            <a:r>
              <a:rPr lang="cs-CZ" sz="1400" i="1" dirty="0"/>
              <a:t>potrestán nebo mu bylo </a:t>
            </a:r>
            <a:r>
              <a:rPr lang="cs-CZ" sz="1400" i="1" dirty="0" smtClean="0"/>
              <a:t>uloženo kárné opatření</a:t>
            </a:r>
            <a:endParaRPr lang="cs-CZ" sz="1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43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204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cs-CZ" sz="1800" b="1" dirty="0" smtClean="0"/>
              <a:t>VYLOUČENÍ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pokud zadavatel získá </a:t>
            </a:r>
            <a:r>
              <a:rPr lang="cs-CZ" sz="1800" b="1" dirty="0" smtClean="0">
                <a:solidFill>
                  <a:srgbClr val="FF0000"/>
                </a:solidFill>
              </a:rPr>
              <a:t>důvodné podezření, že účastník uzavřel zakázanou dohodu v souvislosti se zadávanou VZ</a:t>
            </a:r>
          </a:p>
          <a:p>
            <a:pPr>
              <a:spcBef>
                <a:spcPts val="1200"/>
              </a:spcBef>
            </a:pPr>
            <a:r>
              <a:rPr lang="cs-CZ" sz="1800" dirty="0" smtClean="0"/>
              <a:t>pokud má účastník formu a.s., která nemá vydány výlučně zaknihované akcie </a:t>
            </a:r>
          </a:p>
          <a:p>
            <a:pPr lvl="2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i="1" dirty="0" smtClean="0"/>
              <a:t>zadavatel sám ověří dle informací v OR</a:t>
            </a:r>
          </a:p>
          <a:p>
            <a:pPr lvl="2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i="1" dirty="0" smtClean="0"/>
              <a:t>neplatí u akcií ve vlastnictví obce</a:t>
            </a:r>
          </a:p>
          <a:p>
            <a:pPr lvl="2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i="1" dirty="0" smtClean="0"/>
              <a:t>u a.s. se sídlem v zahraničí – vyzve se k předložení prohlášení o vlastnících akcií se </a:t>
            </a:r>
            <a:r>
              <a:rPr lang="cs-CZ" sz="1600" i="1" dirty="0" err="1" smtClean="0"/>
              <a:t>souhr</a:t>
            </a:r>
            <a:r>
              <a:rPr lang="cs-CZ" sz="1600" i="1" dirty="0" smtClean="0"/>
              <a:t>. jmen. hodnotou více než 10 % zákl. kapitálu</a:t>
            </a:r>
          </a:p>
          <a:p>
            <a:pPr marL="109537" indent="0">
              <a:spcBef>
                <a:spcPts val="1200"/>
              </a:spcBef>
              <a:buNone/>
            </a:pPr>
            <a:endParaRPr lang="cs-CZ" sz="1800" b="1" dirty="0" smtClean="0"/>
          </a:p>
          <a:p>
            <a:pPr marL="109537" indent="0">
              <a:spcBef>
                <a:spcPts val="1200"/>
              </a:spcBef>
              <a:buNone/>
            </a:pPr>
            <a:r>
              <a:rPr lang="cs-CZ" sz="2400" b="1" dirty="0" smtClean="0"/>
              <a:t>Ukončení ZŘ § 51</a:t>
            </a:r>
          </a:p>
          <a:p>
            <a:pPr>
              <a:spcBef>
                <a:spcPts val="1200"/>
              </a:spcBef>
            </a:pPr>
            <a:r>
              <a:rPr lang="cs-CZ" sz="1800" dirty="0"/>
              <a:t>pokud není ZŘ </a:t>
            </a:r>
            <a:r>
              <a:rPr lang="cs-CZ" sz="1800" dirty="0" smtClean="0"/>
              <a:t>zrušeno </a:t>
            </a:r>
            <a:r>
              <a:rPr lang="cs-CZ" sz="1800" dirty="0"/>
              <a:t>- ukončeno uzavřením smlouvy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800" i="1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44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00543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Kvalifikace § 73 – 88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ro nadlimitní řízení, lze použít i pro ZPŘ</a:t>
            </a:r>
          </a:p>
          <a:p>
            <a:r>
              <a:rPr lang="cs-CZ" sz="1600" dirty="0" smtClean="0"/>
              <a:t>u ZPŘ MOŽNOST, nikoli POVINNOST požadovat</a:t>
            </a:r>
          </a:p>
          <a:p>
            <a:r>
              <a:rPr lang="cs-CZ" sz="1600" dirty="0" smtClean="0"/>
              <a:t>způsobilost (je způsobilý) X kvalifikace (úroveň schopností)</a:t>
            </a:r>
          </a:p>
          <a:p>
            <a:r>
              <a:rPr lang="cs-CZ" sz="1600" dirty="0" smtClean="0"/>
              <a:t>i jiná kritéria kvalifikace, než jsou uvedena v §73 a dále</a:t>
            </a:r>
          </a:p>
          <a:p>
            <a:r>
              <a:rPr lang="cs-CZ" sz="1600" dirty="0"/>
              <a:t>u ZPŘ může v nabídce </a:t>
            </a:r>
            <a:r>
              <a:rPr lang="cs-CZ" sz="1600" dirty="0" smtClean="0"/>
              <a:t>doklady nahradit </a:t>
            </a:r>
            <a:r>
              <a:rPr lang="cs-CZ" sz="1600" dirty="0"/>
              <a:t>čestným prohlášením</a:t>
            </a:r>
          </a:p>
          <a:p>
            <a:endParaRPr lang="cs-CZ" sz="1800" dirty="0"/>
          </a:p>
          <a:p>
            <a:pPr marL="109537" indent="0">
              <a:buNone/>
            </a:pPr>
            <a:r>
              <a:rPr lang="cs-CZ" sz="1800" b="1" dirty="0" smtClean="0"/>
              <a:t>ZÁKLADNÍ ZPŮSOBILOST</a:t>
            </a:r>
          </a:p>
          <a:p>
            <a:r>
              <a:rPr lang="cs-CZ" sz="1600" dirty="0"/>
              <a:t>účastník nebyl trestán, nemá nedoplatky </a:t>
            </a:r>
            <a:r>
              <a:rPr lang="cs-CZ" sz="1600" dirty="0" smtClean="0"/>
              <a:t>na daních, sociálním a zdravotním pojištění… </a:t>
            </a:r>
          </a:p>
          <a:p>
            <a:endParaRPr lang="cs-CZ" sz="1800" dirty="0"/>
          </a:p>
          <a:p>
            <a:pPr marL="109537" indent="0">
              <a:buNone/>
            </a:pPr>
            <a:r>
              <a:rPr lang="cs-CZ" sz="1800" b="1" dirty="0" smtClean="0"/>
              <a:t>PROFESNÍ ZPŮSOBILOST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ýpis </a:t>
            </a:r>
            <a:r>
              <a:rPr lang="cs-CZ" sz="1600" dirty="0"/>
              <a:t>z OR</a:t>
            </a:r>
          </a:p>
          <a:p>
            <a:r>
              <a:rPr lang="cs-CZ" sz="1600" dirty="0"/>
              <a:t>d</a:t>
            </a:r>
            <a:r>
              <a:rPr lang="cs-CZ" sz="1600" dirty="0" smtClean="0"/>
              <a:t>ále </a:t>
            </a:r>
            <a:r>
              <a:rPr lang="cs-CZ" sz="1600" dirty="0"/>
              <a:t>může požadovat: </a:t>
            </a:r>
            <a:r>
              <a:rPr lang="cs-CZ" sz="1600" dirty="0" smtClean="0"/>
              <a:t>oprávnění k podnikání, odbornou způsobilost, členství v komoře</a:t>
            </a:r>
            <a:endParaRPr lang="cs-CZ" sz="1600" dirty="0"/>
          </a:p>
          <a:p>
            <a:pPr marL="109537" indent="0">
              <a:buNone/>
            </a:pP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45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80606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000"/>
              </a:spcBef>
              <a:buNone/>
            </a:pPr>
            <a:r>
              <a:rPr lang="cs-CZ" sz="2000" b="1" dirty="0" smtClean="0"/>
              <a:t>Obnova způsobilosti </a:t>
            </a:r>
          </a:p>
          <a:p>
            <a:pPr>
              <a:spcBef>
                <a:spcPts val="1000"/>
              </a:spcBef>
            </a:pPr>
            <a:r>
              <a:rPr lang="cs-CZ" sz="1800" dirty="0" smtClean="0"/>
              <a:t>v ZPŘ se uplatní dobrovolně (není nutná výhrada v ZD)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ú</a:t>
            </a:r>
            <a:r>
              <a:rPr lang="cs-CZ" sz="1800" dirty="0" smtClean="0"/>
              <a:t>častník přijme nápravná opatření k obnovení způsobilosti (uhrazení dluhu apod. ) = </a:t>
            </a:r>
            <a:r>
              <a:rPr lang="cs-CZ" sz="1800" b="1" dirty="0" smtClean="0"/>
              <a:t>zrušení vyloučení</a:t>
            </a:r>
            <a:r>
              <a:rPr lang="cs-CZ" sz="1800" dirty="0" smtClean="0"/>
              <a:t>, nebo </a:t>
            </a:r>
            <a:r>
              <a:rPr lang="cs-CZ" sz="1800" b="1" dirty="0" smtClean="0"/>
              <a:t>nevyloučení</a:t>
            </a:r>
          </a:p>
          <a:p>
            <a:pPr>
              <a:spcBef>
                <a:spcPts val="1000"/>
              </a:spcBef>
            </a:pPr>
            <a:endParaRPr lang="cs-CZ" sz="1800" dirty="0"/>
          </a:p>
          <a:p>
            <a:pPr marL="109537" indent="0">
              <a:spcBef>
                <a:spcPts val="1000"/>
              </a:spcBef>
              <a:buNone/>
            </a:pPr>
            <a:r>
              <a:rPr lang="cs-CZ" sz="1800" b="1" dirty="0" smtClean="0"/>
              <a:t>EKONOMICKÁ KVALIFIKACE</a:t>
            </a:r>
            <a:endParaRPr lang="cs-CZ" sz="1800" b="1" dirty="0"/>
          </a:p>
          <a:p>
            <a:pPr>
              <a:spcBef>
                <a:spcPts val="1000"/>
              </a:spcBef>
            </a:pPr>
            <a:r>
              <a:rPr lang="cs-CZ" sz="1800" dirty="0" smtClean="0"/>
              <a:t>požadavek na výši ročního obratu nebo obratu dosaženého </a:t>
            </a:r>
            <a:br>
              <a:rPr lang="cs-CZ" sz="1800" dirty="0" smtClean="0"/>
            </a:br>
            <a:r>
              <a:rPr lang="cs-CZ" sz="1800" dirty="0" smtClean="0"/>
              <a:t>s ohledem na předmět VZ</a:t>
            </a:r>
          </a:p>
          <a:p>
            <a:pPr>
              <a:spcBef>
                <a:spcPts val="1000"/>
              </a:spcBef>
            </a:pPr>
            <a:r>
              <a:rPr lang="cs-CZ" sz="1800" dirty="0" smtClean="0"/>
              <a:t>za předcházející 3 účetní období</a:t>
            </a:r>
          </a:p>
          <a:p>
            <a:pPr>
              <a:spcBef>
                <a:spcPts val="1000"/>
              </a:spcBef>
            </a:pPr>
            <a:r>
              <a:rPr lang="cs-CZ" sz="1800" dirty="0" smtClean="0"/>
              <a:t>podmínka na výši obratu nesmí přesahovat dvojnásobek předpokládané hodnoty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p</a:t>
            </a:r>
            <a:r>
              <a:rPr lang="cs-CZ" sz="1800" dirty="0" smtClean="0"/>
              <a:t>rokáže se výkazem zisků a ztrát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46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99064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4882356"/>
          </a:xfrm>
        </p:spPr>
        <p:txBody>
          <a:bodyPr/>
          <a:lstStyle/>
          <a:p>
            <a:pPr marL="109537" indent="0">
              <a:spcBef>
                <a:spcPts val="500"/>
              </a:spcBef>
              <a:buNone/>
            </a:pPr>
            <a:r>
              <a:rPr lang="cs-CZ" sz="1800" b="1" dirty="0" smtClean="0"/>
              <a:t>TECHNICKÁ KVALIFIKACE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seznam stav. prací za posledních 5 let</a:t>
            </a:r>
          </a:p>
          <a:p>
            <a:pPr>
              <a:spcBef>
                <a:spcPts val="500"/>
              </a:spcBef>
            </a:pPr>
            <a:r>
              <a:rPr lang="cs-CZ" sz="1800" dirty="0"/>
              <a:t>s</a:t>
            </a:r>
            <a:r>
              <a:rPr lang="cs-CZ" sz="1800" dirty="0" smtClean="0"/>
              <a:t>eznam dodávek či služeb za poslední 3 roky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seznam techniků či technických útvarů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osvědčení o vzdělání a odborné kvalifikaci </a:t>
            </a:r>
            <a:r>
              <a:rPr lang="cs-CZ" sz="1400" i="1" dirty="0" smtClean="0"/>
              <a:t>(osoba pověřená vedením stavby)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popis technického vybavení přehled o řízení dodavatelského řetězce a systémy jeho sledování </a:t>
            </a:r>
            <a:r>
              <a:rPr lang="cs-CZ" sz="1400" i="1" dirty="0" smtClean="0"/>
              <a:t>(např</a:t>
            </a:r>
            <a:r>
              <a:rPr lang="cs-CZ" sz="1400" i="1" dirty="0"/>
              <a:t>. </a:t>
            </a:r>
            <a:r>
              <a:rPr lang="cs-CZ" sz="1400" i="1" dirty="0" smtClean="0"/>
              <a:t>sledování </a:t>
            </a:r>
            <a:r>
              <a:rPr lang="cs-CZ" sz="1400" i="1" dirty="0"/>
              <a:t>původu </a:t>
            </a:r>
            <a:r>
              <a:rPr lang="cs-CZ" sz="1400" i="1" dirty="0" smtClean="0"/>
              <a:t>lihu)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provedení kontroly technické kapacity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opatření v oblasti řízení z hlediska </a:t>
            </a:r>
            <a:r>
              <a:rPr lang="cs-CZ" sz="1800" dirty="0"/>
              <a:t>ŽP </a:t>
            </a:r>
            <a:r>
              <a:rPr lang="cs-CZ" sz="1400" i="1" dirty="0" smtClean="0"/>
              <a:t>(certifikát </a:t>
            </a:r>
            <a:r>
              <a:rPr lang="cs-CZ" sz="1400" i="1" dirty="0"/>
              <a:t>řízení kvality kvůli kvalitním a </a:t>
            </a:r>
            <a:r>
              <a:rPr lang="cs-CZ" sz="1400" i="1" dirty="0" smtClean="0"/>
              <a:t>				neškodným </a:t>
            </a:r>
            <a:r>
              <a:rPr lang="cs-CZ" sz="1400" i="1" dirty="0"/>
              <a:t>přípravkům na ošetření zeleně v zástavbě apod</a:t>
            </a:r>
            <a:r>
              <a:rPr lang="cs-CZ" sz="1400" i="1" dirty="0" smtClean="0"/>
              <a:t>.)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přehled průměrného ročního počtu zaměstnanců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přehled nástrojů, pomůcek </a:t>
            </a:r>
            <a:r>
              <a:rPr lang="cs-CZ" sz="1400" i="1" dirty="0" smtClean="0"/>
              <a:t>(</a:t>
            </a:r>
            <a:r>
              <a:rPr lang="cs-CZ" sz="1400" i="1" dirty="0"/>
              <a:t>stroje)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vzorky, popisy, fotografie</a:t>
            </a:r>
          </a:p>
          <a:p>
            <a:pPr>
              <a:spcBef>
                <a:spcPts val="500"/>
              </a:spcBef>
            </a:pPr>
            <a:r>
              <a:rPr lang="cs-CZ" sz="1800" dirty="0" smtClean="0"/>
              <a:t>doklad prokazující shodu</a:t>
            </a:r>
          </a:p>
          <a:p>
            <a:pPr marL="109537" indent="0" algn="ctr">
              <a:spcBef>
                <a:spcPts val="500"/>
              </a:spcBef>
              <a:buNone/>
            </a:pPr>
            <a:r>
              <a:rPr lang="cs-CZ" sz="1600" i="1" dirty="0" smtClean="0"/>
              <a:t>Pozn.: Dodavatel může použít referenci realizovanou společně s jinými dodavateli, ale pouze v rozsahu, v jakém se na plnění zakázky sám podílel.</a:t>
            </a:r>
            <a:endParaRPr lang="cs-CZ" sz="16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47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89845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cs-CZ" sz="2400" b="1" dirty="0" smtClean="0"/>
              <a:t>Kvalifikace prostřednictvím jiných osob</a:t>
            </a:r>
          </a:p>
          <a:p>
            <a:pPr>
              <a:spcBef>
                <a:spcPts val="1000"/>
              </a:spcBef>
            </a:pPr>
            <a:r>
              <a:rPr lang="cs-CZ" sz="2000" dirty="0" smtClean="0"/>
              <a:t>možnost prokázat část </a:t>
            </a:r>
            <a:r>
              <a:rPr lang="cs-CZ" sz="2000" b="1" dirty="0" smtClean="0"/>
              <a:t>ekonomické</a:t>
            </a:r>
            <a:r>
              <a:rPr lang="cs-CZ" sz="2000" dirty="0" smtClean="0"/>
              <a:t> či </a:t>
            </a:r>
            <a:r>
              <a:rPr lang="cs-CZ" sz="2000" b="1" dirty="0" smtClean="0"/>
              <a:t>technické kvalifikace </a:t>
            </a:r>
            <a:r>
              <a:rPr lang="cs-CZ" sz="2000" dirty="0" smtClean="0"/>
              <a:t>nebo </a:t>
            </a:r>
            <a:r>
              <a:rPr lang="cs-CZ" sz="2000" b="1" dirty="0" smtClean="0"/>
              <a:t>profesní způsobilost </a:t>
            </a:r>
            <a:r>
              <a:rPr lang="cs-CZ" sz="2000" dirty="0" smtClean="0"/>
              <a:t>(vyjma výpisu z OR) jinou osobou </a:t>
            </a:r>
            <a:r>
              <a:rPr lang="cs-CZ" sz="1600" i="1" dirty="0"/>
              <a:t>(</a:t>
            </a:r>
            <a:r>
              <a:rPr lang="cs-CZ" sz="1600" b="1" i="1" dirty="0" smtClean="0"/>
              <a:t>poddodavatelem</a:t>
            </a:r>
            <a:r>
              <a:rPr lang="cs-CZ" sz="1600" i="1" dirty="0" smtClean="0"/>
              <a:t>, dříve subdodavatelem)</a:t>
            </a:r>
          </a:p>
          <a:p>
            <a:pPr>
              <a:spcBef>
                <a:spcPts val="1000"/>
              </a:spcBef>
            </a:pPr>
            <a:r>
              <a:rPr lang="cs-CZ" sz="2000" dirty="0" smtClean="0"/>
              <a:t>v tom případě musí být kromě jiného doložen i </a:t>
            </a:r>
            <a:r>
              <a:rPr lang="cs-CZ" sz="2000" b="1" dirty="0" smtClean="0"/>
              <a:t>písemný závazek </a:t>
            </a:r>
            <a:r>
              <a:rPr lang="cs-CZ" sz="2000" dirty="0" smtClean="0"/>
              <a:t>jiné osoby k poskytnutí plnění určeného k plnění veřejné zakázky nebo k poskytnutí věcí a práv, s nimiž bude dodavatel oprávněn disponovat v rámci plnění VZ, </a:t>
            </a:r>
            <a:r>
              <a:rPr lang="cs-CZ" sz="2000" b="1" dirty="0" smtClean="0">
                <a:solidFill>
                  <a:srgbClr val="FF0000"/>
                </a:solidFill>
              </a:rPr>
              <a:t>a to alespoň v rozsahu, v jakém jiná osoba prokázala kvalifikaci za dodavatele</a:t>
            </a:r>
          </a:p>
          <a:p>
            <a:pPr lvl="3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dirty="0" smtClean="0"/>
              <a:t>může se jednat o </a:t>
            </a:r>
            <a:r>
              <a:rPr lang="cs-CZ" sz="1600" u="sng" dirty="0" smtClean="0"/>
              <a:t>jednostranný závazek</a:t>
            </a:r>
            <a:r>
              <a:rPr lang="cs-CZ" sz="1600" dirty="0" smtClean="0"/>
              <a:t> (není nutná smlouva)</a:t>
            </a:r>
          </a:p>
          <a:p>
            <a:pPr lvl="3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dirty="0" smtClean="0"/>
              <a:t>obsahem musí být </a:t>
            </a:r>
            <a:r>
              <a:rPr lang="cs-CZ" sz="1600" u="sng" dirty="0" smtClean="0"/>
              <a:t>nerozdílná a společná odpovědnost </a:t>
            </a:r>
          </a:p>
          <a:p>
            <a:pPr lvl="3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600" b="1" dirty="0" smtClean="0"/>
              <a:t>musí obsahovat závazek, že jiná osoba bude vykonávat stav. práce či služby, ke kterým se prokazované kritérium vztahuje!! </a:t>
            </a:r>
          </a:p>
          <a:p>
            <a:pPr marL="914400" lvl="3" indent="0">
              <a:spcBef>
                <a:spcPts val="1000"/>
              </a:spcBef>
              <a:buSzPct val="70000"/>
              <a:buNone/>
            </a:pPr>
            <a:r>
              <a:rPr lang="cs-CZ" sz="1600" b="1" dirty="0" smtClean="0"/>
              <a:t>   (nestačí obecné tvrzení o odpovědnosti)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48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1374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cs-CZ" sz="2400" b="1" dirty="0" smtClean="0"/>
              <a:t>Kvalifikace poddodavatele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zadavatel může požadovat doložení základní a profesní způsobilosti </a:t>
            </a:r>
            <a:r>
              <a:rPr lang="cs-CZ" sz="1800" b="1" dirty="0" smtClean="0"/>
              <a:t>poddodavatelů</a:t>
            </a:r>
            <a:r>
              <a:rPr lang="cs-CZ" sz="1800" dirty="0" smtClean="0"/>
              <a:t> </a:t>
            </a:r>
            <a:r>
              <a:rPr lang="cs-CZ" sz="1800" i="1" dirty="0" smtClean="0"/>
              <a:t>(dříve subdodavatelů)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zadavatel může požadovat </a:t>
            </a:r>
            <a:r>
              <a:rPr lang="cs-CZ" sz="1800" b="1" dirty="0" smtClean="0"/>
              <a:t>nahrazení poddodavatele</a:t>
            </a:r>
            <a:r>
              <a:rPr lang="cs-CZ" sz="1800" dirty="0" smtClean="0"/>
              <a:t>, který nesplní kritéria způsobilosti nebo u kterého zadavatel prokáže důvody jeho nezpůsobilosti dle § 48 (došlo ke střetu zájmů, narušil hospodářskou soutěž …)</a:t>
            </a:r>
          </a:p>
          <a:p>
            <a:pPr>
              <a:spcBef>
                <a:spcPts val="1800"/>
              </a:spcBef>
            </a:pPr>
            <a:endParaRPr lang="cs-CZ" sz="1800" dirty="0"/>
          </a:p>
          <a:p>
            <a:pPr marL="109537" indent="0">
              <a:spcBef>
                <a:spcPts val="1800"/>
              </a:spcBef>
              <a:buNone/>
            </a:pPr>
            <a:r>
              <a:rPr lang="cs-CZ" sz="2400" b="1" dirty="0"/>
              <a:t>Změna </a:t>
            </a:r>
            <a:r>
              <a:rPr lang="cs-CZ" sz="2400" b="1" dirty="0" smtClean="0"/>
              <a:t>kvalifikace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došlo-li </a:t>
            </a:r>
            <a:r>
              <a:rPr lang="cs-CZ" sz="1800" dirty="0"/>
              <a:t>ke změně, je účastník povinen změnu </a:t>
            </a:r>
            <a:r>
              <a:rPr lang="cs-CZ" sz="1800" dirty="0" smtClean="0"/>
              <a:t>oznámit a </a:t>
            </a:r>
            <a:r>
              <a:rPr lang="cs-CZ" sz="1800" dirty="0"/>
              <a:t>předložit nové doklady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49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1830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457200" y="1417639"/>
            <a:ext cx="8578850" cy="4935536"/>
          </a:xfrm>
        </p:spPr>
        <p:txBody>
          <a:bodyPr/>
          <a:lstStyle/>
          <a:p>
            <a:pPr eaLnBrk="1" hangingPunct="1">
              <a:spcBef>
                <a:spcPts val="200"/>
              </a:spcBef>
            </a:pPr>
            <a:r>
              <a:rPr lang="cs-CZ" altLang="cs-CZ" sz="1600" dirty="0" smtClean="0"/>
              <a:t>PRAVIDLA, kterými </a:t>
            </a:r>
            <a:r>
              <a:rPr lang="cs-CZ" altLang="cs-CZ" sz="1600" dirty="0"/>
              <a:t>se stanovují podmínky pro poskytování dotace na projekty Programu rozvoje venkova na období 2014 – 2020 </a:t>
            </a:r>
            <a:r>
              <a:rPr lang="cs-CZ" altLang="cs-CZ" sz="1600" dirty="0" smtClean="0"/>
              <a:t>–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kapitola č. </a:t>
            </a:r>
            <a:r>
              <a:rPr lang="cs-CZ" altLang="cs-CZ" sz="1600" b="1" i="1" dirty="0">
                <a:solidFill>
                  <a:srgbClr val="FF0000"/>
                </a:solidFill>
              </a:rPr>
              <a:t>9 Zadávání zakázek žadatelem/příjemcem dotace</a:t>
            </a: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 smtClean="0"/>
              <a:t>Příručka </a:t>
            </a:r>
            <a:r>
              <a:rPr lang="cs-CZ" altLang="cs-CZ" sz="1600" dirty="0"/>
              <a:t>pro zadávání veřejných zakázek Programu rozvoje venkova na období </a:t>
            </a:r>
            <a:r>
              <a:rPr lang="cs-CZ" altLang="cs-CZ" sz="1600" dirty="0" smtClean="0"/>
              <a:t>2014-2020 -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postupy</a:t>
            </a: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 smtClean="0"/>
              <a:t>Přílohy </a:t>
            </a:r>
            <a:r>
              <a:rPr lang="cs-CZ" altLang="cs-CZ" sz="1600" dirty="0"/>
              <a:t>č. </a:t>
            </a:r>
            <a:r>
              <a:rPr lang="cs-CZ" altLang="cs-CZ" sz="1600" dirty="0" smtClean="0"/>
              <a:t>1 až 4 </a:t>
            </a:r>
            <a:r>
              <a:rPr lang="cs-CZ" altLang="cs-CZ" sz="1600" dirty="0"/>
              <a:t>k Příručce pro zadávání veřejných zakázek Programu rozvoje venkova na období </a:t>
            </a:r>
            <a:r>
              <a:rPr lang="cs-CZ" altLang="cs-CZ" sz="1600" dirty="0" smtClean="0"/>
              <a:t>2014-2020 –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obchodní podmínky, formulář oznámení, protokol o otevírání a posuzování,  vzor jmenování komise</a:t>
            </a: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/>
              <a:t>Doplňující informace pro žadatele/příjemce dotace k postupu zadávání veřejných zakázek v Programu rozvoje venkova na období 2014-2020 – </a:t>
            </a:r>
            <a:r>
              <a:rPr lang="cs-CZ" altLang="cs-CZ" sz="1600" b="1" i="1" dirty="0">
                <a:solidFill>
                  <a:srgbClr val="FF0000"/>
                </a:solidFill>
              </a:rPr>
              <a:t>rozdíl mezi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profilem zadavatele a věstníkem </a:t>
            </a:r>
            <a:r>
              <a:rPr lang="cs-CZ" altLang="cs-CZ" sz="1600" b="1" i="1" dirty="0">
                <a:solidFill>
                  <a:srgbClr val="FF0000"/>
                </a:solidFill>
              </a:rPr>
              <a:t>zakázek</a:t>
            </a:r>
            <a:endParaRPr lang="cs-CZ" altLang="cs-CZ" sz="16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 smtClean="0"/>
              <a:t>Uživatelská příručka – APLIKACE „VEŘEJNÉ ZAKÁZKY PRV“–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zveřejnění výzvy na </a:t>
            </a:r>
            <a:r>
              <a:rPr lang="cs-CZ" altLang="cs-CZ" sz="1600" b="1" i="1" dirty="0" err="1">
                <a:solidFill>
                  <a:srgbClr val="FF0000"/>
                </a:solidFill>
              </a:rPr>
              <a:t>eAGRI</a:t>
            </a:r>
            <a:r>
              <a:rPr lang="cs-CZ" altLang="cs-CZ" sz="1600" b="1" i="1" dirty="0">
                <a:solidFill>
                  <a:srgbClr val="FF0000"/>
                </a:solidFill>
              </a:rPr>
              <a:t> </a:t>
            </a:r>
            <a:endParaRPr lang="cs-CZ" altLang="cs-CZ" sz="1600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/>
              <a:t>Seznam dokumentace z výběrového řízení pro zadávání zakázek PRV mimo režim </a:t>
            </a:r>
            <a:r>
              <a:rPr lang="cs-CZ" altLang="cs-CZ" sz="1600" dirty="0" smtClean="0"/>
              <a:t>zákona –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co se odevzdává na SZIF</a:t>
            </a: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/>
              <a:t>Seznam dokumentace ze zadávacího řízení PRV dle zákona </a:t>
            </a:r>
            <a:r>
              <a:rPr lang="cs-CZ" altLang="cs-CZ" sz="1600" dirty="0" smtClean="0"/>
              <a:t>-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co </a:t>
            </a:r>
            <a:r>
              <a:rPr lang="cs-CZ" altLang="cs-CZ" sz="1600" b="1" i="1" dirty="0">
                <a:solidFill>
                  <a:srgbClr val="FF0000"/>
                </a:solidFill>
              </a:rPr>
              <a:t>se odevzdává na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SZIF</a:t>
            </a:r>
          </a:p>
          <a:p>
            <a:pPr eaLnBrk="1" hangingPunct="1">
              <a:spcBef>
                <a:spcPts val="200"/>
              </a:spcBef>
            </a:pPr>
            <a:r>
              <a:rPr lang="cs-CZ" altLang="cs-CZ" sz="1600" dirty="0"/>
              <a:t>Veřejné zakázky - nejčastější </a:t>
            </a:r>
            <a:r>
              <a:rPr lang="cs-CZ" altLang="cs-CZ" sz="1600" dirty="0" smtClean="0"/>
              <a:t>dotazy a odpovědi na ně – na </a:t>
            </a:r>
            <a:r>
              <a:rPr lang="cs-CZ" altLang="cs-CZ" sz="1600" b="1" i="1" dirty="0" smtClean="0">
                <a:solidFill>
                  <a:srgbClr val="FF0000"/>
                </a:solidFill>
              </a:rPr>
              <a:t>www.szif.cz</a:t>
            </a:r>
            <a:endParaRPr lang="cs-CZ" altLang="cs-CZ" sz="1600" b="1" i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C98C1A8C-99FC-4305-9E50-3DCEE8FBD4C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5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 smtClean="0">
                <a:latin typeface="Arial" charset="0"/>
              </a:rPr>
              <a:t>Pravidla </a:t>
            </a:r>
            <a:r>
              <a:rPr lang="cs-CZ" sz="4000" dirty="0">
                <a:latin typeface="Arial" charset="0"/>
              </a:rPr>
              <a:t>pro zadávání </a:t>
            </a:r>
            <a:r>
              <a:rPr lang="cs-CZ" sz="4000" dirty="0" smtClean="0">
                <a:latin typeface="Arial" charset="0"/>
              </a:rPr>
              <a:t>zakázek </a:t>
            </a:r>
            <a:r>
              <a:rPr lang="cs-CZ" sz="4000" dirty="0">
                <a:latin typeface="Arial" charset="0"/>
              </a:rPr>
              <a:t>financovaných z PRV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684166"/>
          </a:xfrm>
        </p:spPr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cs-CZ" sz="2400" b="1" dirty="0" smtClean="0"/>
              <a:t>Technické podmínky § 89 – 95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jde o požadavky </a:t>
            </a:r>
            <a:r>
              <a:rPr lang="cs-CZ" sz="1800" b="1" dirty="0" smtClean="0"/>
              <a:t>na vlastnosti předmětu zakázky </a:t>
            </a:r>
            <a:r>
              <a:rPr lang="cs-CZ" sz="1800" dirty="0" smtClean="0"/>
              <a:t>prostřednictvím požadavků na parametry </a:t>
            </a:r>
            <a:r>
              <a:rPr lang="cs-CZ" sz="1800" i="1" dirty="0" smtClean="0"/>
              <a:t>(výkon, funkce, účel..), </a:t>
            </a:r>
            <a:r>
              <a:rPr lang="cs-CZ" sz="1800" dirty="0" smtClean="0"/>
              <a:t>normy, štítky..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technické podmínky nesmí uvádět odkazy na konkrétní dodavatele, výrobky, patenty apod. (jen výjimečné případy, kdy není možno jinak popsat - vždy nutno nabídnout i rovnocenné řešení)</a:t>
            </a:r>
          </a:p>
          <a:p>
            <a:pPr>
              <a:spcBef>
                <a:spcPts val="1800"/>
              </a:spcBef>
            </a:pPr>
            <a:r>
              <a:rPr lang="cs-CZ" sz="1800" dirty="0" smtClean="0"/>
              <a:t>u stavebních prací jsou tyto podmínky dány </a:t>
            </a:r>
            <a:r>
              <a:rPr lang="cs-CZ" sz="1800" b="1" dirty="0" smtClean="0"/>
              <a:t>prováděcí PD a soupisem stavebních prací s výkazem výměr (podrobnosti stanoví vyhláška MMR)</a:t>
            </a:r>
          </a:p>
          <a:p>
            <a:pPr>
              <a:lnSpc>
                <a:spcPts val="2500"/>
              </a:lnSpc>
            </a:pPr>
            <a:r>
              <a:rPr lang="cs-CZ" sz="1800" b="1" dirty="0" smtClean="0"/>
              <a:t>Přístupnost - </a:t>
            </a:r>
            <a:r>
              <a:rPr lang="cs-CZ" sz="1800" dirty="0" smtClean="0"/>
              <a:t>pokud </a:t>
            </a:r>
            <a:r>
              <a:rPr lang="cs-CZ" sz="1800" dirty="0"/>
              <a:t>je předmět plnění veřejné </a:t>
            </a:r>
            <a:r>
              <a:rPr lang="cs-CZ" sz="1800" dirty="0" smtClean="0"/>
              <a:t>zakázky určen </a:t>
            </a:r>
            <a:r>
              <a:rPr lang="cs-CZ" sz="1800" dirty="0"/>
              <a:t>k užívání fyzickými osobami, zadavatel </a:t>
            </a:r>
            <a:r>
              <a:rPr lang="cs-CZ" sz="1800" b="1" dirty="0" smtClean="0"/>
              <a:t>při stanovení </a:t>
            </a:r>
            <a:r>
              <a:rPr lang="cs-CZ" sz="1800" b="1" dirty="0"/>
              <a:t>technické specifikace </a:t>
            </a:r>
            <a:r>
              <a:rPr lang="cs-CZ" sz="1800" dirty="0"/>
              <a:t>zohlední </a:t>
            </a:r>
            <a:r>
              <a:rPr lang="cs-CZ" sz="1800" b="1" dirty="0" smtClean="0"/>
              <a:t>přístupnost předmětu </a:t>
            </a:r>
            <a:r>
              <a:rPr lang="cs-CZ" sz="1800" b="1" dirty="0"/>
              <a:t>veřejné zakázky osobám se </a:t>
            </a:r>
            <a:r>
              <a:rPr lang="cs-CZ" sz="1800" b="1" dirty="0" smtClean="0"/>
              <a:t>zdravotním </a:t>
            </a:r>
            <a:r>
              <a:rPr lang="cs-CZ" sz="1800" dirty="0" smtClean="0"/>
              <a:t>postižením</a:t>
            </a:r>
            <a:r>
              <a:rPr lang="cs-CZ" sz="1800" dirty="0"/>
              <a:t>, </a:t>
            </a:r>
            <a:r>
              <a:rPr lang="cs-CZ" sz="1800" dirty="0" smtClean="0"/>
              <a:t>neznemožňují-li </a:t>
            </a:r>
            <a:r>
              <a:rPr lang="cs-CZ" sz="1800" dirty="0"/>
              <a:t>to objektivní </a:t>
            </a:r>
            <a:r>
              <a:rPr lang="cs-CZ" sz="1800" dirty="0" smtClean="0"/>
              <a:t>okolnosti</a:t>
            </a: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50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89097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332"/>
          </a:xfrm>
        </p:spPr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Dostupnost ZD § 96</a:t>
            </a:r>
          </a:p>
          <a:p>
            <a:r>
              <a:rPr lang="cs-CZ" sz="1600" dirty="0" smtClean="0"/>
              <a:t>ZD uveřejnit na profilu zadavatele ode dne odeslání výzvy po celou dobu lhůty pro podání nabídek</a:t>
            </a:r>
          </a:p>
          <a:p>
            <a:r>
              <a:rPr lang="cs-CZ" sz="1600" dirty="0" smtClean="0"/>
              <a:t>zveřejní se KOMPLETNÍ, jiným vhodným způsobem by bylo možno ji poskytnout, jen pokud jí nelze zpřístupnit z důvodů: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600" dirty="0" smtClean="0"/>
              <a:t>nutnosti zvláštních nástrojů, zařízení nebo formátů, které nejsou obecně dostupné nebo podporované obecně dostupnými aplikacemi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600" dirty="0" smtClean="0"/>
              <a:t>nutnosti použití zvláštního kancelářského vybavení, které zadavatel běžně </a:t>
            </a:r>
            <a:r>
              <a:rPr lang="cs-CZ" sz="1600" dirty="0"/>
              <a:t>n</a:t>
            </a:r>
            <a:r>
              <a:rPr lang="cs-CZ" sz="1600" dirty="0" smtClean="0"/>
              <a:t>emá k dispozici</a:t>
            </a:r>
          </a:p>
          <a:p>
            <a:pPr lvl="2">
              <a:buSzPct val="70000"/>
              <a:buFont typeface="Courier New" panose="02070309020205020404" pitchFamily="49" charset="0"/>
              <a:buChar char="o"/>
            </a:pPr>
            <a:r>
              <a:rPr lang="cs-CZ" sz="1600" dirty="0" smtClean="0"/>
              <a:t>použití jiné než elektronické komunikace je nezbytné z důvodu narušení zabezpečení elektronické komunikace nebo u zvláště citlivé povahy informací</a:t>
            </a:r>
          </a:p>
          <a:p>
            <a:pPr marL="109537" indent="0">
              <a:buNone/>
            </a:pPr>
            <a:r>
              <a:rPr lang="cs-CZ" sz="2400" b="1" dirty="0"/>
              <a:t>Prohlídka místa plnění § 97</a:t>
            </a:r>
          </a:p>
          <a:p>
            <a:r>
              <a:rPr lang="cs-CZ" sz="1600" dirty="0" smtClean="0"/>
              <a:t>stanoví se v ZD, není nutná, jen pokud je vhodná</a:t>
            </a:r>
          </a:p>
          <a:p>
            <a:r>
              <a:rPr lang="cs-CZ" sz="1600" dirty="0" smtClean="0"/>
              <a:t>nejpozději 5 dnů před koncem lhůty pro podání nabídek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ro podání nabídek stanovit delší lhůtu než min. lhůtu 11 dnů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51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4463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pPr marL="109537" indent="0">
              <a:spcBef>
                <a:spcPts val="300"/>
              </a:spcBef>
              <a:buNone/>
            </a:pPr>
            <a:r>
              <a:rPr lang="cs-CZ" sz="2400" b="1" dirty="0" smtClean="0"/>
              <a:t>Vysvětlení ZD § 98</a:t>
            </a:r>
          </a:p>
          <a:p>
            <a:pPr>
              <a:spcBef>
                <a:spcPts val="300"/>
              </a:spcBef>
            </a:pPr>
            <a:r>
              <a:rPr lang="cs-CZ" sz="1800" b="1" dirty="0" smtClean="0"/>
              <a:t>dříve – dodatečné informace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zadavatel zveřejní vysvětlení, odešle nebo předá bez identifikace dodavatele, který vznesl dotaz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nemusí prodlužovat lhůtu, pokud neprovede změnu zadávacích podmínek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zadavatel odešle vysvětlení nejpozději 5 </a:t>
            </a:r>
            <a:r>
              <a:rPr lang="cs-CZ" sz="1800" dirty="0" err="1" smtClean="0"/>
              <a:t>prac</a:t>
            </a:r>
            <a:r>
              <a:rPr lang="cs-CZ" sz="1800" dirty="0" smtClean="0"/>
              <a:t>. dnů před koncem lhůty, uchazeč se musí zeptat nejpozději 3 </a:t>
            </a:r>
            <a:r>
              <a:rPr lang="cs-CZ" sz="1800" dirty="0" err="1" smtClean="0"/>
              <a:t>prac</a:t>
            </a:r>
            <a:r>
              <a:rPr lang="cs-CZ" sz="1800" dirty="0" smtClean="0"/>
              <a:t>. dny před tím</a:t>
            </a:r>
          </a:p>
          <a:p>
            <a:pPr>
              <a:spcBef>
                <a:spcPts val="300"/>
              </a:spcBef>
            </a:pPr>
            <a:endParaRPr lang="cs-CZ" sz="1800" dirty="0"/>
          </a:p>
          <a:p>
            <a:pPr marL="109537" indent="0">
              <a:spcBef>
                <a:spcPts val="300"/>
              </a:spcBef>
              <a:buNone/>
            </a:pPr>
            <a:r>
              <a:rPr lang="cs-CZ" sz="2400" b="1" dirty="0"/>
              <a:t>Změna nebo doplnění ZD § 99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lze změnit nebo doplnit před podáním nabídky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změnu /doplnění uveřejnit nebo oznámit stejným způsobem jako zadávací podmínka, která byla změněna /doplněna</a:t>
            </a:r>
          </a:p>
          <a:p>
            <a:pPr>
              <a:spcBef>
                <a:spcPts val="300"/>
              </a:spcBef>
            </a:pPr>
            <a:r>
              <a:rPr lang="cs-CZ" sz="1800" dirty="0" smtClean="0"/>
              <a:t>pokud to povaha změny vyžaduje, je nutno </a:t>
            </a:r>
            <a:r>
              <a:rPr lang="cs-CZ" sz="1800" b="1" dirty="0" smtClean="0"/>
              <a:t>přiměřeně</a:t>
            </a:r>
            <a:r>
              <a:rPr lang="cs-CZ" sz="1800" dirty="0" smtClean="0"/>
              <a:t> prodloužit lhůtu (v případě rozšíření okruhu účastníků prodloužit </a:t>
            </a:r>
            <a:r>
              <a:rPr lang="cs-CZ" sz="1800" b="1" dirty="0" smtClean="0"/>
              <a:t>o celou původní délku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52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81186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17638"/>
            <a:ext cx="8856984" cy="4589462"/>
          </a:xfrm>
        </p:spPr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Rozdělení zakázky na části § 101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dodavatel může podat nabídku na jednu nebo několik částí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může být omezen počet částí, které lze zadat jednomu dodavateli</a:t>
            </a:r>
          </a:p>
          <a:p>
            <a:pPr>
              <a:spcBef>
                <a:spcPts val="600"/>
              </a:spcBef>
            </a:pPr>
            <a:endParaRPr lang="cs-CZ" sz="800" dirty="0"/>
          </a:p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Podmínky sestavení a podání nabídek § 103</a:t>
            </a:r>
          </a:p>
          <a:p>
            <a:pPr>
              <a:spcBef>
                <a:spcPts val="600"/>
              </a:spcBef>
            </a:pPr>
            <a:r>
              <a:rPr lang="cs-CZ" sz="1800" dirty="0"/>
              <a:t>zadavatel v ZD </a:t>
            </a:r>
            <a:r>
              <a:rPr lang="cs-CZ" sz="1800" dirty="0" smtClean="0"/>
              <a:t>stanoví: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p</a:t>
            </a:r>
            <a:r>
              <a:rPr lang="cs-CZ" sz="1400" dirty="0" smtClean="0"/>
              <a:t>ředložení údajů, dokumentů, vzorků nebo modelů, které </a:t>
            </a:r>
            <a:r>
              <a:rPr lang="cs-CZ" sz="1400" b="1" dirty="0" smtClean="0"/>
              <a:t>potřebuje k hodnocení nabídek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/>
              <a:t>předložení údajů, dokumentů, vzorků nebo modelů, které </a:t>
            </a:r>
            <a:r>
              <a:rPr lang="cs-CZ" sz="1400" b="1" dirty="0" smtClean="0"/>
              <a:t>potřebuje k posouzení účasti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b="1" dirty="0" smtClean="0"/>
              <a:t>formu a způsob podání nabídek</a:t>
            </a:r>
            <a:endParaRPr lang="cs-CZ" sz="1400" b="1" dirty="0"/>
          </a:p>
          <a:p>
            <a:pPr>
              <a:spcBef>
                <a:spcPts val="600"/>
              </a:spcBef>
            </a:pPr>
            <a:r>
              <a:rPr lang="cs-CZ" sz="1800" dirty="0"/>
              <a:t>dále může požadovat</a:t>
            </a:r>
            <a:r>
              <a:rPr lang="cs-CZ" sz="1800" dirty="0" smtClean="0"/>
              <a:t>: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údaje </a:t>
            </a:r>
            <a:r>
              <a:rPr lang="cs-CZ" sz="1400" dirty="0"/>
              <a:t>o majetkové struktuře účastníka či </a:t>
            </a:r>
            <a:r>
              <a:rPr lang="cs-CZ" sz="1400" dirty="0" smtClean="0"/>
              <a:t>poddodavatele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uvedení jmen a odborné kvalifikace pracovníků odpovědných za plnění VZ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v případě společné nabídky  - rozdělení odpovědnosti za plnění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doporučený způsob zpracování nabídky </a:t>
            </a:r>
            <a:r>
              <a:rPr lang="cs-CZ" sz="1400" b="1" dirty="0" smtClean="0">
                <a:solidFill>
                  <a:srgbClr val="FF0000"/>
                </a:solidFill>
              </a:rPr>
              <a:t>(nelze vylučovat za nesplnění formálních náležitostí!)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53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39392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Další podmínky pro uzavření smlouvy § 104</a:t>
            </a:r>
            <a:endParaRPr lang="cs-CZ" sz="2400" b="1" dirty="0"/>
          </a:p>
          <a:p>
            <a:pPr>
              <a:spcBef>
                <a:spcPts val="600"/>
              </a:spcBef>
            </a:pPr>
            <a:r>
              <a:rPr lang="cs-CZ" sz="1800" dirty="0" smtClean="0"/>
              <a:t>zadavatel může požadovat: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předložení </a:t>
            </a:r>
            <a:r>
              <a:rPr lang="cs-CZ" sz="1400" dirty="0"/>
              <a:t>dokladů či vzorků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úspěšný </a:t>
            </a:r>
            <a:r>
              <a:rPr lang="cs-CZ" sz="1400" dirty="0"/>
              <a:t>výsledek zkoušek vzorků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předložení </a:t>
            </a:r>
            <a:r>
              <a:rPr lang="cs-CZ" sz="1400" dirty="0"/>
              <a:t>dokladu </a:t>
            </a:r>
            <a:r>
              <a:rPr lang="cs-CZ" sz="1400" dirty="0" smtClean="0"/>
              <a:t>prokazujícího schopnost zajistit </a:t>
            </a:r>
            <a:r>
              <a:rPr lang="cs-CZ" sz="1400" dirty="0"/>
              <a:t>ochranu utajovaných informací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přijetí </a:t>
            </a:r>
            <a:r>
              <a:rPr lang="cs-CZ" sz="1400" dirty="0"/>
              <a:t>určité formy spolupráce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bližší </a:t>
            </a:r>
            <a:r>
              <a:rPr lang="cs-CZ" sz="1400" dirty="0"/>
              <a:t>podmínky součinnosti před uzavřením smlouvy</a:t>
            </a:r>
          </a:p>
          <a:p>
            <a:pPr lvl="2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oproti nadlimitnímu </a:t>
            </a:r>
            <a:r>
              <a:rPr lang="cs-CZ" sz="1400" dirty="0"/>
              <a:t>řízení v ZPŘ není nutné stanovit požadavek na doložení identifikačních údajů o skutečných majitelích dodavatele a o vztazích těchto majitelů a dodavatele přímo v ZD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předložení dokladů před podpisem smlouvy dále řeší § 122</a:t>
            </a:r>
          </a:p>
          <a:p>
            <a:pPr marL="109537" indent="0">
              <a:spcBef>
                <a:spcPts val="600"/>
              </a:spcBef>
              <a:buNone/>
            </a:pPr>
            <a:endParaRPr lang="cs-CZ" sz="100" b="1" dirty="0"/>
          </a:p>
          <a:p>
            <a:pPr marL="109537" indent="0">
              <a:spcBef>
                <a:spcPts val="600"/>
              </a:spcBef>
              <a:buNone/>
            </a:pPr>
            <a:r>
              <a:rPr lang="cs-CZ" sz="2400" b="1" dirty="0"/>
              <a:t>Poddodavatelé § 105</a:t>
            </a:r>
          </a:p>
          <a:p>
            <a:pPr>
              <a:spcBef>
                <a:spcPts val="600"/>
              </a:spcBef>
            </a:pPr>
            <a:r>
              <a:rPr lang="cs-CZ" sz="1800" dirty="0" smtClean="0"/>
              <a:t>možnost v ZD požadovat, aby účastník určil části VZ, které bude plnit prostřednictvím poddodavatele a předložil jejich seznam s uvedením, kterou část zakázky bude plnit každý z poddodavatelů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54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7109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651304" cy="4738340"/>
          </a:xfrm>
        </p:spPr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/>
              <a:t>Nabídky § 107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d</a:t>
            </a:r>
            <a:r>
              <a:rPr lang="cs-CZ" sz="1600" dirty="0" smtClean="0"/>
              <a:t>oručena v řádně uzavřené obálce označená názvem zakázky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d</a:t>
            </a:r>
            <a:r>
              <a:rPr lang="cs-CZ" sz="1600" dirty="0" smtClean="0"/>
              <a:t>odavatel, který podal nabídku, </a:t>
            </a:r>
            <a:r>
              <a:rPr lang="cs-CZ" sz="1600" b="1" dirty="0" smtClean="0"/>
              <a:t>nesmí být současně osobou, jejímž prostřednictvím jiný dodavatel v tomtéž ZŘ prokazuje kvalifikaci</a:t>
            </a:r>
          </a:p>
          <a:p>
            <a:pPr marL="109537" indent="0">
              <a:spcBef>
                <a:spcPts val="600"/>
              </a:spcBef>
              <a:buNone/>
            </a:pPr>
            <a:endParaRPr lang="cs-CZ" sz="800" dirty="0" smtClean="0"/>
          </a:p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Otevírání obálek § 108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n</a:t>
            </a:r>
            <a:r>
              <a:rPr lang="cs-CZ" sz="1600" dirty="0" smtClean="0"/>
              <a:t>esmí být otevřeny </a:t>
            </a:r>
            <a:r>
              <a:rPr lang="cs-CZ" sz="1600" b="1" dirty="0" smtClean="0"/>
              <a:t>před koncem lhůty </a:t>
            </a:r>
            <a:r>
              <a:rPr lang="cs-CZ" sz="1600" dirty="0" smtClean="0"/>
              <a:t>pro podání nabídek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účastníci mají právo se zúčastnit (</a:t>
            </a:r>
            <a:r>
              <a:rPr lang="cs-CZ" sz="1600" b="1" dirty="0" smtClean="0">
                <a:solidFill>
                  <a:srgbClr val="FF0000"/>
                </a:solidFill>
              </a:rPr>
              <a:t>povinnost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b="1" dirty="0" smtClean="0"/>
              <a:t>sdělit identifikační údaje účastníků a údaje odpovídající číselně vyjádřitelným kritériím hodnocení</a:t>
            </a:r>
            <a:r>
              <a:rPr lang="cs-CZ" sz="16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otevírání následuje </a:t>
            </a:r>
            <a:r>
              <a:rPr lang="cs-CZ" sz="1600" b="1" dirty="0" smtClean="0">
                <a:solidFill>
                  <a:srgbClr val="FF0000"/>
                </a:solidFill>
              </a:rPr>
              <a:t>bez zbytečného odkladu po konci lhůty </a:t>
            </a:r>
            <a:r>
              <a:rPr lang="cs-CZ" sz="1600" dirty="0" smtClean="0"/>
              <a:t>pro podání nabídek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u otevírání </a:t>
            </a:r>
            <a:r>
              <a:rPr lang="cs-CZ" sz="1600" b="1" dirty="0" smtClean="0"/>
              <a:t>se kontroluje jen doručení ve stanovené lhůtě </a:t>
            </a:r>
            <a:r>
              <a:rPr lang="cs-CZ" sz="1600" dirty="0" smtClean="0"/>
              <a:t>a zda je nabídka </a:t>
            </a:r>
            <a:r>
              <a:rPr lang="cs-CZ" sz="1600" b="1" dirty="0" smtClean="0"/>
              <a:t>v řádně označené obálce s označením zakázky</a:t>
            </a:r>
            <a:r>
              <a:rPr lang="cs-CZ" sz="16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lze si vyhradit uvedení údaje o nabídkové ceně nebo nákladech </a:t>
            </a:r>
            <a:r>
              <a:rPr lang="cs-CZ" sz="1600" b="1" dirty="0" smtClean="0"/>
              <a:t>ve zvláštní obálce </a:t>
            </a:r>
            <a:r>
              <a:rPr lang="cs-CZ" sz="1600" dirty="0" smtClean="0"/>
              <a:t>– údaje v obálce pak nemusí být při otevírání sděleny – obálka bude otevírána až po vyhodnocení kritérií kvality (při tomto otevírání se postupuje obdobně jako při otevírání nabídky – znovu je nutno umožnit účast účastníkům)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55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3833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03648"/>
            <a:ext cx="8686800" cy="4603452"/>
          </a:xfrm>
        </p:spPr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Mimořádně nízká nabídková cena § 113</a:t>
            </a:r>
          </a:p>
          <a:p>
            <a:r>
              <a:rPr lang="cs-CZ" sz="1600" dirty="0" smtClean="0"/>
              <a:t>v ZPŘ nemusí zadavatel posuzovat MNNC, ale je oprávněn</a:t>
            </a:r>
          </a:p>
          <a:p>
            <a:r>
              <a:rPr lang="cs-CZ" sz="1600" dirty="0" smtClean="0"/>
              <a:t>V ZD lze stanovit cenu nebo náklady, které budou považovány za MNNC nebo způsob určení MNNC</a:t>
            </a:r>
          </a:p>
          <a:p>
            <a:r>
              <a:rPr lang="cs-CZ" sz="1600" dirty="0" smtClean="0"/>
              <a:t>zadavatel požádá o písemné zdůvodnění MNNC</a:t>
            </a:r>
          </a:p>
          <a:p>
            <a:pPr marL="109537" indent="0">
              <a:buNone/>
            </a:pPr>
            <a:endParaRPr lang="cs-CZ" sz="1800" dirty="0"/>
          </a:p>
          <a:p>
            <a:pPr marL="109537" indent="0">
              <a:buNone/>
            </a:pPr>
            <a:r>
              <a:rPr lang="cs-CZ" sz="2400" b="1" dirty="0" smtClean="0"/>
              <a:t>HODNOCENÍ NABÍDEK § 114 – 121</a:t>
            </a:r>
          </a:p>
          <a:p>
            <a:pPr marL="109537" indent="0">
              <a:buNone/>
            </a:pPr>
            <a:endParaRPr lang="cs-CZ" sz="400" dirty="0" smtClean="0"/>
          </a:p>
          <a:p>
            <a:pPr marL="109537" indent="0">
              <a:buNone/>
            </a:pPr>
            <a:r>
              <a:rPr lang="cs-CZ" sz="2400" b="1" dirty="0" smtClean="0"/>
              <a:t>Ekonomická výhodnost</a:t>
            </a:r>
          </a:p>
          <a:p>
            <a:r>
              <a:rPr lang="cs-CZ" sz="1600" dirty="0" smtClean="0"/>
              <a:t>jediné kritérium, jde o nejvýhodnější poměr </a:t>
            </a:r>
            <a:r>
              <a:rPr lang="cs-CZ" sz="1600" b="1" dirty="0" smtClean="0">
                <a:solidFill>
                  <a:srgbClr val="FF0000"/>
                </a:solidFill>
              </a:rPr>
              <a:t>nabídkové ceny </a:t>
            </a:r>
            <a:r>
              <a:rPr lang="cs-CZ" sz="1600" dirty="0" smtClean="0"/>
              <a:t>a </a:t>
            </a:r>
            <a:r>
              <a:rPr lang="cs-CZ" sz="1600" b="1" dirty="0" smtClean="0">
                <a:solidFill>
                  <a:srgbClr val="FF0000"/>
                </a:solidFill>
              </a:rPr>
              <a:t>kvality</a:t>
            </a:r>
            <a:r>
              <a:rPr lang="cs-CZ" sz="1600" dirty="0" smtClean="0"/>
              <a:t> vč. poměru </a:t>
            </a:r>
            <a:r>
              <a:rPr lang="cs-CZ" sz="1600" b="1" dirty="0" smtClean="0">
                <a:solidFill>
                  <a:srgbClr val="FF0000"/>
                </a:solidFill>
              </a:rPr>
              <a:t>nákladů životního cyklu</a:t>
            </a:r>
            <a:r>
              <a:rPr lang="cs-CZ" sz="1600" dirty="0" smtClean="0"/>
              <a:t> a kvality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nejnižší nabídková cena </a:t>
            </a:r>
            <a:r>
              <a:rPr lang="cs-CZ" sz="1600" dirty="0" smtClean="0"/>
              <a:t>je jeden z druhů hodnocení dle </a:t>
            </a:r>
            <a:r>
              <a:rPr lang="cs-CZ" sz="1600" dirty="0" err="1" smtClean="0"/>
              <a:t>ek</a:t>
            </a:r>
            <a:r>
              <a:rPr lang="cs-CZ" sz="1600" dirty="0" smtClean="0"/>
              <a:t>. výhodnosti, nejde o zvláštní kritérium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lze hodnotit pouze cenu </a:t>
            </a:r>
            <a:r>
              <a:rPr lang="cs-CZ" sz="1600" dirty="0" smtClean="0"/>
              <a:t>(vyjma vybraných, např. služby projektantů a </a:t>
            </a:r>
            <a:r>
              <a:rPr lang="cs-CZ" sz="1600" dirty="0"/>
              <a:t>architektů a </a:t>
            </a:r>
            <a:r>
              <a:rPr lang="cs-CZ" sz="1600" dirty="0" smtClean="0"/>
              <a:t>dále </a:t>
            </a:r>
            <a:r>
              <a:rPr lang="cs-CZ" sz="1600" dirty="0"/>
              <a:t>ještě u řízení o inovačním partnerství nebo v řízení se soutěžním dialogem) </a:t>
            </a:r>
            <a:endParaRPr lang="cs-CZ" sz="1600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56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82086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686800" cy="4954364"/>
          </a:xfrm>
        </p:spPr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cs-CZ" sz="2400" b="1" dirty="0" smtClean="0"/>
              <a:t>Pravidla pro hodnocení</a:t>
            </a:r>
          </a:p>
          <a:p>
            <a:pPr marL="0">
              <a:spcBef>
                <a:spcPts val="300"/>
              </a:spcBef>
            </a:pPr>
            <a:r>
              <a:rPr lang="cs-CZ" sz="1800" dirty="0" smtClean="0"/>
              <a:t>v ZD musí být stanovena kritéria hodnocení, metoda vyhodnocení nabídek, váha nebo jiná metoda nebo matematický vztah mezi kritérii</a:t>
            </a:r>
          </a:p>
          <a:p>
            <a:pPr marL="0">
              <a:spcBef>
                <a:spcPts val="300"/>
              </a:spcBef>
            </a:pPr>
            <a:endParaRPr lang="cs-CZ" sz="800" dirty="0"/>
          </a:p>
          <a:p>
            <a:pPr marL="0" indent="0">
              <a:spcBef>
                <a:spcPts val="300"/>
              </a:spcBef>
              <a:buNone/>
            </a:pPr>
            <a:r>
              <a:rPr lang="cs-CZ" sz="2400" b="1" dirty="0" smtClean="0"/>
              <a:t>Kritéria kvality</a:t>
            </a:r>
          </a:p>
          <a:p>
            <a:pPr marL="0">
              <a:spcBef>
                <a:spcPts val="300"/>
              </a:spcBef>
            </a:pPr>
            <a:r>
              <a:rPr lang="cs-CZ" sz="1800" b="1" dirty="0"/>
              <a:t>vyjadřují kvalitativní, environmentální nebo sociální hlediska spojená s předmětem </a:t>
            </a:r>
            <a:r>
              <a:rPr lang="cs-CZ" sz="1800" b="1" dirty="0" smtClean="0"/>
              <a:t>VZ</a:t>
            </a:r>
          </a:p>
          <a:p>
            <a:pPr marL="0">
              <a:spcBef>
                <a:spcPts val="300"/>
              </a:spcBef>
            </a:pPr>
            <a:r>
              <a:rPr lang="cs-CZ" sz="1800" dirty="0" smtClean="0"/>
              <a:t>výčet není omezen, ale nabídky </a:t>
            </a:r>
            <a:r>
              <a:rPr lang="cs-CZ" sz="1800" b="1" dirty="0" smtClean="0"/>
              <a:t>musí být porovnatelné </a:t>
            </a:r>
            <a:r>
              <a:rPr lang="cs-CZ" sz="1800" dirty="0" smtClean="0"/>
              <a:t>a kritéria ověřitelná </a:t>
            </a:r>
            <a:r>
              <a:rPr lang="cs-CZ" sz="1800" b="1" i="1" dirty="0" smtClean="0">
                <a:solidFill>
                  <a:srgbClr val="FF0000"/>
                </a:solidFill>
              </a:rPr>
              <a:t>(př. technická úroveň, estetické nebo funkční vlastnosti, uživatelská přístupnost, sociální,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envinonmentální</a:t>
            </a:r>
            <a:r>
              <a:rPr lang="cs-CZ" sz="1800" b="1" i="1" dirty="0" smtClean="0">
                <a:solidFill>
                  <a:srgbClr val="FF0000"/>
                </a:solidFill>
              </a:rPr>
              <a:t> nebo inovační aspekt, organizace, kvalifikace nebo zkušenost osob, kteří se podílejí na plnění VZ, úroveň servisních služeb, včetně technické pomoci, podmínky a lhůty dodání nebo dokončení...)</a:t>
            </a:r>
            <a:r>
              <a:rPr lang="cs-CZ" sz="1800" b="1" dirty="0" smtClean="0">
                <a:solidFill>
                  <a:srgbClr val="FF0000"/>
                </a:solidFill>
              </a:rPr>
              <a:t>; </a:t>
            </a:r>
            <a:r>
              <a:rPr lang="cs-CZ" sz="1800" dirty="0" smtClean="0"/>
              <a:t>v ZPŘ lze stanovit i jiná kritéria, pokud jsou založena na objektivních skutečnostech vztahujících se k osobě dodavatele nebo k předmětu VZ</a:t>
            </a:r>
          </a:p>
          <a:p>
            <a:pPr marL="0">
              <a:spcBef>
                <a:spcPts val="300"/>
              </a:spcBef>
            </a:pPr>
            <a:r>
              <a:rPr lang="cs-CZ" sz="1800" dirty="0" smtClean="0"/>
              <a:t>smluvní a platební podmínky nelze stanovit (sankce, splatnost fa..)</a:t>
            </a:r>
          </a:p>
          <a:p>
            <a:pPr marL="0">
              <a:spcBef>
                <a:spcPts val="300"/>
              </a:spcBef>
            </a:pPr>
            <a:r>
              <a:rPr lang="cs-CZ" sz="1800" dirty="0" smtClean="0"/>
              <a:t>může být stanovena </a:t>
            </a:r>
            <a:r>
              <a:rPr lang="cs-CZ" sz="1800" u="sng" dirty="0" smtClean="0"/>
              <a:t>pevná cena a hodnocena pouze kvalita</a:t>
            </a:r>
            <a:r>
              <a:rPr lang="cs-CZ" sz="1800" dirty="0" smtClean="0"/>
              <a:t> plnění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57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220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364"/>
          </a:xfrm>
        </p:spPr>
        <p:txBody>
          <a:bodyPr/>
          <a:lstStyle/>
          <a:p>
            <a:pPr marL="109537" indent="0">
              <a:spcBef>
                <a:spcPts val="200"/>
              </a:spcBef>
              <a:buNone/>
            </a:pPr>
            <a:r>
              <a:rPr lang="cs-CZ" sz="2400" b="1" dirty="0" smtClean="0"/>
              <a:t>Náklady životního cyklu</a:t>
            </a:r>
          </a:p>
          <a:p>
            <a:pPr>
              <a:spcBef>
                <a:spcPts val="200"/>
              </a:spcBef>
            </a:pPr>
            <a:r>
              <a:rPr lang="cs-CZ" sz="1600" dirty="0" smtClean="0"/>
              <a:t>vždy nabídková cena + zohlednění nákladů v průběhu životního cyklu předmětu VZ </a:t>
            </a:r>
            <a:r>
              <a:rPr lang="cs-CZ" sz="1600" i="1" dirty="0" smtClean="0"/>
              <a:t>(co zaplatí za dobu životnosti), </a:t>
            </a:r>
            <a:r>
              <a:rPr lang="cs-CZ" sz="1600" dirty="0" smtClean="0"/>
              <a:t>případně další náklady spojené s dopady na ŽP (náklady na údržbu, náklady související s užíváním i koncem životnosti..)</a:t>
            </a:r>
          </a:p>
          <a:p>
            <a:pPr>
              <a:spcBef>
                <a:spcPts val="200"/>
              </a:spcBef>
            </a:pPr>
            <a:r>
              <a:rPr lang="cs-CZ" sz="1600" dirty="0" smtClean="0"/>
              <a:t>v ZD uvést, jaké údaje mají účastníci sdělit a jaká metoda bude použita ke stanovení nákladů (musí být založena na objektivně měřitelných kritériích a potřebné údaje musí dodavatelé poskytnout bez nepřiměřeného úsilí)</a:t>
            </a:r>
          </a:p>
          <a:p>
            <a:pPr marL="109537" indent="0">
              <a:spcBef>
                <a:spcPts val="200"/>
              </a:spcBef>
              <a:buNone/>
            </a:pPr>
            <a:r>
              <a:rPr lang="cs-CZ" sz="2400" b="1" dirty="0" smtClean="0"/>
              <a:t>Hodnocení</a:t>
            </a:r>
          </a:p>
          <a:p>
            <a:pPr>
              <a:spcBef>
                <a:spcPts val="200"/>
              </a:spcBef>
            </a:pPr>
            <a:r>
              <a:rPr lang="cs-CZ" sz="1600" dirty="0"/>
              <a:t>Zadavatel pořídí písemnou zprávu o </a:t>
            </a:r>
            <a:r>
              <a:rPr lang="cs-CZ" sz="1600" dirty="0" smtClean="0"/>
              <a:t>hodnocení</a:t>
            </a:r>
          </a:p>
          <a:p>
            <a:pPr lvl="1">
              <a:spcBef>
                <a:spcPts val="200"/>
              </a:spcBef>
              <a:buClr>
                <a:schemeClr val="accent2"/>
              </a:buClr>
              <a:buSzPct val="60000"/>
              <a:buFont typeface="Courier New" panose="02070309020205020404" pitchFamily="49" charset="0"/>
              <a:buChar char="o"/>
            </a:pPr>
            <a:r>
              <a:rPr lang="cs-CZ" sz="1200" dirty="0" smtClean="0"/>
              <a:t>(identifikaci </a:t>
            </a:r>
            <a:r>
              <a:rPr lang="cs-CZ" sz="1200" dirty="0"/>
              <a:t>zadávacího </a:t>
            </a:r>
            <a:r>
              <a:rPr lang="cs-CZ" sz="1200" dirty="0" smtClean="0"/>
              <a:t>řízení, fyzické osoby které hodnotily, seznam nabídek, popis hodnocení, výsledek </a:t>
            </a:r>
            <a:r>
              <a:rPr lang="cs-CZ" sz="1200" dirty="0"/>
              <a:t>hodnocení </a:t>
            </a:r>
            <a:r>
              <a:rPr lang="cs-CZ" sz="1200" dirty="0" smtClean="0"/>
              <a:t>nabídek…)</a:t>
            </a:r>
            <a:endParaRPr lang="cs-CZ" sz="2000" b="1" dirty="0" smtClean="0"/>
          </a:p>
          <a:p>
            <a:pPr marL="109537" indent="0">
              <a:spcBef>
                <a:spcPts val="200"/>
              </a:spcBef>
              <a:buNone/>
            </a:pPr>
            <a:r>
              <a:rPr lang="cs-CZ" sz="2400" b="1" dirty="0" smtClean="0"/>
              <a:t>Elektronická aukce </a:t>
            </a:r>
          </a:p>
          <a:p>
            <a:pPr>
              <a:spcBef>
                <a:spcPts val="200"/>
              </a:spcBef>
            </a:pPr>
            <a:r>
              <a:rPr lang="cs-CZ" sz="1600" dirty="0"/>
              <a:t>v ZD může být vyhrazeno, že pro hodnocení bude využita EA</a:t>
            </a:r>
          </a:p>
          <a:p>
            <a:pPr>
              <a:spcBef>
                <a:spcPts val="200"/>
              </a:spcBef>
            </a:pPr>
            <a:r>
              <a:rPr lang="cs-CZ" sz="1600" dirty="0"/>
              <a:t>účastníci se až do ukončení EA nesmí navzájem identifikovat</a:t>
            </a:r>
          </a:p>
          <a:p>
            <a:pPr>
              <a:spcBef>
                <a:spcPts val="200"/>
              </a:spcBef>
            </a:pPr>
            <a:r>
              <a:rPr lang="cs-CZ" sz="1600" dirty="0"/>
              <a:t>probíhá prostřednictvím elektronického nástroje, který umožňuje opakované předkládání hodnot</a:t>
            </a:r>
          </a:p>
          <a:p>
            <a:pPr>
              <a:spcBef>
                <a:spcPts val="200"/>
              </a:spcBef>
            </a:pPr>
            <a:r>
              <a:rPr lang="cs-CZ" sz="1600" dirty="0"/>
              <a:t>v praxi bývá u nákupu standardizovaného zboží, kde je nejdůležitější cena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58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1958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340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cs-CZ" sz="2400" b="1" dirty="0" smtClean="0"/>
              <a:t>Výběr dodavatele § 122 - 123</a:t>
            </a:r>
          </a:p>
          <a:p>
            <a:pPr marL="0">
              <a:spcBef>
                <a:spcPts val="1000"/>
              </a:spcBef>
            </a:pPr>
            <a:r>
              <a:rPr lang="cs-CZ" sz="1600" dirty="0" smtClean="0"/>
              <a:t>vybrán ten, jehož nabídka </a:t>
            </a:r>
            <a:r>
              <a:rPr lang="cs-CZ" sz="1600" b="1" dirty="0" smtClean="0"/>
              <a:t>je ekonomicky nejvýhodnější</a:t>
            </a:r>
          </a:p>
          <a:p>
            <a:pPr marL="0">
              <a:spcBef>
                <a:spcPts val="1000"/>
              </a:spcBef>
            </a:pPr>
            <a:r>
              <a:rPr lang="cs-CZ" sz="1600" dirty="0" smtClean="0"/>
              <a:t>pokud je jediný účastník – bez povinnosti provést hodnocení</a:t>
            </a:r>
          </a:p>
          <a:p>
            <a:pPr marL="0">
              <a:spcBef>
                <a:spcPts val="1000"/>
              </a:spcBef>
            </a:pPr>
            <a:r>
              <a:rPr lang="cs-CZ" sz="1600" dirty="0" smtClean="0"/>
              <a:t>vítězi se odešle výzva k předložení:</a:t>
            </a:r>
          </a:p>
          <a:p>
            <a:pPr marL="0" lvl="4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originálů či ověř. kopií dokladů ke kvalifikaci (pokud je již zadavatel nemá k dispozici)</a:t>
            </a:r>
          </a:p>
          <a:p>
            <a:pPr marL="0" lvl="4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dokladů nebo vzorků, jsou­-li podmínkou pro uzavření smlouvy</a:t>
            </a:r>
          </a:p>
          <a:p>
            <a:pPr marL="0" lvl="4">
              <a:spcBef>
                <a:spcPts val="10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dokladů o majetkové struktuře dodavatele, z nichž vyplývají skuteční majitelé vč. jejich    </a:t>
            </a:r>
            <a:br>
              <a:rPr lang="cs-CZ" sz="1400" dirty="0" smtClean="0"/>
            </a:br>
            <a:r>
              <a:rPr lang="cs-CZ" sz="1400" dirty="0" smtClean="0"/>
              <a:t>    vztahu k dodavateli (dle § 102 odst. 2)</a:t>
            </a:r>
          </a:p>
          <a:p>
            <a:pPr marL="0" lvl="4"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cs-CZ" sz="200" dirty="0" smtClean="0"/>
          </a:p>
          <a:p>
            <a:pPr marL="0" lvl="4" indent="-255588">
              <a:spcBef>
                <a:spcPts val="10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dirty="0"/>
              <a:t>doložené skutečnosti může doplňovat či objasňovat</a:t>
            </a:r>
          </a:p>
          <a:p>
            <a:pPr marL="0" lvl="4" indent="-255588">
              <a:spcBef>
                <a:spcPts val="10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dirty="0"/>
              <a:t>pokud nedoloží údaje či doklady nebo neodpovídají vzorky či zkoušky vzorků → </a:t>
            </a:r>
            <a:r>
              <a:rPr lang="cs-CZ" sz="1600" b="1" dirty="0" smtClean="0">
                <a:solidFill>
                  <a:srgbClr val="FF0000"/>
                </a:solidFill>
              </a:rPr>
              <a:t>VYLOUČENÍ</a:t>
            </a:r>
          </a:p>
          <a:p>
            <a:pPr marL="0" lvl="4" indent="-255588">
              <a:spcBef>
                <a:spcPts val="10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b="1" dirty="0" smtClean="0"/>
              <a:t>oznámení o výběru se odesílá </a:t>
            </a:r>
            <a:r>
              <a:rPr lang="cs-CZ" sz="1600" b="1" dirty="0" smtClean="0">
                <a:solidFill>
                  <a:srgbClr val="FF0000"/>
                </a:solidFill>
              </a:rPr>
              <a:t>všem účastníkům</a:t>
            </a:r>
            <a:r>
              <a:rPr lang="cs-CZ" sz="1600" dirty="0" smtClean="0"/>
              <a:t>, součástí musí být vybrané údaje o výsledku posouzení vybraného uchazeče a zpráva o hodnocení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59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28505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107504" y="1417637"/>
            <a:ext cx="9001571" cy="4935537"/>
          </a:xfrm>
        </p:spPr>
        <p:txBody>
          <a:bodyPr/>
          <a:lstStyle/>
          <a:p>
            <a:pPr marL="109537" indent="0" eaLnBrk="1" hangingPunct="1">
              <a:spcBef>
                <a:spcPts val="24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Druhy zakázek podle předpokládané hodnoty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2400" dirty="0" smtClean="0"/>
              <a:t>předpokládaná hodnota je </a:t>
            </a:r>
            <a:r>
              <a:rPr lang="cs-CZ" altLang="cs-CZ" sz="2400" dirty="0"/>
              <a:t>výše peněžitého závazku vyplývající pro zadavatele z plnění </a:t>
            </a:r>
            <a:r>
              <a:rPr lang="cs-CZ" altLang="cs-CZ" sz="2400" dirty="0" smtClean="0"/>
              <a:t>zakázky</a:t>
            </a:r>
          </a:p>
          <a:p>
            <a:pPr lvl="1" eaLnBrk="1" hangingPunct="1">
              <a:spcBef>
                <a:spcPts val="2400"/>
              </a:spcBef>
              <a:buClr>
                <a:schemeClr val="accent2"/>
              </a:buClr>
            </a:pPr>
            <a:r>
              <a:rPr lang="cs-CZ" altLang="cs-CZ" sz="2000" dirty="0" smtClean="0"/>
              <a:t>do </a:t>
            </a:r>
            <a:r>
              <a:rPr lang="cs-CZ" altLang="cs-CZ" sz="2000" dirty="0"/>
              <a:t>20 000 Kč bez DPH = přímé </a:t>
            </a:r>
            <a:r>
              <a:rPr lang="cs-CZ" altLang="cs-CZ" sz="2000" dirty="0" smtClean="0"/>
              <a:t>zadání </a:t>
            </a:r>
            <a:r>
              <a:rPr lang="cs-CZ" altLang="cs-CZ" sz="1800" b="1" i="1" dirty="0" smtClean="0">
                <a:solidFill>
                  <a:srgbClr val="FF0000"/>
                </a:solidFill>
              </a:rPr>
              <a:t>(max. 100 tis Kč na projekt)</a:t>
            </a:r>
          </a:p>
          <a:p>
            <a:pPr lvl="1" eaLnBrk="1" hangingPunct="1">
              <a:spcBef>
                <a:spcPts val="2400"/>
              </a:spcBef>
              <a:buClr>
                <a:schemeClr val="accent2"/>
              </a:buClr>
            </a:pPr>
            <a:r>
              <a:rPr lang="cs-CZ" altLang="cs-CZ" sz="2000" dirty="0" smtClean="0"/>
              <a:t>do </a:t>
            </a:r>
            <a:r>
              <a:rPr lang="cs-CZ" altLang="cs-CZ" sz="2000" dirty="0"/>
              <a:t>500 </a:t>
            </a:r>
            <a:r>
              <a:rPr lang="cs-CZ" altLang="cs-CZ" sz="2000" dirty="0" smtClean="0"/>
              <a:t>000 </a:t>
            </a:r>
            <a:r>
              <a:rPr lang="cs-CZ" altLang="cs-CZ" sz="2000" dirty="0"/>
              <a:t>Kč bez DPH</a:t>
            </a:r>
            <a:r>
              <a:rPr lang="cs-CZ" altLang="cs-CZ" sz="2000" dirty="0" smtClean="0"/>
              <a:t> (400 000 </a:t>
            </a:r>
            <a:r>
              <a:rPr lang="cs-CZ" altLang="cs-CZ" sz="2000" dirty="0"/>
              <a:t>Kč bez DPH </a:t>
            </a:r>
            <a:r>
              <a:rPr lang="cs-CZ" altLang="cs-CZ" sz="2000" dirty="0" smtClean="0"/>
              <a:t>u veřejných nebo „dotovaných“ zadavatelů) = </a:t>
            </a:r>
            <a:r>
              <a:rPr lang="cs-CZ" altLang="cs-CZ" sz="2000" dirty="0"/>
              <a:t>marketingový </a:t>
            </a:r>
            <a:r>
              <a:rPr lang="cs-CZ" altLang="cs-CZ" sz="2000" dirty="0" smtClean="0"/>
              <a:t>průzkum </a:t>
            </a:r>
            <a:r>
              <a:rPr lang="cs-CZ" altLang="cs-CZ" sz="1800" b="1" i="1" dirty="0" smtClean="0">
                <a:solidFill>
                  <a:srgbClr val="FF0000"/>
                </a:solidFill>
              </a:rPr>
              <a:t>(doložit 3 ceny)</a:t>
            </a:r>
          </a:p>
          <a:p>
            <a:pPr lvl="1" eaLnBrk="1" hangingPunct="1">
              <a:spcBef>
                <a:spcPts val="2400"/>
              </a:spcBef>
              <a:buClr>
                <a:schemeClr val="accent2"/>
              </a:buClr>
            </a:pPr>
            <a:r>
              <a:rPr lang="cs-CZ" altLang="cs-CZ" sz="2000" b="1" dirty="0" smtClean="0"/>
              <a:t>nad </a:t>
            </a:r>
            <a:r>
              <a:rPr lang="cs-CZ" altLang="cs-CZ" sz="2000" b="1" dirty="0"/>
              <a:t>500 000 Kč bez DPH  (400 </a:t>
            </a:r>
            <a:r>
              <a:rPr lang="cs-CZ" altLang="cs-CZ" sz="2000" b="1" dirty="0" smtClean="0"/>
              <a:t>000 Kč </a:t>
            </a:r>
            <a:r>
              <a:rPr lang="cs-CZ" altLang="cs-CZ" sz="2000" b="1" dirty="0"/>
              <a:t>bez DPH  u veřejných nebo dotovaných zadavatelů) </a:t>
            </a:r>
            <a:r>
              <a:rPr lang="cs-CZ" altLang="cs-CZ" sz="2000" b="1" dirty="0" smtClean="0"/>
              <a:t>= </a:t>
            </a:r>
            <a:r>
              <a:rPr lang="cs-CZ" altLang="cs-CZ" sz="2000" b="1" dirty="0">
                <a:solidFill>
                  <a:srgbClr val="FF0000"/>
                </a:solidFill>
              </a:rPr>
              <a:t>Příručka pro zadávání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veřejných 					   zakázek</a:t>
            </a: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6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</a:t>
            </a:r>
            <a:r>
              <a:rPr lang="cs-CZ" sz="4000" dirty="0" smtClean="0">
                <a:latin typeface="Arial" charset="0"/>
              </a:rPr>
              <a:t>ýběrová </a:t>
            </a:r>
            <a:r>
              <a:rPr lang="cs-CZ" sz="4000" dirty="0">
                <a:latin typeface="Arial" charset="0"/>
              </a:rPr>
              <a:t>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800"/>
              </a:spcBef>
              <a:buNone/>
            </a:pPr>
            <a:r>
              <a:rPr lang="cs-CZ" sz="2400" b="1" dirty="0" smtClean="0"/>
              <a:t>Uzavření smlouvy § 124 – 126</a:t>
            </a:r>
          </a:p>
          <a:p>
            <a:pPr>
              <a:spcBef>
                <a:spcPts val="1800"/>
              </a:spcBef>
            </a:pPr>
            <a:r>
              <a:rPr lang="cs-CZ" sz="1600" b="1" dirty="0" smtClean="0"/>
              <a:t>po uplynutí lhůty zákazu uzavřít smlouvu </a:t>
            </a:r>
            <a:r>
              <a:rPr lang="cs-CZ" sz="1600" dirty="0" smtClean="0"/>
              <a:t>(námitky /15 kal. </a:t>
            </a:r>
            <a:r>
              <a:rPr lang="cs-CZ" sz="1600" dirty="0"/>
              <a:t>d</a:t>
            </a:r>
            <a:r>
              <a:rPr lang="cs-CZ" sz="1600" dirty="0" smtClean="0"/>
              <a:t>nů/, šetření ÚOHS /60 kal. </a:t>
            </a:r>
            <a:r>
              <a:rPr lang="cs-CZ" sz="1600" dirty="0"/>
              <a:t>d</a:t>
            </a:r>
            <a:r>
              <a:rPr lang="cs-CZ" sz="1600" dirty="0" smtClean="0"/>
              <a:t>nů/..) se uzavře smlouva bez zbytečného odkladu (dříve do 15 dnů)</a:t>
            </a:r>
          </a:p>
          <a:p>
            <a:pPr>
              <a:spcBef>
                <a:spcPts val="1800"/>
              </a:spcBef>
            </a:pPr>
            <a:r>
              <a:rPr lang="cs-CZ" sz="1600" dirty="0" smtClean="0"/>
              <a:t>smlouva v souladu s nabídkou – pokud nebyl návrh smlouvy součástí nabídky, může se dohodnout znění smlouvy před uzavřením za podmínky, že </a:t>
            </a:r>
            <a:r>
              <a:rPr lang="cs-CZ" sz="1600" b="1" dirty="0" smtClean="0"/>
              <a:t>nelze měnit nabídku ani zadávací podmínky</a:t>
            </a:r>
            <a:endParaRPr lang="cs-CZ" sz="1600" b="1" dirty="0"/>
          </a:p>
          <a:p>
            <a:pPr>
              <a:spcBef>
                <a:spcPts val="1800"/>
              </a:spcBef>
            </a:pPr>
            <a:r>
              <a:rPr lang="cs-CZ" sz="1600" dirty="0" smtClean="0"/>
              <a:t>pokud dodavatel neuzavře smlouvu – oprávnění vyloučit (tehdy má zadavatel právo na plnění jistoty)</a:t>
            </a:r>
          </a:p>
          <a:p>
            <a:pPr>
              <a:spcBef>
                <a:spcPts val="1800"/>
              </a:spcBef>
            </a:pPr>
            <a:r>
              <a:rPr lang="cs-CZ" sz="1600" dirty="0" smtClean="0"/>
              <a:t>pokud nedojde k podpisu, </a:t>
            </a:r>
            <a:r>
              <a:rPr lang="cs-CZ" sz="1600" b="1" dirty="0" smtClean="0">
                <a:solidFill>
                  <a:srgbClr val="FF0000"/>
                </a:solidFill>
              </a:rPr>
              <a:t>vyzývá bez omezení </a:t>
            </a:r>
            <a:r>
              <a:rPr lang="cs-CZ" sz="1600" dirty="0" smtClean="0"/>
              <a:t>další účastníky dle pořadí hodnocení (</a:t>
            </a:r>
            <a:r>
              <a:rPr lang="cs-CZ" sz="1600" b="1" dirty="0" smtClean="0"/>
              <a:t>není omezeno max. 3. místem jako v ZVZ</a:t>
            </a:r>
            <a:r>
              <a:rPr lang="cs-CZ" sz="16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cs-CZ" sz="1600" dirty="0"/>
              <a:t>p</a:t>
            </a:r>
            <a:r>
              <a:rPr lang="cs-CZ" sz="1600" dirty="0" smtClean="0"/>
              <a:t>okud </a:t>
            </a:r>
            <a:r>
              <a:rPr lang="cs-CZ" sz="1600" b="1" dirty="0" smtClean="0"/>
              <a:t>vyloučení vybraného uchazeče ovlivní pořadí nabídek </a:t>
            </a:r>
            <a:r>
              <a:rPr lang="cs-CZ" sz="1600" dirty="0" smtClean="0"/>
              <a:t>– musí být provedeno nové hodnocení !!!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50036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400" b="1" dirty="0" smtClean="0"/>
              <a:t>Zrušení ZŘ § 127 – 128</a:t>
            </a:r>
          </a:p>
          <a:p>
            <a:r>
              <a:rPr lang="cs-CZ" sz="1800" dirty="0"/>
              <a:t>j</a:t>
            </a:r>
            <a:r>
              <a:rPr lang="cs-CZ" sz="1800" dirty="0" smtClean="0"/>
              <a:t>en z důvodů uvedených v zákoně (např. neobdržení dotace; zahájení zadávacího řízení, i když k tomu zadavatel nebyl povinen..)</a:t>
            </a:r>
          </a:p>
          <a:p>
            <a:endParaRPr lang="cs-CZ" sz="1800" dirty="0"/>
          </a:p>
          <a:p>
            <a:pPr marL="109537" indent="0">
              <a:buNone/>
            </a:pPr>
            <a:r>
              <a:rPr lang="cs-CZ" sz="2400" b="1" dirty="0" smtClean="0"/>
              <a:t>SPOLEČNÁ USTANOVENÍ § 210 -223</a:t>
            </a:r>
          </a:p>
          <a:p>
            <a:pPr marL="109537" indent="0">
              <a:buNone/>
            </a:pPr>
            <a:r>
              <a:rPr lang="cs-CZ" sz="2400" b="1" dirty="0" smtClean="0"/>
              <a:t>Komunikace mezi zadavatelem a dodavatelem § 211</a:t>
            </a:r>
          </a:p>
          <a:p>
            <a:r>
              <a:rPr lang="cs-CZ" sz="1800" dirty="0"/>
              <a:t>probíhá přednostně </a:t>
            </a:r>
            <a:r>
              <a:rPr lang="cs-CZ" sz="1800" dirty="0" smtClean="0"/>
              <a:t>písemně</a:t>
            </a:r>
          </a:p>
          <a:p>
            <a:r>
              <a:rPr lang="cs-CZ" sz="1800" dirty="0" smtClean="0"/>
              <a:t>od 18. 10. 2018 bude upřednostňována elektronická komunikace s výjimkou zákonem vyjmenovaných případů</a:t>
            </a:r>
          </a:p>
          <a:p>
            <a:pPr marL="109537" indent="0">
              <a:buNone/>
            </a:pPr>
            <a:endParaRPr lang="cs-CZ" sz="1800" dirty="0"/>
          </a:p>
          <a:p>
            <a:pPr marL="109537" indent="0">
              <a:buNone/>
            </a:pPr>
            <a:r>
              <a:rPr lang="cs-CZ" sz="2400" b="1" dirty="0"/>
              <a:t>Profil </a:t>
            </a:r>
            <a:r>
              <a:rPr lang="cs-CZ" sz="2400" b="1" dirty="0" smtClean="0"/>
              <a:t>zadavatele § 214</a:t>
            </a:r>
          </a:p>
          <a:p>
            <a:r>
              <a:rPr lang="cs-CZ" sz="1800" dirty="0"/>
              <a:t>slouží k uveřejňování</a:t>
            </a:r>
          </a:p>
          <a:p>
            <a:r>
              <a:rPr lang="cs-CZ" sz="1800" dirty="0"/>
              <a:t>náležitosti stanovuje </a:t>
            </a:r>
            <a:r>
              <a:rPr lang="cs-CZ" sz="1800" dirty="0" smtClean="0"/>
              <a:t>vyhláška č. 168/2016 Sb.</a:t>
            </a:r>
            <a:endParaRPr lang="cs-CZ" sz="1800" dirty="0"/>
          </a:p>
          <a:p>
            <a:pPr marL="109537" indent="0">
              <a:buNone/>
            </a:pPr>
            <a:endParaRPr lang="cs-CZ" sz="1800" dirty="0"/>
          </a:p>
          <a:p>
            <a:pPr marL="109537" indent="0">
              <a:buNone/>
            </a:pPr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61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36608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spcBef>
                <a:spcPts val="1200"/>
              </a:spcBef>
              <a:buNone/>
            </a:pPr>
            <a:r>
              <a:rPr lang="cs-CZ" sz="2400" b="1" dirty="0" smtClean="0"/>
              <a:t>Uchovávání dokumentace § 216</a:t>
            </a:r>
          </a:p>
          <a:p>
            <a:pPr>
              <a:spcBef>
                <a:spcPts val="1200"/>
              </a:spcBef>
            </a:pPr>
            <a:r>
              <a:rPr lang="cs-CZ" sz="1600" dirty="0" smtClean="0"/>
              <a:t>po dobu 10 let ode dne ukončení ZŘ</a:t>
            </a:r>
          </a:p>
          <a:p>
            <a:pPr>
              <a:spcBef>
                <a:spcPts val="1200"/>
              </a:spcBef>
            </a:pPr>
            <a:endParaRPr lang="cs-CZ" sz="800" dirty="0"/>
          </a:p>
          <a:p>
            <a:pPr marL="109537" indent="0">
              <a:spcBef>
                <a:spcPts val="1200"/>
              </a:spcBef>
              <a:buNone/>
            </a:pPr>
            <a:r>
              <a:rPr lang="cs-CZ" sz="2400" b="1" dirty="0"/>
              <a:t>Písemná zpráva § 217</a:t>
            </a:r>
          </a:p>
          <a:p>
            <a:pPr>
              <a:spcBef>
                <a:spcPts val="1200"/>
              </a:spcBef>
            </a:pPr>
            <a:r>
              <a:rPr lang="cs-CZ" sz="1600" dirty="0" smtClean="0"/>
              <a:t>vyhotovuje se o každém ZŘ, uveřejňuje se na profilu</a:t>
            </a:r>
          </a:p>
          <a:p>
            <a:pPr>
              <a:spcBef>
                <a:spcPts val="1200"/>
              </a:spcBef>
            </a:pPr>
            <a:r>
              <a:rPr lang="cs-CZ" sz="1600" dirty="0" smtClean="0"/>
              <a:t>náležitosti stanoví zákon</a:t>
            </a:r>
          </a:p>
          <a:p>
            <a:pPr>
              <a:spcBef>
                <a:spcPts val="1200"/>
              </a:spcBef>
            </a:pPr>
            <a:endParaRPr lang="cs-CZ" sz="800" dirty="0"/>
          </a:p>
          <a:p>
            <a:pPr marL="109537" indent="0">
              <a:spcBef>
                <a:spcPts val="1200"/>
              </a:spcBef>
              <a:buNone/>
            </a:pPr>
            <a:r>
              <a:rPr lang="cs-CZ" sz="2400" b="1" dirty="0"/>
              <a:t>Uveřejňování smlouvy a skutečně </a:t>
            </a:r>
            <a:r>
              <a:rPr lang="cs-CZ" sz="2400" b="1" dirty="0" err="1" smtClean="0"/>
              <a:t>uhraz</a:t>
            </a:r>
            <a:r>
              <a:rPr lang="cs-CZ" sz="2400" b="1" dirty="0" smtClean="0"/>
              <a:t>. ceny </a:t>
            </a:r>
            <a:r>
              <a:rPr lang="cs-CZ" sz="2400" b="1" dirty="0"/>
              <a:t>§ </a:t>
            </a:r>
            <a:r>
              <a:rPr lang="cs-CZ" sz="2400" b="1" dirty="0" smtClean="0"/>
              <a:t>219</a:t>
            </a:r>
          </a:p>
          <a:p>
            <a:pPr>
              <a:spcBef>
                <a:spcPts val="1200"/>
              </a:spcBef>
            </a:pPr>
            <a:r>
              <a:rPr lang="cs-CZ" sz="1600" dirty="0"/>
              <a:t>na profilu zadavatele nutno </a:t>
            </a:r>
            <a:r>
              <a:rPr lang="cs-CZ" sz="1600" dirty="0" smtClean="0"/>
              <a:t>zveřejnit (veřejní zadavatelé):</a:t>
            </a:r>
          </a:p>
          <a:p>
            <a:pPr lvl="2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 smlouvy </a:t>
            </a:r>
            <a:r>
              <a:rPr lang="cs-CZ" sz="1400" dirty="0"/>
              <a:t>nad 500 tis. Kč bez </a:t>
            </a:r>
            <a:r>
              <a:rPr lang="cs-CZ" sz="1400" dirty="0" smtClean="0"/>
              <a:t>DPH do 15 dnů od uzavření</a:t>
            </a:r>
          </a:p>
          <a:p>
            <a:pPr lvl="2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 výši skutečně uhrazené ceny do </a:t>
            </a:r>
            <a:r>
              <a:rPr lang="cs-CZ" sz="1400" dirty="0"/>
              <a:t>3 měsíců od splnění </a:t>
            </a:r>
            <a:r>
              <a:rPr lang="cs-CZ" sz="1400" dirty="0" smtClean="0"/>
              <a:t>smlouvy (při plnění   	přesahující 1 rok se uveřejní do 31. 3. plnění smlouvy v předchozím roce)</a:t>
            </a:r>
            <a:endParaRPr lang="cs-CZ" sz="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62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6766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882356"/>
          </a:xfrm>
        </p:spPr>
        <p:txBody>
          <a:bodyPr/>
          <a:lstStyle/>
          <a:p>
            <a:pPr marL="109537" indent="0">
              <a:spcBef>
                <a:spcPts val="300"/>
              </a:spcBef>
              <a:buNone/>
            </a:pPr>
            <a:r>
              <a:rPr lang="cs-CZ" sz="2400" b="1" dirty="0" smtClean="0"/>
              <a:t>Změna závazku ze smlouvy § 222</a:t>
            </a:r>
          </a:p>
          <a:p>
            <a:pPr>
              <a:spcBef>
                <a:spcPts val="300"/>
              </a:spcBef>
            </a:pPr>
            <a:r>
              <a:rPr lang="cs-CZ" sz="1600" b="1" dirty="0" smtClean="0"/>
              <a:t>podstatné X nepodstatné </a:t>
            </a:r>
            <a:r>
              <a:rPr lang="cs-CZ" sz="1600" dirty="0" smtClean="0"/>
              <a:t>změny</a:t>
            </a:r>
          </a:p>
          <a:p>
            <a:pPr>
              <a:spcBef>
                <a:spcPts val="300"/>
              </a:spcBef>
            </a:pPr>
            <a:r>
              <a:rPr lang="cs-CZ" sz="1600" b="1" dirty="0" smtClean="0"/>
              <a:t>podstatné jsou zakázány </a:t>
            </a:r>
            <a:r>
              <a:rPr lang="cs-CZ" sz="1600" dirty="0" smtClean="0"/>
              <a:t>po dobu trvání závazku ze smlouvy bez provedení nového ZŘ </a:t>
            </a:r>
          </a:p>
          <a:p>
            <a:pPr>
              <a:spcBef>
                <a:spcPts val="300"/>
              </a:spcBef>
            </a:pPr>
            <a:r>
              <a:rPr lang="cs-CZ" sz="1600" u="sng" dirty="0" smtClean="0"/>
              <a:t>podstatné změny</a:t>
            </a:r>
            <a:r>
              <a:rPr lang="cs-CZ" sz="1600" dirty="0" smtClean="0"/>
              <a:t>: </a:t>
            </a:r>
          </a:p>
          <a:p>
            <a:pPr lvl="2">
              <a:spcBef>
                <a:spcPts val="3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umožňující účast nových dodavatelů či které mohly ovlivnit výběr</a:t>
            </a:r>
          </a:p>
          <a:p>
            <a:pPr lvl="2">
              <a:spcBef>
                <a:spcPts val="3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měnící ekonomickou rovnováhu ve prospěch dodavatele </a:t>
            </a:r>
          </a:p>
          <a:p>
            <a:pPr lvl="2">
              <a:spcBef>
                <a:spcPts val="3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cs-CZ" sz="1400" dirty="0" smtClean="0"/>
              <a:t>vedoucí k významnému rozšíření rozsahu plnění</a:t>
            </a:r>
          </a:p>
          <a:p>
            <a:pPr marL="365125" lvl="2" indent="-255588"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dirty="0" smtClean="0"/>
              <a:t>podstatná </a:t>
            </a:r>
            <a:r>
              <a:rPr lang="cs-CZ" sz="1600" dirty="0"/>
              <a:t>není </a:t>
            </a:r>
            <a:r>
              <a:rPr lang="cs-CZ" sz="1600" dirty="0" smtClean="0"/>
              <a:t>změna, která </a:t>
            </a:r>
            <a:r>
              <a:rPr lang="cs-CZ" sz="1600" u="sng" dirty="0" smtClean="0"/>
              <a:t>nemění povahu zakázky</a:t>
            </a:r>
            <a:r>
              <a:rPr lang="cs-CZ" sz="1600" dirty="0" smtClean="0"/>
              <a:t> a jejíž hodnota je nižší 10 % původní hodnoty závazku (15 % u stavebních prací)</a:t>
            </a:r>
          </a:p>
          <a:p>
            <a:pPr marL="365125" lvl="2" indent="-255588"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dirty="0" smtClean="0"/>
              <a:t>podstatnou změnou </a:t>
            </a:r>
            <a:r>
              <a:rPr lang="cs-CZ" sz="1600" b="1" dirty="0" smtClean="0">
                <a:solidFill>
                  <a:srgbClr val="FF0000"/>
                </a:solidFill>
              </a:rPr>
              <a:t>nejsou</a:t>
            </a:r>
            <a:r>
              <a:rPr lang="cs-CZ" sz="1600" dirty="0" smtClean="0"/>
              <a:t> ani </a:t>
            </a:r>
            <a:r>
              <a:rPr lang="cs-CZ" sz="1600" u="sng" dirty="0" smtClean="0"/>
              <a:t>dodatečné práce</a:t>
            </a:r>
            <a:r>
              <a:rPr lang="cs-CZ" sz="1600" dirty="0" smtClean="0"/>
              <a:t> od původního dodavatele, pokud jsou nezbytné a změna dodavatele není možná a hodnota těchto prací </a:t>
            </a:r>
            <a:r>
              <a:rPr lang="cs-CZ" sz="1600" b="1" dirty="0" smtClean="0">
                <a:solidFill>
                  <a:srgbClr val="FF0000"/>
                </a:solidFill>
              </a:rPr>
              <a:t>nepřekročí 50 % </a:t>
            </a:r>
            <a:r>
              <a:rPr lang="cs-CZ" sz="1600" b="1" dirty="0" smtClean="0"/>
              <a:t>původní hodnoty závazku </a:t>
            </a:r>
            <a:r>
              <a:rPr lang="cs-CZ" sz="1600" dirty="0" smtClean="0"/>
              <a:t>(celkový cenový nárůst po odečtení </a:t>
            </a:r>
            <a:r>
              <a:rPr lang="cs-CZ" sz="1600" dirty="0" err="1" smtClean="0"/>
              <a:t>méněprací</a:t>
            </a:r>
            <a:r>
              <a:rPr lang="cs-CZ" sz="1600" dirty="0" smtClean="0"/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nesmí přesáhnout 30 %</a:t>
            </a:r>
            <a:r>
              <a:rPr lang="cs-CZ" sz="1600" dirty="0" smtClean="0"/>
              <a:t> původní hodnoty závazku)</a:t>
            </a:r>
          </a:p>
          <a:p>
            <a:pPr marL="365125" lvl="2" indent="-255588"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u="sng" dirty="0" smtClean="0"/>
              <a:t>je </a:t>
            </a:r>
            <a:r>
              <a:rPr lang="cs-CZ" sz="1600" u="sng" dirty="0" smtClean="0">
                <a:solidFill>
                  <a:srgbClr val="FF0000"/>
                </a:solidFill>
              </a:rPr>
              <a:t>možná záměna položek </a:t>
            </a:r>
            <a:r>
              <a:rPr lang="cs-CZ" sz="1600" u="sng" dirty="0" smtClean="0"/>
              <a:t>soupisu stavebních prací</a:t>
            </a:r>
            <a:r>
              <a:rPr lang="cs-CZ" sz="1600" dirty="0" smtClean="0"/>
              <a:t>, pokud nové položky představují srovnatelný (i kvalitativně) druh materiálu/prací, cena je stejná nebo nižší a zadavatel vyhotoví o každé záměně přehled s odůvodněním</a:t>
            </a:r>
          </a:p>
          <a:p>
            <a:pPr marL="365125" lvl="2" indent="-255588">
              <a:spcBef>
                <a:spcPts val="3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</a:pPr>
            <a:r>
              <a:rPr lang="cs-CZ" sz="1600" b="1" dirty="0" smtClean="0"/>
              <a:t>změny nejsou nárokové ze strany dodavatele, </a:t>
            </a:r>
            <a:r>
              <a:rPr lang="cs-CZ" sz="1600" b="1" dirty="0" smtClean="0">
                <a:solidFill>
                  <a:srgbClr val="FF0000"/>
                </a:solidFill>
              </a:rPr>
              <a:t>zadavatel s nimi musí souhlasit</a:t>
            </a:r>
            <a:r>
              <a:rPr lang="cs-CZ" sz="1600" b="1" dirty="0" smtClean="0"/>
              <a:t>, změny nemohou být neúčelné nebo neefektivní (princip řádného hospodáře)</a:t>
            </a: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63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551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435280" cy="4525962"/>
          </a:xfrm>
        </p:spPr>
        <p:txBody>
          <a:bodyPr/>
          <a:lstStyle/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Ukončení závazku § 223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závazek ze smlouvy </a:t>
            </a:r>
            <a:r>
              <a:rPr lang="cs-CZ" sz="1600" dirty="0" smtClean="0">
                <a:solidFill>
                  <a:srgbClr val="FF0000"/>
                </a:solidFill>
              </a:rPr>
              <a:t>lze vypovědět </a:t>
            </a:r>
            <a:r>
              <a:rPr lang="cs-CZ" sz="1600" dirty="0" smtClean="0"/>
              <a:t>nebo od ní odstoupit pokud v plnění nelze pokračovat, </a:t>
            </a:r>
            <a:r>
              <a:rPr lang="cs-CZ" sz="1600" dirty="0" smtClean="0">
                <a:solidFill>
                  <a:srgbClr val="FF0000"/>
                </a:solidFill>
              </a:rPr>
              <a:t>aniž by byla porušena pravidla pro změnu smlouvy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d</a:t>
            </a:r>
            <a:r>
              <a:rPr lang="cs-CZ" sz="1600" dirty="0" smtClean="0"/>
              <a:t>ále může zadavatel odstoupit v případě, že zjistí, že smlouva neměla být uzavřena</a:t>
            </a:r>
          </a:p>
          <a:p>
            <a:pPr marL="109537" indent="0">
              <a:spcBef>
                <a:spcPts val="600"/>
              </a:spcBef>
              <a:buNone/>
            </a:pPr>
            <a:endParaRPr lang="cs-CZ" sz="1600" dirty="0"/>
          </a:p>
          <a:p>
            <a:pPr marL="109537" indent="0">
              <a:spcBef>
                <a:spcPts val="600"/>
              </a:spcBef>
              <a:buNone/>
            </a:pPr>
            <a:r>
              <a:rPr lang="cs-CZ" sz="2400" b="1" dirty="0" smtClean="0"/>
              <a:t>Ochrana </a:t>
            </a:r>
            <a:r>
              <a:rPr lang="cs-CZ" sz="2400" b="1" dirty="0"/>
              <a:t>proti </a:t>
            </a:r>
            <a:r>
              <a:rPr lang="cs-CZ" sz="2400" b="1" dirty="0" err="1" smtClean="0"/>
              <a:t>nespr</a:t>
            </a:r>
            <a:r>
              <a:rPr lang="cs-CZ" sz="2400" b="1" dirty="0" smtClean="0"/>
              <a:t>. </a:t>
            </a:r>
            <a:r>
              <a:rPr lang="cs-CZ" sz="2400" b="1" dirty="0"/>
              <a:t>postupu zadavatele § 241- </a:t>
            </a:r>
            <a:r>
              <a:rPr lang="cs-CZ" sz="2400" b="1" dirty="0" smtClean="0"/>
              <a:t>272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stanovuje podání námitek a podání návrhu u ÚOHS</a:t>
            </a:r>
          </a:p>
          <a:p>
            <a:pPr marL="109537" indent="0">
              <a:spcBef>
                <a:spcPts val="600"/>
              </a:spcBef>
              <a:buNone/>
            </a:pPr>
            <a:endParaRPr lang="cs-CZ" sz="1600" dirty="0" smtClean="0"/>
          </a:p>
          <a:p>
            <a:pPr marL="109537" indent="0">
              <a:spcBef>
                <a:spcPts val="600"/>
              </a:spcBef>
              <a:buNone/>
            </a:pPr>
            <a:r>
              <a:rPr lang="cs-CZ" sz="2400" b="1" dirty="0"/>
              <a:t>Přechodná </a:t>
            </a:r>
            <a:r>
              <a:rPr lang="cs-CZ" sz="2400" b="1" dirty="0" smtClean="0"/>
              <a:t>a závěrečná ustanovení </a:t>
            </a:r>
            <a:r>
              <a:rPr lang="cs-CZ" sz="2400" b="1" dirty="0"/>
              <a:t>§ 273 </a:t>
            </a:r>
            <a:r>
              <a:rPr lang="cs-CZ" sz="2400" b="1" dirty="0" smtClean="0"/>
              <a:t>– 278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ZŘ před účinností </a:t>
            </a:r>
            <a:r>
              <a:rPr lang="cs-CZ" sz="1600" dirty="0" smtClean="0"/>
              <a:t>ZZVZ </a:t>
            </a:r>
            <a:r>
              <a:rPr lang="cs-CZ" sz="1600" dirty="0"/>
              <a:t>– podle ZVZ </a:t>
            </a:r>
            <a:r>
              <a:rPr lang="cs-CZ" sz="1200" i="1" dirty="0"/>
              <a:t>(u smluv uzavřených dle ZVZ se změny smlouvy posuzují od 1/10 dle nového zákona, do součtu cenového nárůstu - u víceprací se počítají už provedené </a:t>
            </a:r>
            <a:r>
              <a:rPr lang="cs-CZ" sz="1200" i="1" dirty="0" smtClean="0"/>
              <a:t>změny)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zrušeny vyhlášky (podrobnosti PD a soupisu prací; obchodní podmínky..)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vyhlášky jsou nové (např. 169/2016, o rozsahu PD a soupisu prací)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Zjednodušené podlimitní řízení</a:t>
            </a:r>
            <a:endParaRPr lang="cs-CZ" dirty="0"/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64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03080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sah 7"/>
          <p:cNvSpPr>
            <a:spLocks noGrp="1"/>
          </p:cNvSpPr>
          <p:nvPr>
            <p:ph idx="1"/>
          </p:nvPr>
        </p:nvSpPr>
        <p:spPr>
          <a:xfrm>
            <a:off x="457200" y="2560638"/>
            <a:ext cx="8229600" cy="3778250"/>
          </a:xfrm>
        </p:spPr>
        <p:txBody>
          <a:bodyPr/>
          <a:lstStyle/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2400" b="1" dirty="0" smtClean="0"/>
              <a:t>GARANTA CZ a.s.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2400" b="1" dirty="0" smtClean="0">
                <a:solidFill>
                  <a:srgbClr val="7030A0"/>
                </a:solidFill>
              </a:rPr>
              <a:t>Ing. Martin Kundrát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2400" dirty="0" smtClean="0"/>
              <a:t>Kněžská 365/22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2400" dirty="0" smtClean="0"/>
              <a:t>370 01 České Budějovice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endParaRPr lang="cs-CZ" altLang="cs-CZ" sz="2400" dirty="0" smtClean="0"/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1800" dirty="0"/>
              <a:t>t</a:t>
            </a:r>
            <a:r>
              <a:rPr lang="cs-CZ" altLang="cs-CZ" sz="1800" dirty="0" smtClean="0"/>
              <a:t>el. 386 321 233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1800" dirty="0" smtClean="0"/>
              <a:t>mob. </a:t>
            </a:r>
            <a:r>
              <a:rPr lang="cs-CZ" altLang="cs-CZ" sz="1800" dirty="0"/>
              <a:t>t</a:t>
            </a:r>
            <a:r>
              <a:rPr lang="cs-CZ" altLang="cs-CZ" sz="1800" dirty="0" smtClean="0"/>
              <a:t>el  602 316 571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1800" b="1" dirty="0" smtClean="0">
                <a:solidFill>
                  <a:srgbClr val="7030A0"/>
                </a:solidFill>
              </a:rPr>
              <a:t>kundrat@garanta-cz.eu</a:t>
            </a:r>
          </a:p>
          <a:p>
            <a:pPr algn="ctr" eaLnBrk="1" hangingPunct="1">
              <a:buFont typeface="Wingdings 3" panose="05040102010807070707" pitchFamily="18" charset="2"/>
              <a:buNone/>
            </a:pPr>
            <a:r>
              <a:rPr lang="cs-CZ" altLang="cs-CZ" sz="1800" dirty="0" smtClean="0"/>
              <a:t>www.garanta-cz.eu</a:t>
            </a:r>
          </a:p>
        </p:txBody>
      </p:sp>
      <p:sp>
        <p:nvSpPr>
          <p:cNvPr id="223234" name="Rectangle 2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Děkuji za pozornost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250825" y="2133600"/>
            <a:ext cx="85693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65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pic>
        <p:nvPicPr>
          <p:cNvPr id="11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764704"/>
            <a:ext cx="7056784" cy="2206175"/>
          </a:xfrm>
          <a:solidFill>
            <a:schemeClr val="bg1"/>
          </a:solidFill>
          <a:effectLst>
            <a:softEdge rad="177800"/>
          </a:effectLst>
        </p:spPr>
        <p:txBody>
          <a:bodyPr/>
          <a:lstStyle/>
          <a:p>
            <a:pPr marL="109537" indent="0" algn="ctr">
              <a:buNone/>
            </a:pPr>
            <a:r>
              <a:rPr lang="cs-CZ" sz="1600" dirty="0">
                <a:latin typeface="Comic Sans MS" panose="030F0702030302020204" pitchFamily="66" charset="0"/>
              </a:rPr>
              <a:t>Úředník má na stole dvě </a:t>
            </a:r>
            <a:r>
              <a:rPr lang="cs-CZ" sz="1600" dirty="0" smtClean="0">
                <a:latin typeface="Comic Sans MS" panose="030F0702030302020204" pitchFamily="66" charset="0"/>
              </a:rPr>
              <a:t>tabulky: </a:t>
            </a:r>
            <a:r>
              <a:rPr lang="cs-CZ" sz="1600" b="1" dirty="0">
                <a:latin typeface="Comic Sans MS" panose="030F0702030302020204" pitchFamily="66" charset="0"/>
              </a:rPr>
              <a:t>"Zde se nekouří" </a:t>
            </a:r>
            <a:r>
              <a:rPr lang="cs-CZ" sz="1600" dirty="0">
                <a:latin typeface="Comic Sans MS" panose="030F0702030302020204" pitchFamily="66" charset="0"/>
              </a:rPr>
              <a:t>a </a:t>
            </a:r>
            <a:r>
              <a:rPr lang="cs-CZ" sz="1600" b="1" dirty="0">
                <a:latin typeface="Comic Sans MS" panose="030F0702030302020204" pitchFamily="66" charset="0"/>
              </a:rPr>
              <a:t>"Zde úplatky nebereme"</a:t>
            </a:r>
            <a:r>
              <a:rPr lang="cs-CZ" sz="1600" dirty="0">
                <a:latin typeface="Comic Sans MS" panose="030F0702030302020204" pitchFamily="66" charset="0"/>
              </a:rPr>
              <a:t>.</a:t>
            </a:r>
          </a:p>
          <a:p>
            <a:pPr marL="109537" indent="0" algn="ctr">
              <a:buNone/>
            </a:pPr>
            <a:r>
              <a:rPr lang="cs-CZ" sz="1600" dirty="0">
                <a:latin typeface="Comic Sans MS" panose="030F0702030302020204" pitchFamily="66" charset="0"/>
              </a:rPr>
              <a:t>Přijde za ním podnikatel a říká:</a:t>
            </a:r>
          </a:p>
          <a:p>
            <a:pPr marL="109537" indent="0" algn="ctr">
              <a:buNone/>
            </a:pPr>
            <a:r>
              <a:rPr lang="cs-CZ" sz="1600" dirty="0">
                <a:latin typeface="Comic Sans MS" panose="030F0702030302020204" pitchFamily="66" charset="0"/>
              </a:rPr>
              <a:t>"Potřeboval bych získat nějakou </a:t>
            </a:r>
            <a:r>
              <a:rPr lang="cs-CZ" sz="1600" b="1" u="sng" dirty="0">
                <a:latin typeface="Comic Sans MS" panose="030F0702030302020204" pitchFamily="66" charset="0"/>
              </a:rPr>
              <a:t>veřejnou zakázku</a:t>
            </a:r>
            <a:r>
              <a:rPr lang="cs-CZ" sz="1600" dirty="0">
                <a:latin typeface="Comic Sans MS" panose="030F0702030302020204" pitchFamily="66" charset="0"/>
              </a:rPr>
              <a:t>, co by se s tím dalo udělat?"</a:t>
            </a:r>
          </a:p>
          <a:p>
            <a:pPr marL="109537" indent="0" algn="ctr">
              <a:buNone/>
            </a:pPr>
            <a:r>
              <a:rPr lang="cs-CZ" sz="1600" dirty="0">
                <a:latin typeface="Comic Sans MS" panose="030F0702030302020204" pitchFamily="66" charset="0"/>
              </a:rPr>
              <a:t>Úředník schová tabulku </a:t>
            </a:r>
            <a:r>
              <a:rPr lang="cs-CZ" sz="1600" b="1" dirty="0">
                <a:latin typeface="Comic Sans MS" panose="030F0702030302020204" pitchFamily="66" charset="0"/>
              </a:rPr>
              <a:t>"Zde se nekouří" </a:t>
            </a:r>
            <a:r>
              <a:rPr lang="cs-CZ" sz="1600" dirty="0">
                <a:latin typeface="Comic Sans MS" panose="030F0702030302020204" pitchFamily="66" charset="0"/>
              </a:rPr>
              <a:t>a s úsměvem se zeptá:</a:t>
            </a:r>
          </a:p>
          <a:p>
            <a:pPr marL="109537" indent="0" algn="ctr">
              <a:buNone/>
            </a:pPr>
            <a:r>
              <a:rPr lang="cs-CZ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"Tak co kdybychom si pro začátek zakouřili?"</a:t>
            </a:r>
          </a:p>
        </p:txBody>
      </p:sp>
      <p:pic>
        <p:nvPicPr>
          <p:cNvPr id="6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8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37F48A4A-9AB2-4EB7-824B-5E8DBC2AF81D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66</a:t>
            </a:fld>
            <a:endParaRPr lang="cs-CZ" altLang="cs-CZ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lum contras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834693"/>
            <a:ext cx="6144344" cy="3504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36296" y="764704"/>
            <a:ext cx="1632001" cy="17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365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107504" y="1417637"/>
            <a:ext cx="9001571" cy="4935537"/>
          </a:xfrm>
        </p:spPr>
        <p:txBody>
          <a:bodyPr/>
          <a:lstStyle/>
          <a:p>
            <a:pPr marL="109537" indent="0" eaLnBrk="1" hangingPunct="1">
              <a:spcBef>
                <a:spcPts val="2400"/>
              </a:spcBef>
              <a:buNone/>
            </a:pPr>
            <a:r>
              <a:rPr lang="pl-PL" sz="2800" b="1" dirty="0">
                <a:ea typeface="ＭＳ Ｐゴシック" charset="0"/>
                <a:cs typeface="ＭＳ Ｐゴシック" charset="0"/>
              </a:rPr>
              <a:t>Pořizování hospodářských zvířat, sadby, osiva, krmiv a hnojiv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– OPERACE </a:t>
            </a:r>
            <a:r>
              <a:rPr lang="pl-PL" sz="2800" b="1" dirty="0">
                <a:ea typeface="ＭＳ Ｐゴシック" charset="0"/>
                <a:cs typeface="ＭＳ Ｐゴシック" charset="0"/>
              </a:rPr>
              <a:t>6.1.1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2400" dirty="0" smtClean="0"/>
              <a:t>lze realizovat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přímým nákupem/objednávkou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- není potřeba realizovat cenový marketing </a:t>
            </a:r>
            <a:r>
              <a:rPr lang="cs-CZ" altLang="cs-CZ" sz="2400" i="1" dirty="0" smtClean="0"/>
              <a:t>(výjimka z Obecné části pravidel, kap. 9, Zadávání zakázek žadatelem/příjemcem dotace, písm. b), bod 7).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2400" dirty="0"/>
              <a:t>v</a:t>
            </a:r>
            <a:r>
              <a:rPr lang="cs-CZ" altLang="cs-CZ" sz="2400" dirty="0" smtClean="0"/>
              <a:t> případě, že již nákup splňuje kritéria pro výběrové řízení nad 400/500 tis Kč bez DPH, je třeba výběrové řízení provést v souladu s „Příručkou“</a:t>
            </a:r>
          </a:p>
          <a:p>
            <a:pPr marL="109537" indent="0" eaLnBrk="1" hangingPunct="1">
              <a:spcBef>
                <a:spcPts val="1800"/>
              </a:spcBef>
              <a:buNone/>
            </a:pPr>
            <a:r>
              <a:rPr lang="cs-CZ" altLang="cs-CZ" sz="1800" b="1" i="1" dirty="0" smtClean="0"/>
              <a:t>							</a:t>
            </a:r>
            <a:r>
              <a:rPr lang="cs-CZ" altLang="cs-CZ" sz="1200" b="1" i="1" dirty="0" smtClean="0"/>
              <a:t>(</a:t>
            </a:r>
            <a:r>
              <a:rPr lang="cs-CZ" altLang="cs-CZ" sz="1200" b="1" i="1" dirty="0"/>
              <a:t>zdroj: otázky a odpovědi)</a:t>
            </a:r>
            <a:endParaRPr lang="cs-CZ" altLang="cs-CZ" sz="1200" dirty="0" smtClean="0">
              <a:latin typeface="Arial" panose="020B0604020202020204" pitchFamily="34" charset="0"/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7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</a:t>
            </a:r>
            <a:r>
              <a:rPr lang="cs-CZ" sz="4000" dirty="0" smtClean="0">
                <a:latin typeface="Arial" charset="0"/>
              </a:rPr>
              <a:t>ýběrová </a:t>
            </a:r>
            <a:r>
              <a:rPr lang="cs-CZ" sz="4000" dirty="0">
                <a:latin typeface="Arial" charset="0"/>
              </a:rPr>
              <a:t>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9108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196753"/>
            <a:ext cx="8785547" cy="5156422"/>
          </a:xfrm>
        </p:spPr>
        <p:txBody>
          <a:bodyPr/>
          <a:lstStyle/>
          <a:p>
            <a:pPr marL="109537" indent="0" eaLnBrk="1" hangingPunct="1">
              <a:spcBef>
                <a:spcPts val="1200"/>
              </a:spcBef>
              <a:buNone/>
            </a:pPr>
            <a:r>
              <a:rPr lang="pl-PL" sz="2800" b="1" dirty="0" smtClean="0">
                <a:ea typeface="ＭＳ Ｐゴシック" charset="0"/>
                <a:cs typeface="ＭＳ Ｐゴシック" charset="0"/>
              </a:rPr>
              <a:t>Stanovení předmětu zakázky</a:t>
            </a:r>
            <a:endParaRPr lang="pl-PL" sz="2800" b="1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cs-CZ" altLang="cs-CZ" sz="1800" dirty="0" smtClean="0"/>
              <a:t>úplatné </a:t>
            </a:r>
            <a:r>
              <a:rPr lang="cs-CZ" altLang="cs-CZ" sz="1800" dirty="0"/>
              <a:t>poskytnutí dodávek či služeb nebo úplatné provedení stavebních </a:t>
            </a:r>
            <a:r>
              <a:rPr lang="cs-CZ" altLang="cs-CZ" sz="1800" dirty="0" smtClean="0"/>
              <a:t>prací</a:t>
            </a:r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1800" dirty="0" smtClean="0"/>
              <a:t>zakázky </a:t>
            </a:r>
            <a:r>
              <a:rPr lang="cs-CZ" altLang="cs-CZ" sz="1800" dirty="0"/>
              <a:t>na </a:t>
            </a:r>
            <a:r>
              <a:rPr lang="cs-CZ" altLang="cs-CZ" sz="1800" dirty="0" smtClean="0"/>
              <a:t>dodávky</a:t>
            </a:r>
            <a:endParaRPr lang="cs-CZ" altLang="cs-CZ" sz="1800" dirty="0"/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1800" dirty="0" smtClean="0"/>
              <a:t>zakázky </a:t>
            </a:r>
            <a:r>
              <a:rPr lang="cs-CZ" altLang="cs-CZ" sz="1800" dirty="0"/>
              <a:t>na </a:t>
            </a:r>
            <a:r>
              <a:rPr lang="cs-CZ" altLang="cs-CZ" sz="1800" dirty="0" smtClean="0"/>
              <a:t>služby</a:t>
            </a:r>
            <a:endParaRPr lang="cs-CZ" altLang="cs-CZ" sz="1800" dirty="0"/>
          </a:p>
          <a:p>
            <a:pPr lvl="1" eaLnBrk="1" hangingPunct="1">
              <a:spcBef>
                <a:spcPts val="400"/>
              </a:spcBef>
              <a:buClr>
                <a:schemeClr val="accent2"/>
              </a:buClr>
            </a:pPr>
            <a:r>
              <a:rPr lang="cs-CZ" altLang="cs-CZ" sz="1800" dirty="0" smtClean="0"/>
              <a:t>zakázky </a:t>
            </a:r>
            <a:r>
              <a:rPr lang="cs-CZ" altLang="cs-CZ" sz="1800" dirty="0"/>
              <a:t>na stavební </a:t>
            </a:r>
            <a:r>
              <a:rPr lang="cs-CZ" altLang="cs-CZ" sz="1800" dirty="0" smtClean="0"/>
              <a:t>práce</a:t>
            </a:r>
          </a:p>
          <a:p>
            <a:pPr eaLnBrk="1" hangingPunct="1"/>
            <a:r>
              <a:rPr lang="cs-CZ" altLang="cs-CZ" sz="1800" dirty="0" smtClean="0"/>
              <a:t>dodatečné práce - práce, které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nemohl zadavatel</a:t>
            </a:r>
            <a:r>
              <a:rPr lang="cs-CZ" altLang="cs-CZ" sz="1800" dirty="0" smtClean="0"/>
              <a:t>, který postupoval s náležitou péčí,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předvídat</a:t>
            </a:r>
            <a:r>
              <a:rPr lang="cs-CZ" altLang="cs-CZ" sz="1800" dirty="0" smtClean="0"/>
              <a:t> (např. archeologický průzkum) - </a:t>
            </a:r>
            <a:r>
              <a:rPr lang="cs-CZ" altLang="cs-CZ" sz="1800" b="1" dirty="0" smtClean="0"/>
              <a:t>max. 50% ceny původní zakázky (30% dle ZZVZ)</a:t>
            </a:r>
          </a:p>
          <a:p>
            <a:pPr eaLnBrk="1" hangingPunct="1"/>
            <a:r>
              <a:rPr lang="cs-CZ" altLang="cs-CZ" sz="1800" dirty="0" smtClean="0"/>
              <a:t>při </a:t>
            </a:r>
            <a:r>
              <a:rPr lang="cs-CZ" altLang="cs-CZ" sz="1800" dirty="0"/>
              <a:t>určení předmětu zakázky </a:t>
            </a:r>
            <a:r>
              <a:rPr lang="cs-CZ" altLang="cs-CZ" sz="1800" b="1" i="1" dirty="0"/>
              <a:t>není přípustné uvádět v zadávacích </a:t>
            </a:r>
            <a:r>
              <a:rPr lang="cs-CZ" altLang="cs-CZ" sz="1800" b="1" i="1" dirty="0" smtClean="0"/>
              <a:t>podmínkách</a:t>
            </a:r>
            <a:r>
              <a:rPr lang="cs-CZ" altLang="cs-CZ" sz="1800" dirty="0" smtClean="0"/>
              <a:t> požadavky </a:t>
            </a:r>
            <a:r>
              <a:rPr lang="cs-CZ" altLang="cs-CZ" sz="1800" dirty="0"/>
              <a:t>nebo odkazy </a:t>
            </a:r>
            <a:r>
              <a:rPr lang="cs-CZ" altLang="cs-CZ" sz="1800" b="1" i="1" dirty="0"/>
              <a:t>na obchodní firmy</a:t>
            </a:r>
            <a:r>
              <a:rPr lang="cs-CZ" altLang="cs-CZ" sz="1800" dirty="0"/>
              <a:t>, názvy nebo jména a </a:t>
            </a:r>
            <a:r>
              <a:rPr lang="cs-CZ" altLang="cs-CZ" sz="1800" dirty="0" smtClean="0"/>
              <a:t>příjmení, </a:t>
            </a:r>
            <a:r>
              <a:rPr lang="cs-CZ" altLang="cs-CZ" sz="1800" b="1" i="1" dirty="0" smtClean="0"/>
              <a:t>specifická </a:t>
            </a:r>
            <a:r>
              <a:rPr lang="cs-CZ" altLang="cs-CZ" sz="1800" b="1" i="1" dirty="0"/>
              <a:t>označení zboží a služeb</a:t>
            </a:r>
            <a:r>
              <a:rPr lang="cs-CZ" altLang="cs-CZ" sz="1800" dirty="0"/>
              <a:t>, které platí pro určitou osobu, popřípadě </a:t>
            </a:r>
            <a:r>
              <a:rPr lang="cs-CZ" altLang="cs-CZ" sz="1800" dirty="0" smtClean="0"/>
              <a:t>její organizační </a:t>
            </a:r>
            <a:r>
              <a:rPr lang="cs-CZ" altLang="cs-CZ" sz="1800" dirty="0"/>
              <a:t>složku za příznačné, patenty na vynálezy, užitné vzory, </a:t>
            </a:r>
            <a:r>
              <a:rPr lang="cs-CZ" altLang="cs-CZ" sz="1800" dirty="0" smtClean="0"/>
              <a:t>průmyslové vzory</a:t>
            </a:r>
            <a:r>
              <a:rPr lang="cs-CZ" altLang="cs-CZ" sz="1800" dirty="0"/>
              <a:t>, </a:t>
            </a:r>
            <a:r>
              <a:rPr lang="cs-CZ" altLang="cs-CZ" sz="1800" b="1" i="1" dirty="0"/>
              <a:t>ochranné známky </a:t>
            </a:r>
            <a:r>
              <a:rPr lang="cs-CZ" altLang="cs-CZ" sz="1800" dirty="0"/>
              <a:t>nebo označení původu, </a:t>
            </a:r>
            <a:r>
              <a:rPr lang="cs-CZ" altLang="cs-CZ" sz="1800" b="1" dirty="0">
                <a:solidFill>
                  <a:srgbClr val="FF0000"/>
                </a:solidFill>
              </a:rPr>
              <a:t>pokud by to vedlo ke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zvýhodnění nebo </a:t>
            </a:r>
            <a:r>
              <a:rPr lang="cs-CZ" altLang="cs-CZ" sz="1800" b="1" dirty="0">
                <a:solidFill>
                  <a:srgbClr val="FF0000"/>
                </a:solidFill>
              </a:rPr>
              <a:t>vyloučení určitých uchazečů nebo určitých výrobků</a:t>
            </a:r>
            <a:r>
              <a:rPr lang="cs-CZ" altLang="cs-CZ" sz="1800" dirty="0" smtClean="0">
                <a:solidFill>
                  <a:srgbClr val="FF0000"/>
                </a:solidFill>
              </a:rPr>
              <a:t>. </a:t>
            </a:r>
            <a:r>
              <a:rPr lang="cs-CZ" altLang="cs-CZ" sz="1800" b="1" i="1" dirty="0" smtClean="0">
                <a:solidFill>
                  <a:srgbClr val="FF0000"/>
                </a:solidFill>
              </a:rPr>
              <a:t>Lze pokud je odůvodnitelné.</a:t>
            </a:r>
            <a:endParaRPr lang="cs-CZ" altLang="cs-CZ" sz="1800" b="1" i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8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680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323528" y="1417637"/>
            <a:ext cx="8785547" cy="4935537"/>
          </a:xfrm>
        </p:spPr>
        <p:txBody>
          <a:bodyPr/>
          <a:lstStyle/>
          <a:p>
            <a:pPr marL="109537" indent="0" eaLnBrk="1" hangingPunct="1">
              <a:spcBef>
                <a:spcPts val="300"/>
              </a:spcBef>
              <a:buNone/>
            </a:pPr>
            <a:r>
              <a:rPr lang="pl-PL" sz="2800" b="1" dirty="0" smtClean="0">
                <a:ea typeface="ＭＳ Ｐゴシック" charset="0"/>
                <a:cs typeface="ＭＳ Ｐゴシック" charset="0"/>
              </a:rPr>
              <a:t>Zakázky </a:t>
            </a:r>
            <a:r>
              <a:rPr lang="pl-PL" sz="2800" b="1" dirty="0">
                <a:ea typeface="ＭＳ Ｐゴシック" charset="0"/>
                <a:cs typeface="ＭＳ Ｐゴシック" charset="0"/>
              </a:rPr>
              <a:t>na </a:t>
            </a:r>
            <a:r>
              <a:rPr lang="pl-PL" sz="2800" b="1" dirty="0" smtClean="0">
                <a:ea typeface="ＭＳ Ｐゴシック" charset="0"/>
                <a:cs typeface="ＭＳ Ｐゴシック" charset="0"/>
              </a:rPr>
              <a:t>dodávky/služby</a:t>
            </a:r>
            <a:endParaRPr lang="pl-PL" sz="2800" b="1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ts val="300"/>
              </a:spcBef>
            </a:pPr>
            <a:endParaRPr lang="cs-CZ" altLang="cs-CZ" sz="100" b="1" dirty="0" smtClean="0"/>
          </a:p>
          <a:p>
            <a:pPr eaLnBrk="1" hangingPunct="1">
              <a:spcBef>
                <a:spcPts val="300"/>
              </a:spcBef>
            </a:pPr>
            <a:r>
              <a:rPr lang="cs-CZ" altLang="cs-CZ" sz="2800" b="1" dirty="0" smtClean="0"/>
              <a:t>pořízení </a:t>
            </a:r>
            <a:r>
              <a:rPr lang="cs-CZ" altLang="cs-CZ" sz="2800" b="1" dirty="0"/>
              <a:t>věci </a:t>
            </a:r>
            <a:r>
              <a:rPr lang="cs-CZ" altLang="cs-CZ" sz="2800" dirty="0"/>
              <a:t>(„zboží“) formou koupě, koupě zboží na </a:t>
            </a:r>
            <a:r>
              <a:rPr lang="cs-CZ" altLang="cs-CZ" sz="2800" dirty="0" smtClean="0"/>
              <a:t>splátky…</a:t>
            </a:r>
          </a:p>
          <a:p>
            <a:pPr eaLnBrk="1" hangingPunct="1">
              <a:spcBef>
                <a:spcPts val="300"/>
              </a:spcBef>
            </a:pPr>
            <a:r>
              <a:rPr lang="cs-CZ" altLang="cs-CZ" sz="2800" dirty="0" smtClean="0"/>
              <a:t>zajištění/poskytnutí</a:t>
            </a:r>
            <a:r>
              <a:rPr lang="cs-CZ" altLang="cs-CZ" sz="2800" b="1" dirty="0" smtClean="0"/>
              <a:t> služeb</a:t>
            </a:r>
          </a:p>
          <a:p>
            <a:pPr eaLnBrk="1" hangingPunct="1">
              <a:spcBef>
                <a:spcPts val="300"/>
              </a:spcBef>
            </a:pPr>
            <a:r>
              <a:rPr lang="cs-CZ" altLang="cs-CZ" sz="2800" dirty="0"/>
              <a:t>m</a:t>
            </a:r>
            <a:r>
              <a:rPr lang="cs-CZ" altLang="cs-CZ" sz="2800" dirty="0" smtClean="0"/>
              <a:t>ůže zahrnovat i stavební </a:t>
            </a:r>
            <a:r>
              <a:rPr lang="cs-CZ" altLang="cs-CZ" sz="2800" dirty="0"/>
              <a:t>práce spočívající v montáži či uvedení do provozu </a:t>
            </a:r>
            <a:r>
              <a:rPr lang="cs-CZ" altLang="cs-CZ" sz="2800" b="1" u="sng" dirty="0" smtClean="0"/>
              <a:t>zboží</a:t>
            </a:r>
          </a:p>
          <a:p>
            <a:pPr marL="109537" indent="0" eaLnBrk="1" hangingPunct="1">
              <a:spcBef>
                <a:spcPts val="300"/>
              </a:spcBef>
              <a:buNone/>
            </a:pPr>
            <a:endParaRPr lang="cs-CZ" altLang="cs-CZ" sz="800" dirty="0" smtClean="0"/>
          </a:p>
          <a:p>
            <a:pPr marL="109537" indent="0" eaLnBrk="1" hangingPunct="1">
              <a:spcBef>
                <a:spcPts val="300"/>
              </a:spcBef>
              <a:buNone/>
            </a:pPr>
            <a:r>
              <a:rPr lang="cs-CZ" altLang="cs-CZ" sz="2800" dirty="0"/>
              <a:t>	</a:t>
            </a:r>
            <a:r>
              <a:rPr lang="cs-CZ" altLang="cs-CZ" sz="2800" dirty="0" smtClean="0"/>
              <a:t>   </a:t>
            </a:r>
            <a:r>
              <a:rPr lang="cs-CZ" altLang="cs-CZ" sz="2800" dirty="0" smtClean="0">
                <a:solidFill>
                  <a:srgbClr val="FF0000"/>
                </a:solidFill>
              </a:rPr>
              <a:t>Nesmí </a:t>
            </a:r>
            <a:r>
              <a:rPr lang="cs-CZ" altLang="cs-CZ" sz="2800" dirty="0">
                <a:solidFill>
                  <a:srgbClr val="FF0000"/>
                </a:solidFill>
              </a:rPr>
              <a:t>se jednat o zhotovení stavby</a:t>
            </a:r>
            <a:r>
              <a:rPr lang="cs-CZ" altLang="cs-CZ" sz="2800" dirty="0" smtClean="0">
                <a:solidFill>
                  <a:srgbClr val="FF0000"/>
                </a:solidFill>
              </a:rPr>
              <a:t>!</a:t>
            </a:r>
            <a:endParaRPr lang="cs-CZ" altLang="cs-CZ" sz="8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300"/>
              </a:spcBef>
            </a:pPr>
            <a:endParaRPr lang="cs-CZ" altLang="cs-CZ" sz="800" dirty="0" smtClean="0">
              <a:solidFill>
                <a:srgbClr val="7030A0"/>
              </a:solidFill>
            </a:endParaRPr>
          </a:p>
          <a:p>
            <a:pPr eaLnBrk="1" hangingPunct="1">
              <a:spcBef>
                <a:spcPts val="300"/>
              </a:spcBef>
            </a:pPr>
            <a:r>
              <a:rPr lang="cs-CZ" altLang="cs-CZ" sz="2000" dirty="0" smtClean="0">
                <a:solidFill>
                  <a:srgbClr val="7030A0"/>
                </a:solidFill>
              </a:rPr>
              <a:t>Co </a:t>
            </a:r>
            <a:r>
              <a:rPr lang="cs-CZ" altLang="cs-CZ" sz="2000" dirty="0">
                <a:solidFill>
                  <a:srgbClr val="7030A0"/>
                </a:solidFill>
              </a:rPr>
              <a:t>je základním </a:t>
            </a:r>
            <a:r>
              <a:rPr lang="cs-CZ" altLang="cs-CZ" sz="2000" dirty="0" smtClean="0">
                <a:solidFill>
                  <a:srgbClr val="7030A0"/>
                </a:solidFill>
              </a:rPr>
              <a:t>účelem? </a:t>
            </a:r>
          </a:p>
          <a:p>
            <a:pPr eaLnBrk="1" hangingPunct="1">
              <a:spcBef>
                <a:spcPts val="300"/>
              </a:spcBef>
            </a:pPr>
            <a:r>
              <a:rPr lang="cs-CZ" altLang="cs-CZ" sz="2000" dirty="0" smtClean="0">
                <a:solidFill>
                  <a:srgbClr val="7030A0"/>
                </a:solidFill>
              </a:rPr>
              <a:t>V případě kombinace </a:t>
            </a:r>
            <a:r>
              <a:rPr lang="cs-CZ" altLang="cs-CZ" sz="2000" dirty="0">
                <a:solidFill>
                  <a:srgbClr val="7030A0"/>
                </a:solidFill>
              </a:rPr>
              <a:t>dodávky a výkonu stavebních </a:t>
            </a:r>
            <a:r>
              <a:rPr lang="cs-CZ" altLang="cs-CZ" sz="2000" dirty="0" smtClean="0">
                <a:solidFill>
                  <a:srgbClr val="7030A0"/>
                </a:solidFill>
              </a:rPr>
              <a:t>prací =</a:t>
            </a:r>
            <a:r>
              <a:rPr lang="en-US" altLang="cs-CZ" sz="2000" dirty="0" smtClean="0">
                <a:solidFill>
                  <a:srgbClr val="7030A0"/>
                </a:solidFill>
              </a:rPr>
              <a:t>&gt;</a:t>
            </a:r>
            <a:r>
              <a:rPr lang="cs-CZ" altLang="cs-CZ" sz="2000" dirty="0" smtClean="0">
                <a:solidFill>
                  <a:srgbClr val="7030A0"/>
                </a:solidFill>
              </a:rPr>
              <a:t> princip těžiště.</a:t>
            </a:r>
            <a:endParaRPr lang="cs-CZ" altLang="cs-CZ" sz="2000" dirty="0">
              <a:solidFill>
                <a:srgbClr val="7030A0"/>
              </a:solidFill>
            </a:endParaRPr>
          </a:p>
        </p:txBody>
      </p:sp>
      <p:sp>
        <p:nvSpPr>
          <p:cNvPr id="7" name="Zástupný symbol pro číslo snímku 6"/>
          <p:cNvSpPr txBox="1">
            <a:spLocks noGrp="1"/>
          </p:cNvSpPr>
          <p:nvPr/>
        </p:nvSpPr>
        <p:spPr>
          <a:xfrm>
            <a:off x="0" y="6492875"/>
            <a:ext cx="611188" cy="365125"/>
          </a:xfrm>
          <a:prstGeom prst="rect">
            <a:avLst/>
          </a:prstGeom>
          <a:noFill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defRPr/>
            </a:pPr>
            <a:fld id="{F3A499E1-B899-4D58-A22F-8C03C6F894E0}" type="slidenum">
              <a:rPr lang="cs-CZ" altLang="cs-CZ" sz="14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>
                <a:defRPr/>
              </a:pPr>
              <a:t>9</a:t>
            </a:fld>
            <a:endParaRPr lang="cs-CZ" altLang="cs-CZ" sz="1400" b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Zástupný symbol pro zápatí 25"/>
          <p:cNvSpPr txBox="1">
            <a:spLocks noGrp="1"/>
          </p:cNvSpPr>
          <p:nvPr/>
        </p:nvSpPr>
        <p:spPr bwMode="auto">
          <a:xfrm>
            <a:off x="3956050" y="6627813"/>
            <a:ext cx="515938" cy="20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1" hangingPunct="1">
              <a:defRPr/>
            </a:pPr>
            <a:r>
              <a:rPr lang="cs-CZ" sz="5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MaKuSoft</a:t>
            </a:r>
            <a:r>
              <a:rPr lang="cs-CZ" sz="5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®</a:t>
            </a:r>
          </a:p>
        </p:txBody>
      </p:sp>
      <p:sp>
        <p:nvSpPr>
          <p:cNvPr id="11" name="Nadpis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dirty="0">
                <a:latin typeface="Arial" charset="0"/>
              </a:rPr>
              <a:t>Výběrová řízení</a:t>
            </a:r>
          </a:p>
        </p:txBody>
      </p:sp>
      <p:pic>
        <p:nvPicPr>
          <p:cNvPr id="12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48" y="6338888"/>
            <a:ext cx="1398588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683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2">
  <a:themeElements>
    <a:clrScheme name="Vlastní 1">
      <a:dk1>
        <a:sysClr val="windowText" lastClr="000000"/>
      </a:dk1>
      <a:lt1>
        <a:sysClr val="window" lastClr="FFFFFF"/>
      </a:lt1>
      <a:dk2>
        <a:srgbClr val="02485C"/>
      </a:dk2>
      <a:lt2>
        <a:srgbClr val="DBF5F9"/>
      </a:lt2>
      <a:accent1>
        <a:srgbClr val="365D27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tiv2" id="{E9A05436-8A6C-478B-B15C-B9557BC0B0A4}" vid="{961EFFAF-3DCF-4C8F-982E-414CFB9C6319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Motiv2</Template>
  <TotalTime>9444</TotalTime>
  <Words>8834</Words>
  <Application>Microsoft Office PowerPoint</Application>
  <PresentationFormat>Předvádění na obrazovce (4:3)</PresentationFormat>
  <Paragraphs>851</Paragraphs>
  <Slides>66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67" baseType="lpstr">
      <vt:lpstr>Motiv2</vt:lpstr>
      <vt:lpstr>Prezentace aplikace PowerPoint</vt:lpstr>
      <vt:lpstr>Prezentace aplikace PowerPoint</vt:lpstr>
      <vt:lpstr>Zadávací / výběrová řízení</vt:lpstr>
      <vt:lpstr>Zadavatelé</vt:lpstr>
      <vt:lpstr>Pravidla pro zadávání zakázek financovaných z PRV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Jaký druh řízení použít?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Výběrová řízení</vt:lpstr>
      <vt:lpstr>Zadávací řízení dle ZZVZ</vt:lpstr>
      <vt:lpstr>Jaký druh řízení použít?</vt:lpstr>
      <vt:lpstr>Zadávací řízení dle ZZVZ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Zjednodušené podlimitní řízení</vt:lpstr>
      <vt:lpstr>Děkuji za pozornost</vt:lpstr>
      <vt:lpstr>Prezentace aplikace PowerPoint</vt:lpstr>
    </vt:vector>
  </TitlesOfParts>
  <Company>MaKuSoft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ertgtr</dc:title>
  <dc:creator>zuzana</dc:creator>
  <cp:lastModifiedBy>zuzana</cp:lastModifiedBy>
  <cp:revision>855</cp:revision>
  <cp:lastPrinted>2016-09-07T13:03:31Z</cp:lastPrinted>
  <dcterms:created xsi:type="dcterms:W3CDTF">2007-03-17T19:29:46Z</dcterms:created>
  <dcterms:modified xsi:type="dcterms:W3CDTF">2016-09-08T05:44:30Z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