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2" r:id="rId2"/>
  </p:sldMasterIdLst>
  <p:notesMasterIdLst>
    <p:notesMasterId r:id="rId20"/>
  </p:notesMasterIdLst>
  <p:handoutMasterIdLst>
    <p:handoutMasterId r:id="rId21"/>
  </p:handoutMasterIdLst>
  <p:sldIdLst>
    <p:sldId id="465" r:id="rId3"/>
    <p:sldId id="559" r:id="rId4"/>
    <p:sldId id="561" r:id="rId5"/>
    <p:sldId id="557" r:id="rId6"/>
    <p:sldId id="556" r:id="rId7"/>
    <p:sldId id="558" r:id="rId8"/>
    <p:sldId id="503" r:id="rId9"/>
    <p:sldId id="504" r:id="rId10"/>
    <p:sldId id="502" r:id="rId11"/>
    <p:sldId id="505" r:id="rId12"/>
    <p:sldId id="506" r:id="rId13"/>
    <p:sldId id="507" r:id="rId14"/>
    <p:sldId id="508" r:id="rId15"/>
    <p:sldId id="509" r:id="rId16"/>
    <p:sldId id="510" r:id="rId17"/>
    <p:sldId id="560" r:id="rId18"/>
    <p:sldId id="549" r:id="rId19"/>
  </p:sldIdLst>
  <p:sldSz cx="9144000" cy="6858000" type="screen4x3"/>
  <p:notesSz cx="9872663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bíková Lenka" initials="K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24"/>
    <a:srgbClr val="EFF3EA"/>
    <a:srgbClr val="9BBB59"/>
    <a:srgbClr val="12E7D1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0" autoAdjust="0"/>
    <p:restoredTop sz="75296" autoAdjust="0"/>
  </p:normalViewPr>
  <p:slideViewPr>
    <p:cSldViewPr>
      <p:cViewPr varScale="1">
        <p:scale>
          <a:sx n="67" d="100"/>
          <a:sy n="67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3D9C2-C0E0-47CF-B97D-CFAEAABC522B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D05E-C341-4788-812F-EC3B711136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80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ADCAF-0D3F-4E38-936B-CA298E0F90F1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5FEF-22CC-4B77-A3F4-C8956B363F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10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849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Kritérium</a:t>
            </a:r>
            <a:r>
              <a:rPr lang="cs-CZ" sz="1200" baseline="0" dirty="0" smtClean="0"/>
              <a:t>  „</a:t>
            </a:r>
            <a:r>
              <a:rPr lang="cs-CZ" sz="1200" dirty="0" smtClean="0"/>
              <a:t>Podpora nesmí být použita na podporu společných aktivit, které již probíhají“: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 smtClean="0"/>
              <a:t>Vychází z Metodického doporučení EK.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 smtClean="0"/>
              <a:t>Lze podpořit buď novou spolupracující skupinu,</a:t>
            </a:r>
            <a:r>
              <a:rPr lang="cs-CZ" sz="1200" baseline="0" dirty="0" smtClean="0"/>
              <a:t> nebo stávající skupinu při realizaci nového projektu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96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Zveřejnění výsledků</a:t>
            </a:r>
            <a:r>
              <a:rPr lang="cs-CZ" baseline="0" dirty="0" smtClean="0"/>
              <a:t> projektu k Žádosti o platbu: Příjemce vyplní Formulář ke zveřejnění (www.eagri.cz), popsáno v Příručce pro publicitu PRV</a:t>
            </a:r>
          </a:p>
          <a:p>
            <a:pPr marL="0" indent="0">
              <a:buFontTx/>
              <a:buNone/>
            </a:pPr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Účelnost: popis náplně projektu a jeho cílů – soulad s popisem operace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Potřebnost: věcný popis projektové</a:t>
            </a:r>
            <a:r>
              <a:rPr lang="cs-CZ" baseline="0" dirty="0" smtClean="0"/>
              <a:t> vize a plánů žadatele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Efektivnost: na základě vypočtené doby návratnosti investice.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Hospodárnost: prostřednictvím stanovených limitů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Proveditelnost: na základě splnění podmínky finančního zdraví žadatele. (U projektů do 1 mil. Kč je splněna, pokud podnik není podnikem v obtížích a není na ně vystaven inkasní příkaz)</a:t>
            </a:r>
          </a:p>
          <a:p>
            <a:pPr marL="171450" indent="-1714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52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Oproti předchozím kolům došlo ke zjednodušení PK (bylo vyškrtnuto 6 PK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Preferenční kritéria jsou takto navržena na 5. kolo příjmu žádostí (podzim 2017)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46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3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Podpora představuje značný, i když doposud zcela nevyužitý potenciál.</a:t>
            </a:r>
          </a:p>
          <a:p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Cílem je posílit lokální potravinářský trh ve venkovských oblastech.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62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podporu místních trhů i dodavatelských řetězců se v současném programovacím období Programu rozvoje venkova (PRV) klade velký důraz.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Důležitost upotřebení místních potravin a potřeba zkrácení dodavatelského řetězce vychází ze základních principů venkovské politiky.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Právní základ – operace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n</a:t>
            </a:r>
            <a:r>
              <a:rPr lang="cs-CZ" dirty="0" smtClean="0"/>
              <a:t>otifikována </a:t>
            </a:r>
            <a:r>
              <a:rPr lang="cs-CZ" baseline="0" dirty="0" smtClean="0"/>
              <a:t>podle AGRI Pokynů – v roce 2016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0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Projekt</a:t>
            </a:r>
            <a:r>
              <a:rPr lang="cs-CZ" baseline="0" dirty="0" smtClean="0"/>
              <a:t> může být zaměřen pouze na jedno z témat, buď KDŘ nebo místní trh</a:t>
            </a:r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KDŘ: Zprostředkovatel = subjekt, který nakoupí produkt od zemědělce za účelem jeho dalšího prodeje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Místní trh: Místo vzniku produktu a obce (tj. “hraniční obce“), které ohraničují daný poloměr 75 km od místa vzniku produktu, stanoví spolupracující subjekty do Smlouvy o spolupráci. </a:t>
            </a:r>
          </a:p>
          <a:p>
            <a:pPr marL="171450" indent="-171450">
              <a:buFontTx/>
              <a:buChar char="-"/>
            </a:pP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0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0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Právní formy Nevládních neziskových</a:t>
            </a:r>
            <a:r>
              <a:rPr lang="cs-CZ" baseline="0" dirty="0" smtClean="0"/>
              <a:t> </a:t>
            </a:r>
            <a:r>
              <a:rPr lang="cs-CZ" dirty="0" smtClean="0"/>
              <a:t>organizací: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 Spolek (</a:t>
            </a:r>
            <a:r>
              <a:rPr lang="cs-CZ" baseline="0" dirty="0" smtClean="0"/>
              <a:t>(§214 OZ),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  Obecně prospěšná společnost (zákon č. 248</a:t>
            </a:r>
            <a:r>
              <a:rPr lang="en-US" baseline="0" dirty="0" smtClean="0"/>
              <a:t>/95</a:t>
            </a:r>
            <a:r>
              <a:rPr lang="cs-CZ" baseline="0" dirty="0" smtClean="0"/>
              <a:t>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  Ústav (§402 OZ),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  zájmové sdružení právnických osob (§20f OZ).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smtClean="0"/>
              <a:t>Spolupracující subjekty musí mít společně uzavřenu Smlouvu o spolupráci.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smtClean="0"/>
              <a:t>Žádost o dotaci podává jeden subjekt, který nese odpovědnost za projekt jako celek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0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16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 smtClean="0"/>
              <a:t>Výdaje na spolupráci</a:t>
            </a:r>
            <a:r>
              <a:rPr lang="cs-CZ" sz="1800" baseline="0" dirty="0" smtClean="0"/>
              <a:t> – max. 20% výdajů projektu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16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shop</a:t>
            </a:r>
            <a:r>
              <a:rPr lang="cs-CZ" dirty="0" smtClean="0"/>
              <a:t> – nelze podpořit služby: tvorba,</a:t>
            </a:r>
            <a:r>
              <a:rPr lang="cs-CZ" baseline="0" dirty="0" smtClean="0"/>
              <a:t> údržba </a:t>
            </a:r>
            <a:r>
              <a:rPr lang="cs-CZ" dirty="0" smtClean="0"/>
              <a:t>webu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3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případě,</a:t>
            </a:r>
            <a:r>
              <a:rPr lang="cs-CZ" baseline="0" dirty="0" smtClean="0"/>
              <a:t> že spolupracující subjekty spadají do rozdílné kategorie velikosti podniku, výše dotace je stanovena podle podniku, který je největší.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5FEF-22CC-4B77-A3F4-C8956B363F0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1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67DD-55C7-45E6-B42D-3875E50F70CC}" type="datetimeFigureOut">
              <a:rPr lang="cs-CZ" smtClean="0"/>
              <a:pPr/>
              <a:t>19.5.2017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E840-BFCF-431C-B9DE-34C36188C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dirty="0" smtClean="0"/>
              <a:t>Program </a:t>
            </a:r>
            <a:r>
              <a:rPr lang="cs-CZ" dirty="0"/>
              <a:t>rozvoje venkova ČR na období 2014-2020 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 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1560" y="2636912"/>
            <a:ext cx="77048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 smtClean="0">
              <a:solidFill>
                <a:schemeClr val="tx1"/>
              </a:solidFill>
            </a:endParaRPr>
          </a:p>
          <a:p>
            <a:pPr algn="ctr"/>
            <a:endParaRPr lang="cs-CZ" sz="3800" b="1" dirty="0" smtClean="0">
              <a:solidFill>
                <a:schemeClr val="tx1"/>
              </a:solidFill>
            </a:endParaRPr>
          </a:p>
          <a:p>
            <a:pPr algn="ctr"/>
            <a:r>
              <a:rPr lang="x-none" sz="6000" b="1">
                <a:solidFill>
                  <a:schemeClr val="accent3">
                    <a:lumMod val="50000"/>
                  </a:schemeClr>
                </a:solidFill>
              </a:rPr>
              <a:t>Opatření 16 Spolupráce</a:t>
            </a:r>
            <a:r>
              <a:rPr lang="cs-CZ" sz="6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6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sz="6000" b="1" dirty="0">
                <a:solidFill>
                  <a:schemeClr val="accent3">
                    <a:lumMod val="50000"/>
                  </a:schemeClr>
                </a:solidFill>
              </a:rPr>
              <a:t>Operace 16.4.1 Horizontální a vertikální spolupráce mezi účastníky krátkých dodavatelských řetězců a místních trhů</a:t>
            </a:r>
            <a:br>
              <a:rPr lang="cs-CZ" sz="6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1600" dirty="0" smtClean="0">
              <a:solidFill>
                <a:schemeClr val="tx1"/>
              </a:solidFill>
            </a:endParaRPr>
          </a:p>
          <a:p>
            <a:pPr algn="just"/>
            <a:endParaRPr lang="cs-CZ" sz="1600" dirty="0" smtClean="0">
              <a:solidFill>
                <a:schemeClr val="tx1"/>
              </a:solidFill>
            </a:endParaRPr>
          </a:p>
          <a:p>
            <a:pPr algn="just"/>
            <a:r>
              <a:rPr lang="cs-CZ" sz="1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400" dirty="0" smtClean="0">
                <a:solidFill>
                  <a:schemeClr val="tx1"/>
                </a:solidFill>
              </a:rPr>
              <a:t>		               </a:t>
            </a:r>
            <a:r>
              <a:rPr lang="cs-CZ" sz="7000" dirty="0" smtClean="0">
                <a:solidFill>
                  <a:schemeClr val="accent3">
                    <a:lumMod val="50000"/>
                  </a:schemeClr>
                </a:solidFill>
              </a:rPr>
              <a:t>Farmářská burza    26. 5. 2017</a:t>
            </a:r>
          </a:p>
        </p:txBody>
      </p:sp>
      <p:pic>
        <p:nvPicPr>
          <p:cNvPr id="7" name="Obrázek 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7866"/>
            <a:ext cx="4032449" cy="108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RV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380" y="383153"/>
            <a:ext cx="2204996" cy="8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48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Operace 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200" dirty="0" smtClean="0"/>
              <a:t>Kritéria přijatelnosti 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Výsledky projektu musí mít </a:t>
            </a:r>
            <a:r>
              <a:rPr lang="cs-CZ" sz="2400" b="1" dirty="0" smtClean="0"/>
              <a:t>přínos pro venkovské oblasti </a:t>
            </a:r>
            <a:r>
              <a:rPr lang="cs-CZ" sz="2400" dirty="0" smtClean="0"/>
              <a:t>(tj</a:t>
            </a:r>
            <a:r>
              <a:rPr lang="cs-CZ" sz="2400" dirty="0"/>
              <a:t>.</a:t>
            </a:r>
            <a:r>
              <a:rPr lang="cs-CZ" sz="2400" dirty="0" smtClean="0"/>
              <a:t> projekt je realizován na území celé ČR kromě hlavního města Prahy)</a:t>
            </a:r>
          </a:p>
          <a:p>
            <a:pPr algn="just"/>
            <a:r>
              <a:rPr lang="cs-CZ" sz="2400" dirty="0" smtClean="0"/>
              <a:t>Podpora je podmíněna </a:t>
            </a:r>
            <a:r>
              <a:rPr lang="cs-CZ" sz="2400" b="1" dirty="0" smtClean="0"/>
              <a:t>předložením podnikatelského  plánu </a:t>
            </a:r>
            <a:r>
              <a:rPr lang="cs-CZ" sz="2400" dirty="0" smtClean="0"/>
              <a:t>spolupráce </a:t>
            </a:r>
          </a:p>
          <a:p>
            <a:pPr algn="just"/>
            <a:r>
              <a:rPr lang="cs-CZ" sz="2400" dirty="0" smtClean="0"/>
              <a:t>Na projektu </a:t>
            </a:r>
            <a:r>
              <a:rPr lang="cs-CZ" sz="2400" b="1" dirty="0" smtClean="0"/>
              <a:t>spolupracují minimálně dva subjekty </a:t>
            </a:r>
            <a:r>
              <a:rPr lang="cs-CZ" sz="2400" dirty="0" smtClean="0"/>
              <a:t>(min. jeden musí prokázat podnikatelskou činnost v odvětví zemědělství nebo potravinářství)</a:t>
            </a:r>
          </a:p>
          <a:p>
            <a:pPr algn="just"/>
            <a:r>
              <a:rPr lang="cs-CZ" sz="2400" dirty="0" smtClean="0"/>
              <a:t>Podpora </a:t>
            </a:r>
            <a:r>
              <a:rPr lang="cs-CZ" sz="2400" dirty="0"/>
              <a:t>nesmí být použita na podporu společných </a:t>
            </a:r>
            <a:r>
              <a:rPr lang="cs-CZ" sz="2400" dirty="0" smtClean="0"/>
              <a:t>aktivit, </a:t>
            </a:r>
            <a:r>
              <a:rPr lang="cs-CZ" sz="2400" dirty="0"/>
              <a:t>které již </a:t>
            </a:r>
            <a:r>
              <a:rPr lang="cs-CZ" sz="2400" dirty="0" smtClean="0"/>
              <a:t>probíhají</a:t>
            </a:r>
          </a:p>
          <a:p>
            <a:pPr algn="just"/>
            <a:r>
              <a:rPr lang="cs-CZ" sz="2400" dirty="0" smtClean="0"/>
              <a:t>Splnění definice KDŘ nebo místního trhu</a:t>
            </a:r>
          </a:p>
          <a:p>
            <a:pPr marL="0" lvl="0" indent="0">
              <a:buNone/>
            </a:pPr>
            <a:endParaRPr lang="cs-CZ" sz="1800" dirty="0"/>
          </a:p>
          <a:p>
            <a:pPr lvl="0"/>
            <a:endParaRPr lang="cs-CZ" sz="1600" dirty="0" smtClean="0"/>
          </a:p>
          <a:p>
            <a:pPr lvl="0"/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9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Operace 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200" dirty="0" smtClean="0"/>
              <a:t>Kritéria přijatelnosti (2)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/>
          </a:bodyPr>
          <a:lstStyle/>
          <a:p>
            <a:pPr lvl="0" algn="just"/>
            <a:endParaRPr lang="cs-CZ" sz="2400" dirty="0" smtClean="0"/>
          </a:p>
          <a:p>
            <a:pPr algn="just"/>
            <a:r>
              <a:rPr lang="cs-CZ" sz="2400" dirty="0"/>
              <a:t>Podmínka zveřejnit výsledky projektu a zajistit jejich šíření</a:t>
            </a:r>
          </a:p>
          <a:p>
            <a:pPr lvl="0" algn="just"/>
            <a:r>
              <a:rPr lang="cs-CZ" sz="2400" dirty="0" smtClean="0"/>
              <a:t>Žadatel </a:t>
            </a:r>
            <a:r>
              <a:rPr lang="cs-CZ" sz="2400" dirty="0"/>
              <a:t>splnil podmínku </a:t>
            </a:r>
            <a:r>
              <a:rPr lang="cs-CZ" sz="2400" b="1" dirty="0"/>
              <a:t>finančního zdraví</a:t>
            </a:r>
            <a:r>
              <a:rPr lang="cs-CZ" sz="2400" dirty="0"/>
              <a:t> u projektů, jejichž způsobilé výdaje, ze kterých je stanovena dotace, </a:t>
            </a:r>
            <a:r>
              <a:rPr lang="cs-CZ" sz="2400" b="1" dirty="0"/>
              <a:t>přesahují 1 000 000,- Kč</a:t>
            </a:r>
            <a:r>
              <a:rPr lang="cs-CZ" sz="2400" dirty="0"/>
              <a:t>.</a:t>
            </a:r>
          </a:p>
          <a:p>
            <a:pPr lvl="0" algn="just"/>
            <a:r>
              <a:rPr lang="cs-CZ" sz="2400" dirty="0" smtClean="0"/>
              <a:t>Podpora </a:t>
            </a:r>
            <a:r>
              <a:rPr lang="cs-CZ" sz="2400" dirty="0"/>
              <a:t>je podmíněna kladným zhodnocením projektu s vyhodnocením aspektů </a:t>
            </a:r>
            <a:r>
              <a:rPr lang="cs-CZ" sz="2400" b="1" dirty="0"/>
              <a:t>účelnosti</a:t>
            </a:r>
            <a:r>
              <a:rPr lang="cs-CZ" sz="2400" dirty="0"/>
              <a:t>, </a:t>
            </a:r>
            <a:r>
              <a:rPr lang="cs-CZ" sz="2400" b="1" dirty="0"/>
              <a:t>potřebnosti</a:t>
            </a:r>
            <a:r>
              <a:rPr lang="cs-CZ" sz="2400" dirty="0"/>
              <a:t>, </a:t>
            </a:r>
            <a:r>
              <a:rPr lang="cs-CZ" sz="2400" b="1" dirty="0"/>
              <a:t>efektivnosti</a:t>
            </a:r>
            <a:r>
              <a:rPr lang="cs-CZ" sz="2400" dirty="0"/>
              <a:t>, </a:t>
            </a:r>
            <a:r>
              <a:rPr lang="cs-CZ" sz="2400" b="1" dirty="0"/>
              <a:t>hospodárnosti</a:t>
            </a:r>
            <a:r>
              <a:rPr lang="cs-CZ" sz="2400" dirty="0"/>
              <a:t> a </a:t>
            </a:r>
            <a:r>
              <a:rPr lang="cs-CZ" sz="2400" b="1" dirty="0"/>
              <a:t>proveditelnosti</a:t>
            </a:r>
            <a:r>
              <a:rPr lang="cs-CZ" sz="2400" dirty="0"/>
              <a:t>.</a:t>
            </a:r>
          </a:p>
          <a:p>
            <a:pPr lvl="0" algn="just"/>
            <a:endParaRPr lang="cs-CZ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2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Operace 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Vybrané další podmínky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 smtClean="0"/>
              <a:t>Žádost obdrží </a:t>
            </a:r>
            <a:r>
              <a:rPr lang="cs-CZ" sz="2400" dirty="0"/>
              <a:t>v rámci preferenčních kritérií </a:t>
            </a:r>
            <a:r>
              <a:rPr lang="cs-CZ" sz="2400" b="1" dirty="0"/>
              <a:t>minimálně </a:t>
            </a:r>
            <a:r>
              <a:rPr lang="cs-CZ" sz="2400" b="1" dirty="0" smtClean="0"/>
              <a:t>2 body</a:t>
            </a:r>
          </a:p>
          <a:p>
            <a:pPr lvl="0" algn="just"/>
            <a:r>
              <a:rPr lang="cs-CZ" sz="2400" dirty="0" smtClean="0"/>
              <a:t>Dotace </a:t>
            </a:r>
            <a:r>
              <a:rPr lang="cs-CZ" sz="2400" dirty="0"/>
              <a:t>nebude vyplacena ve prospěch </a:t>
            </a:r>
            <a:r>
              <a:rPr lang="cs-CZ" sz="2400" dirty="0" smtClean="0"/>
              <a:t>všech subjektů, </a:t>
            </a:r>
            <a:r>
              <a:rPr lang="cs-CZ" sz="2400" dirty="0"/>
              <a:t>vůči </a:t>
            </a:r>
            <a:r>
              <a:rPr lang="cs-CZ" sz="2400" dirty="0" smtClean="0"/>
              <a:t>kterým </a:t>
            </a:r>
            <a:r>
              <a:rPr lang="cs-CZ" sz="2400" dirty="0"/>
              <a:t>je </a:t>
            </a:r>
            <a:r>
              <a:rPr lang="cs-CZ" sz="2400" b="1" dirty="0"/>
              <a:t>vystaven inkasní příkaz </a:t>
            </a:r>
            <a:endParaRPr lang="cs-CZ" sz="2400" b="1" dirty="0" smtClean="0"/>
          </a:p>
          <a:p>
            <a:pPr lvl="0" algn="just"/>
            <a:r>
              <a:rPr lang="cs-CZ" sz="2400" dirty="0" smtClean="0"/>
              <a:t>Spolupracující subjekty nesmí být </a:t>
            </a:r>
            <a:r>
              <a:rPr lang="cs-CZ" sz="2400" b="1" dirty="0" smtClean="0"/>
              <a:t>podnikem v obtížích</a:t>
            </a:r>
          </a:p>
          <a:p>
            <a:pPr lvl="0" algn="just"/>
            <a:r>
              <a:rPr lang="cs-CZ" sz="2400" dirty="0"/>
              <a:t>Spolupracující subjekty podepíší </a:t>
            </a:r>
            <a:r>
              <a:rPr lang="cs-CZ" sz="2400" b="1" dirty="0" smtClean="0"/>
              <a:t>Smlouvu o spolupráci </a:t>
            </a:r>
            <a:r>
              <a:rPr lang="cs-CZ" sz="2400" dirty="0" smtClean="0"/>
              <a:t>nejpozději </a:t>
            </a:r>
            <a:r>
              <a:rPr lang="cs-CZ" sz="2400" dirty="0"/>
              <a:t>k datu podání Žádosti o </a:t>
            </a:r>
            <a:r>
              <a:rPr lang="cs-CZ" sz="2400" dirty="0" smtClean="0"/>
              <a:t>dotaci</a:t>
            </a:r>
          </a:p>
          <a:p>
            <a:pPr algn="just"/>
            <a:r>
              <a:rPr lang="cs-CZ" sz="2400" dirty="0" smtClean="0"/>
              <a:t>Na </a:t>
            </a:r>
            <a:r>
              <a:rPr lang="cs-CZ" sz="2400" dirty="0"/>
              <a:t>realizaci projektu se musí podílet </a:t>
            </a:r>
            <a:r>
              <a:rPr lang="cs-CZ" sz="2400" b="1" dirty="0"/>
              <a:t>všechny spolupracující subjekty v </a:t>
            </a:r>
            <a:r>
              <a:rPr lang="cs-CZ" sz="2400" b="1" dirty="0" smtClean="0"/>
              <a:t>uskupení</a:t>
            </a:r>
            <a:endParaRPr lang="cs-CZ" sz="2400" dirty="0" smtClean="0"/>
          </a:p>
          <a:p>
            <a:r>
              <a:rPr lang="cs-CZ" sz="2400" dirty="0"/>
              <a:t>Projekt může být zaměřen pouze na jedno z témat – tzn. buď na krátké dodavatelské řetězce, nebo na místní trhy</a:t>
            </a:r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lvl="0"/>
            <a:endParaRPr lang="cs-CZ" sz="1800" dirty="0"/>
          </a:p>
          <a:p>
            <a:pPr lvl="0"/>
            <a:endParaRPr lang="cs-CZ" sz="1600" dirty="0" smtClean="0"/>
          </a:p>
          <a:p>
            <a:pPr lvl="0"/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4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lvl="0" algn="just"/>
            <a:endParaRPr lang="cs-CZ" dirty="0" smtClean="0"/>
          </a:p>
          <a:p>
            <a:pPr marL="0" lvl="0" indent="0" algn="just">
              <a:buNone/>
            </a:pPr>
            <a:r>
              <a:rPr lang="cs-CZ" sz="2400" b="1" dirty="0" smtClean="0"/>
              <a:t>Podmínky pro velké podniky </a:t>
            </a:r>
            <a:r>
              <a:rPr lang="cs-CZ" dirty="0" smtClean="0"/>
              <a:t>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400" dirty="0" smtClean="0"/>
              <a:t>výše </a:t>
            </a:r>
            <a:r>
              <a:rPr lang="cs-CZ" sz="2400" dirty="0"/>
              <a:t>podpory u přímých výdajů na  konkrétní projekty spojené s prováděním podnikatelského plánu spolupráce </a:t>
            </a:r>
            <a:r>
              <a:rPr lang="cs-CZ" sz="2400" dirty="0" smtClean="0"/>
              <a:t>musí odpovídat </a:t>
            </a:r>
            <a:r>
              <a:rPr lang="cs-CZ" sz="2400" dirty="0"/>
              <a:t>čistým dodatečným nákladům na realizaci investice, a to na základě </a:t>
            </a:r>
            <a:r>
              <a:rPr lang="cs-CZ" sz="2400" b="1" dirty="0"/>
              <a:t>hypotetického srovnávacího scénáře se situací, kdy by podpora nebyla </a:t>
            </a:r>
            <a:r>
              <a:rPr lang="cs-CZ" sz="2400" b="1" dirty="0" smtClean="0"/>
              <a:t>poskytnuta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400" dirty="0" smtClean="0"/>
              <a:t>žadatel </a:t>
            </a:r>
            <a:r>
              <a:rPr lang="cs-CZ" sz="2400" dirty="0"/>
              <a:t>v podnikatelském plánu spolupráce </a:t>
            </a:r>
            <a:r>
              <a:rPr lang="cs-CZ" sz="2400" u="sng" dirty="0" smtClean="0"/>
              <a:t>musí popsat </a:t>
            </a:r>
            <a:r>
              <a:rPr lang="cs-CZ" sz="2400" u="sng" dirty="0"/>
              <a:t>situaci, která by nastala v případě, že by podpora nebyla </a:t>
            </a:r>
            <a:r>
              <a:rPr lang="cs-CZ" sz="2400" u="sng" dirty="0" smtClean="0"/>
              <a:t>poskytnuta</a:t>
            </a:r>
            <a:endParaRPr lang="cs-CZ" sz="2400" b="1" u="sng" dirty="0" smtClean="0"/>
          </a:p>
          <a:p>
            <a:pPr lvl="0" algn="just"/>
            <a:endParaRPr lang="cs-CZ" sz="2000" b="1" dirty="0" smtClean="0"/>
          </a:p>
          <a:p>
            <a:pPr marL="0" lvl="0" indent="0" algn="just">
              <a:buNone/>
            </a:pPr>
            <a:endParaRPr lang="cs-CZ" sz="2000" b="1" dirty="0" smtClean="0"/>
          </a:p>
          <a:p>
            <a:pPr lvl="0"/>
            <a:endParaRPr lang="cs-CZ" sz="2000" dirty="0" smtClean="0"/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lvl="0"/>
            <a:endParaRPr lang="cs-CZ" sz="1800" dirty="0"/>
          </a:p>
          <a:p>
            <a:pPr lvl="0"/>
            <a:endParaRPr lang="cs-CZ" sz="1600" dirty="0" smtClean="0"/>
          </a:p>
          <a:p>
            <a:pPr lvl="0"/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Operace 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Vybrané další podmínky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482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/>
              <a:t>Operace 16.4.1</a:t>
            </a:r>
            <a:br>
              <a:rPr lang="cs-CZ" sz="2400" dirty="0" smtClean="0"/>
            </a:br>
            <a:r>
              <a:rPr lang="cs-CZ" sz="2400" dirty="0" smtClean="0"/>
              <a:t>Preferenční kritéria 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93966"/>
              </p:ext>
            </p:extLst>
          </p:nvPr>
        </p:nvGraphicFramePr>
        <p:xfrm>
          <a:off x="395536" y="1412776"/>
          <a:ext cx="8568953" cy="45334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521"/>
                <a:gridCol w="6373070"/>
                <a:gridCol w="1360362"/>
              </a:tblGrid>
              <a:tr h="60150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Pořadí</a:t>
                      </a:r>
                      <a:endParaRPr lang="cs-CZ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Kritérium</a:t>
                      </a:r>
                      <a:endParaRPr lang="cs-CZ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Možný bodový zisk</a:t>
                      </a:r>
                      <a:endParaRPr lang="cs-CZ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51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Žadatel podniká alespoň 3 roky v zemědělství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51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Žadatel podniká alespoň 3 roky v potravinářství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2110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Nejméně jeden ze spolupracujících subjektů má registrovanou značku kvality potravin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KLASA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některého ze svých výrobků, nebo je některý z jeho produktů označen jako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produkt s chráněným zeměpisným označením nebo označením původu nebo jako zaručená tradiční specialita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či získal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ocenění Regionální potravina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nebo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Česká biopotravina 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nebo některý z jeho produktů získal certifikát a právo používat některou ze značek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Asociace regionálních značek (ARZ) 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6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1490"/>
              </p:ext>
            </p:extLst>
          </p:nvPr>
        </p:nvGraphicFramePr>
        <p:xfrm>
          <a:off x="539552" y="908720"/>
          <a:ext cx="8157592" cy="5782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7914"/>
                <a:gridCol w="5934622"/>
                <a:gridCol w="1295056"/>
              </a:tblGrid>
              <a:tr h="96697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Pořadí</a:t>
                      </a:r>
                      <a:endParaRPr lang="cs-CZ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Kritérium</a:t>
                      </a:r>
                      <a:endParaRPr lang="cs-CZ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Možný bodový zisk</a:t>
                      </a:r>
                      <a:endParaRPr lang="cs-CZ" sz="16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97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spolupracujících subjektů</a:t>
                      </a: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(min.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5/4/3 subjekty)</a:t>
                      </a: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2145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cs-CZ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projektu spolupracují min. 3 subjekty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2144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cs-CZ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projektu spolupracují min. 4 subjekty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2145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cs-CZ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projektu spolupracují min. 5 subjektů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97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realizován v </a:t>
                      </a:r>
                      <a:r>
                        <a:rPr lang="cs-CZ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hospodářsky problémových regionech </a:t>
                      </a: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definovaných v příloze usnesení vlády ČR č. 344 ze dne 15. května 2013 ke Strategii regionálního rozvoje ČR 2014 - 2020.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3643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případě spolupráce na vzniku nového KDŘ je alespoň jeden ze spolupracujících subjektů </a:t>
                      </a:r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prvovýrobcem komodity související s předmětem</a:t>
                      </a:r>
                      <a:r>
                        <a:rPr lang="cs-CZ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/>
              <a:t>Operace 16.4.1</a:t>
            </a:r>
            <a:br>
              <a:rPr lang="cs-CZ" sz="2400" dirty="0" smtClean="0"/>
            </a:br>
            <a:r>
              <a:rPr lang="cs-CZ" sz="2400" dirty="0" smtClean="0"/>
              <a:t>Preferenční kritéria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421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/>
              <a:t>Operace 16.4.1</a:t>
            </a:r>
            <a:br>
              <a:rPr lang="cs-CZ" sz="2400" dirty="0" smtClean="0"/>
            </a:br>
            <a:r>
              <a:rPr lang="cs-CZ" sz="2400" dirty="0" smtClean="0"/>
              <a:t>Přehled čerpání</a:t>
            </a:r>
            <a:endParaRPr lang="cs-CZ" sz="24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7126"/>
              </p:ext>
            </p:extLst>
          </p:nvPr>
        </p:nvGraphicFramePr>
        <p:xfrm>
          <a:off x="575556" y="1896590"/>
          <a:ext cx="7776864" cy="25899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989"/>
                <a:gridCol w="888383"/>
                <a:gridCol w="1629439"/>
                <a:gridCol w="888785"/>
                <a:gridCol w="1867064"/>
                <a:gridCol w="1836204"/>
              </a:tblGrid>
              <a:tr h="681452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kolo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zaregistrované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Schválené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</a:t>
                      </a:r>
                      <a:r>
                        <a:rPr lang="cs-CZ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čené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alokace</a:t>
                      </a:r>
                    </a:p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období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/>
                </a:tc>
              </a:tr>
              <a:tr h="607674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částka dotace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částka dotace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40" marB="45740" anchor="ctr">
                    <a:solidFill>
                      <a:schemeClr val="accent3"/>
                    </a:solidFill>
                  </a:tcPr>
                </a:tc>
              </a:tr>
              <a:tr h="43593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1422" marR="91422" marT="45732" marB="457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8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mil. Kč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0*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0*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mil.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Kč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2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1422" marR="91422" marT="45732" marB="45732" anchor="ctr" horzOverflow="overflow">
                    <a:lnB w="127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cs-CZ" sz="18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mil. Kč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27584" y="452131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*ukončení administrace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Stav ke dni 15. 5. 2017 - schvalování ještě nebylo dokončeno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50540" y="5429255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Další kolo příjmu žádostí proběhne na podzim 2017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1124744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Dosud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proběhla 2 kola příjmu žádostí</a:t>
            </a:r>
          </a:p>
        </p:txBody>
      </p:sp>
    </p:spTree>
    <p:extLst>
      <p:ext uri="{BB962C8B-B14F-4D97-AF65-F5344CB8AC3E}">
        <p14:creationId xmlns:p14="http://schemas.microsoft.com/office/powerpoint/2010/main" val="34932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Děkuji za pozornost!</a:t>
            </a:r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80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Popis operace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endParaRPr lang="cs-CZ" sz="2400" dirty="0" smtClean="0"/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Nově implementovaná operace</a:t>
            </a:r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Nová forma podpory alternativních způsobů prodeje</a:t>
            </a:r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Snížení vzdálenosti produktů „od farmáře na stůl ke spotřebiteli“</a:t>
            </a:r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Podpora propojení mezi místní produkcí potravin, zásobováním potravinami a odvětvím cestovního ruchu</a:t>
            </a:r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Operace reaguje na změnu chování spotřebitele (zásady ekologického pěstování, chovu, lokální charakter prodeje místních produktů)</a:t>
            </a:r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Snaha podpořit </a:t>
            </a:r>
            <a:r>
              <a:rPr lang="cs-CZ" sz="2400" dirty="0"/>
              <a:t>úsporná opatření, kterých lze často dosáhnout pouze vzájemnou </a:t>
            </a:r>
            <a:r>
              <a:rPr lang="cs-CZ" sz="2400" dirty="0" smtClean="0"/>
              <a:t>spoluprací</a:t>
            </a:r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endParaRPr lang="cs-CZ" sz="2400" dirty="0" smtClean="0"/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endParaRPr lang="cs-CZ" sz="2400" dirty="0" smtClean="0"/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endParaRPr lang="cs-CZ" sz="2400" dirty="0" smtClean="0"/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endParaRPr lang="cs-CZ" sz="2400" dirty="0" smtClean="0"/>
          </a:p>
          <a:p>
            <a:pPr marL="400050" lvl="2" indent="0" algn="just">
              <a:buClr>
                <a:schemeClr val="accent3">
                  <a:lumMod val="50000"/>
                </a:schemeClr>
              </a:buClr>
              <a:buNone/>
              <a:defRPr/>
            </a:pPr>
            <a:endParaRPr lang="cs-CZ" sz="2400" dirty="0"/>
          </a:p>
          <a:p>
            <a:pPr marL="0" lv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1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Popis operace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Spolupráce </a:t>
            </a:r>
            <a:r>
              <a:rPr lang="cs-CZ" sz="2400" b="1" dirty="0" smtClean="0"/>
              <a:t>min. 2 subjektů</a:t>
            </a:r>
            <a:r>
              <a:rPr lang="cs-CZ" sz="2400" dirty="0" smtClean="0"/>
              <a:t>, </a:t>
            </a:r>
            <a:r>
              <a:rPr lang="cs-CZ" sz="2400" dirty="0"/>
              <a:t>která vede k vytváření a rozvoji krátkých dodavatelských řetězců (KDŘ) a místních </a:t>
            </a:r>
            <a:r>
              <a:rPr lang="cs-CZ" sz="2400" dirty="0" smtClean="0"/>
              <a:t>trhů</a:t>
            </a:r>
          </a:p>
          <a:p>
            <a:pPr marL="400050" lvl="2" indent="0" algn="just">
              <a:buClr>
                <a:schemeClr val="accent3">
                  <a:lumMod val="50000"/>
                </a:schemeClr>
              </a:buClr>
              <a:buNone/>
              <a:defRPr/>
            </a:pPr>
            <a:endParaRPr lang="cs-CZ" sz="2400" dirty="0"/>
          </a:p>
          <a:p>
            <a:pPr marL="742950" lvl="2" indent="-342900">
              <a:buClr>
                <a:schemeClr val="accent3">
                  <a:lumMod val="50000"/>
                </a:schemeClr>
              </a:buClr>
              <a:defRPr/>
            </a:pPr>
            <a:r>
              <a:rPr lang="cs-CZ" sz="2400" b="1" dirty="0"/>
              <a:t>KDŘ</a:t>
            </a:r>
            <a:r>
              <a:rPr lang="cs-CZ" sz="2400" dirty="0"/>
              <a:t> se týká </a:t>
            </a:r>
            <a:r>
              <a:rPr lang="cs-CZ" sz="2400" dirty="0" smtClean="0"/>
              <a:t>dodavatelského </a:t>
            </a:r>
            <a:r>
              <a:rPr lang="cs-CZ" sz="2400" dirty="0"/>
              <a:t>řetězce, který zahrnuje maximálně jednoho zprostředkovatele mezi zemědělcem a </a:t>
            </a:r>
            <a:r>
              <a:rPr lang="cs-CZ" sz="2400" dirty="0" smtClean="0"/>
              <a:t>spotřebitelem</a:t>
            </a:r>
          </a:p>
          <a:p>
            <a:pPr marL="400050" lvl="2" indent="0" algn="just">
              <a:buClr>
                <a:schemeClr val="accent3">
                  <a:lumMod val="50000"/>
                </a:schemeClr>
              </a:buClr>
              <a:buNone/>
              <a:defRPr/>
            </a:pPr>
            <a:endParaRPr lang="cs-CZ" sz="2400" b="1" dirty="0" smtClean="0"/>
          </a:p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b="1" dirty="0" smtClean="0"/>
              <a:t>Místní trh </a:t>
            </a:r>
            <a:r>
              <a:rPr lang="cs-CZ" sz="2400" dirty="0" smtClean="0"/>
              <a:t>– podpora v případě</a:t>
            </a:r>
            <a:r>
              <a:rPr lang="cs-CZ" sz="2400" dirty="0"/>
              <a:t>, že činnosti zpracování a prodeje konečnému spotřebiteli se odehrávají v okruhu </a:t>
            </a:r>
            <a:r>
              <a:rPr lang="cs-CZ" sz="2400" b="1" dirty="0" smtClean="0"/>
              <a:t>75 </a:t>
            </a:r>
            <a:r>
              <a:rPr lang="cs-CZ" sz="2400" b="1" dirty="0"/>
              <a:t>km </a:t>
            </a:r>
            <a:r>
              <a:rPr lang="cs-CZ" sz="2400" dirty="0"/>
              <a:t>od zemědělského podniku, z něhož produkt </a:t>
            </a:r>
            <a:r>
              <a:rPr lang="cs-CZ" sz="2400" dirty="0" smtClean="0"/>
              <a:t>pochází</a:t>
            </a:r>
            <a:endParaRPr lang="cs-CZ" sz="2400" dirty="0"/>
          </a:p>
          <a:p>
            <a:pPr marL="0" lv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0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Popis operace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742950" lvl="2" indent="-342900" algn="just">
              <a:buClr>
                <a:schemeClr val="accent3">
                  <a:lumMod val="50000"/>
                </a:schemeClr>
              </a:buClr>
              <a:defRPr/>
            </a:pPr>
            <a:r>
              <a:rPr lang="cs-CZ" sz="2400" dirty="0" smtClean="0"/>
              <a:t>Forma spolupráce:</a:t>
            </a:r>
          </a:p>
          <a:p>
            <a:pPr marL="400050" lvl="2" indent="0" algn="just">
              <a:buClr>
                <a:schemeClr val="accent3">
                  <a:lumMod val="50000"/>
                </a:schemeClr>
              </a:buClr>
              <a:buNone/>
              <a:defRPr/>
            </a:pPr>
            <a:endParaRPr lang="cs-CZ" sz="2400" dirty="0" smtClean="0"/>
          </a:p>
          <a:p>
            <a:pPr marL="1200150" lvl="3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Prodej v místní prodejně</a:t>
            </a:r>
          </a:p>
          <a:p>
            <a:pPr marL="1200150" lvl="3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Prodej ze dvora</a:t>
            </a:r>
          </a:p>
          <a:p>
            <a:pPr marL="1200150" lvl="3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Přímý prodej spotřebiteli (např. </a:t>
            </a:r>
            <a:r>
              <a:rPr lang="cs-CZ" sz="2400" dirty="0" err="1" smtClean="0"/>
              <a:t>bedýnkový</a:t>
            </a:r>
            <a:r>
              <a:rPr lang="cs-CZ" sz="2400" dirty="0" smtClean="0"/>
              <a:t> prodej)</a:t>
            </a:r>
            <a:endParaRPr lang="cs-CZ" sz="2400" dirty="0"/>
          </a:p>
          <a:p>
            <a:pPr lvl="0"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00914"/>
            <a:ext cx="5256584" cy="300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Definice žadatele/příjemce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Uskupení minimálně dvou subjektů:</a:t>
            </a:r>
          </a:p>
          <a:p>
            <a:pPr marL="0" indent="0">
              <a:buNone/>
            </a:pPr>
            <a:endParaRPr lang="cs-CZ" sz="2400" dirty="0" smtClean="0"/>
          </a:p>
          <a:p>
            <a:pPr lvl="0"/>
            <a:r>
              <a:rPr lang="cs-CZ" sz="2400" dirty="0" smtClean="0"/>
              <a:t>Zemědělský podnikatel (MSP)</a:t>
            </a:r>
          </a:p>
          <a:p>
            <a:pPr lvl="0"/>
            <a:r>
              <a:rPr lang="cs-CZ" sz="2400" dirty="0" smtClean="0"/>
              <a:t>Výrobce potravin nebo surovin určených pro lidskou spotřebu (MSP)</a:t>
            </a:r>
          </a:p>
          <a:p>
            <a:pPr lvl="0"/>
            <a:r>
              <a:rPr lang="cs-CZ" sz="2400" dirty="0" smtClean="0"/>
              <a:t>Obec nebo dobrovolný svazek obcí </a:t>
            </a:r>
          </a:p>
          <a:p>
            <a:pPr lvl="0"/>
            <a:r>
              <a:rPr lang="cs-CZ" sz="2400" dirty="0" smtClean="0"/>
              <a:t>Nevládní neziskové organizace zastupující zemědělce nebo zpracovatele potravin</a:t>
            </a:r>
          </a:p>
          <a:p>
            <a:pPr marL="0" lv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dirty="0" smtClean="0"/>
              <a:t>Uskupení žádá o podporu prostřednictvím žadatele - jednoho ze spolupracujících subjektů.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9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Způsobilé výdaje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2400" b="1" dirty="0" smtClean="0"/>
          </a:p>
          <a:p>
            <a:pPr marL="0" lvl="0" indent="0">
              <a:buNone/>
            </a:pPr>
            <a:endParaRPr lang="cs-CZ" sz="2400" b="1" dirty="0" smtClean="0"/>
          </a:p>
          <a:p>
            <a:pPr marL="0" lvl="0" indent="0">
              <a:buNone/>
            </a:pPr>
            <a:r>
              <a:rPr lang="cs-CZ" sz="2400" b="1" dirty="0" smtClean="0"/>
              <a:t>Na co lze získat podporu:</a:t>
            </a:r>
          </a:p>
          <a:p>
            <a:pPr marL="0" lvl="0" indent="0">
              <a:buNone/>
            </a:pPr>
            <a:endParaRPr lang="cs-CZ" sz="24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/>
              <a:t>Výdaje </a:t>
            </a:r>
            <a:r>
              <a:rPr lang="cs-CZ" sz="2400" dirty="0"/>
              <a:t>na </a:t>
            </a:r>
            <a:r>
              <a:rPr lang="cs-CZ" sz="2400" dirty="0" smtClean="0"/>
              <a:t>spolupráci</a:t>
            </a:r>
          </a:p>
          <a:p>
            <a:pPr marL="0" lvl="0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Přímé </a:t>
            </a:r>
            <a:r>
              <a:rPr lang="cs-CZ" sz="2400" dirty="0"/>
              <a:t>investiční výdaje spojené s prováděním podnikatelského plánu </a:t>
            </a:r>
            <a:r>
              <a:rPr lang="cs-CZ" sz="2400" dirty="0" smtClean="0"/>
              <a:t>spolupráce</a:t>
            </a:r>
            <a:endParaRPr lang="cs-CZ" sz="2400" dirty="0"/>
          </a:p>
          <a:p>
            <a:pPr marL="0" lvl="0" indent="0">
              <a:buNone/>
            </a:pPr>
            <a:endParaRPr lang="cs-CZ" sz="2400" b="1" dirty="0" smtClean="0"/>
          </a:p>
          <a:p>
            <a:pPr marL="0" lvl="0" indent="0">
              <a:buNone/>
            </a:pPr>
            <a:endParaRPr lang="cs-CZ" sz="2400" b="1" dirty="0" smtClean="0"/>
          </a:p>
          <a:p>
            <a:pPr marL="0" lvl="0" indent="0">
              <a:buNone/>
            </a:pPr>
            <a:endParaRPr lang="cs-CZ" sz="2400" b="1" dirty="0"/>
          </a:p>
          <a:p>
            <a:pPr marL="457200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600" dirty="0"/>
          </a:p>
          <a:p>
            <a:pPr>
              <a:buFont typeface="Wingdings" panose="05000000000000000000" pitchFamily="2" charset="2"/>
              <a:buChar char="Ø"/>
            </a:pPr>
            <a:endParaRPr lang="cs-CZ" sz="2600" dirty="0"/>
          </a:p>
          <a:p>
            <a:pPr marL="0" lvl="0" indent="0">
              <a:buNone/>
            </a:pPr>
            <a:endParaRPr lang="cs-CZ" sz="2400" dirty="0" smtClean="0"/>
          </a:p>
          <a:p>
            <a:pPr lvl="0"/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019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Způsobilé výdaje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2400" b="1" dirty="0" smtClean="0"/>
          </a:p>
          <a:p>
            <a:pPr marL="0" lvl="0" indent="0">
              <a:buNone/>
            </a:pPr>
            <a:r>
              <a:rPr lang="cs-CZ" sz="2400" b="1" dirty="0" smtClean="0"/>
              <a:t>Výdaje </a:t>
            </a:r>
            <a:r>
              <a:rPr lang="cs-CZ" sz="2400" b="1" dirty="0"/>
              <a:t>na spolupráci:</a:t>
            </a:r>
          </a:p>
          <a:p>
            <a:pPr lvl="0"/>
            <a:r>
              <a:rPr lang="cs-CZ" sz="2600" dirty="0"/>
              <a:t>vypracování podnikatelského plánu spolupráce v souvislosti s </a:t>
            </a:r>
            <a:r>
              <a:rPr lang="cs-CZ" sz="2600" dirty="0" smtClean="0"/>
              <a:t>projektem</a:t>
            </a:r>
          </a:p>
          <a:p>
            <a:r>
              <a:rPr lang="cs-CZ" sz="2600" dirty="0" smtClean="0"/>
              <a:t>náklady </a:t>
            </a:r>
            <a:r>
              <a:rPr lang="cs-CZ" sz="2600" dirty="0"/>
              <a:t>na propagační činnosti KDŘ nebo místního trhu </a:t>
            </a:r>
            <a:r>
              <a:rPr lang="cs-CZ" sz="2600" dirty="0" smtClean="0"/>
              <a:t>(propagace </a:t>
            </a:r>
            <a:r>
              <a:rPr lang="cs-CZ" sz="2600" dirty="0"/>
              <a:t>v médiích, </a:t>
            </a:r>
            <a:r>
              <a:rPr lang="cs-CZ" sz="2600" dirty="0" smtClean="0"/>
              <a:t>tisk </a:t>
            </a:r>
            <a:r>
              <a:rPr lang="cs-CZ" sz="2600" dirty="0"/>
              <a:t>letáků, plakátů, reklamní tabule</a:t>
            </a:r>
            <a:r>
              <a:rPr lang="cs-CZ" sz="2600" dirty="0" smtClean="0"/>
              <a:t>)</a:t>
            </a:r>
          </a:p>
          <a:p>
            <a:endParaRPr lang="cs-CZ" sz="2600" dirty="0"/>
          </a:p>
          <a:p>
            <a:r>
              <a:rPr lang="cs-CZ" sz="2400" u="sng" dirty="0" smtClean="0"/>
              <a:t>Druh a výše dotace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50 % výdajů, ze kterých je stanovena dotace</a:t>
            </a:r>
          </a:p>
          <a:p>
            <a:pPr marL="457200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600" dirty="0"/>
          </a:p>
          <a:p>
            <a:pPr>
              <a:buFont typeface="Wingdings" panose="05000000000000000000" pitchFamily="2" charset="2"/>
              <a:buChar char="Ø"/>
            </a:pPr>
            <a:endParaRPr lang="cs-CZ" sz="2600" dirty="0"/>
          </a:p>
          <a:p>
            <a:pPr marL="0" lvl="0" indent="0">
              <a:buNone/>
            </a:pPr>
            <a:endParaRPr lang="cs-CZ" sz="2400" dirty="0" smtClean="0"/>
          </a:p>
          <a:p>
            <a:pPr lvl="0"/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558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Způsobilé výdaje 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cs-CZ" sz="2400" b="1" dirty="0" smtClean="0"/>
              <a:t>Přímé </a:t>
            </a:r>
            <a:r>
              <a:rPr lang="cs-CZ" sz="2400" b="1" dirty="0"/>
              <a:t>investiční </a:t>
            </a:r>
            <a:r>
              <a:rPr lang="cs-CZ" sz="2400" b="1" dirty="0" smtClean="0"/>
              <a:t>výdaje spojené </a:t>
            </a:r>
            <a:r>
              <a:rPr lang="cs-CZ" sz="2400" b="1" dirty="0"/>
              <a:t>s prováděním podnikatelského plánu spolupráce:</a:t>
            </a:r>
          </a:p>
          <a:p>
            <a:pPr lvl="0" algn="just"/>
            <a:r>
              <a:rPr lang="cs-CZ" sz="2400" dirty="0"/>
              <a:t>společné pořízení </a:t>
            </a:r>
            <a:r>
              <a:rPr lang="cs-CZ" sz="2400" u="sng" dirty="0"/>
              <a:t>strojů, technologie, zařízení a vybavení </a:t>
            </a:r>
            <a:r>
              <a:rPr lang="cs-CZ" sz="2400" u="sng" dirty="0" smtClean="0"/>
              <a:t> </a:t>
            </a:r>
          </a:p>
          <a:p>
            <a:pPr lvl="2" algn="just"/>
            <a:r>
              <a:rPr lang="cs-CZ" sz="2400" dirty="0" smtClean="0"/>
              <a:t>vybavení prodejny </a:t>
            </a:r>
          </a:p>
          <a:p>
            <a:pPr lvl="2" algn="just"/>
            <a:r>
              <a:rPr lang="cs-CZ" sz="2400" dirty="0" smtClean="0"/>
              <a:t>prodejní stánky, </a:t>
            </a:r>
            <a:r>
              <a:rPr lang="cs-CZ" sz="2400" dirty="0"/>
              <a:t>vybavení tržiště</a:t>
            </a:r>
          </a:p>
          <a:p>
            <a:pPr lvl="2" algn="just"/>
            <a:r>
              <a:rPr lang="cs-CZ" sz="2400" dirty="0" smtClean="0"/>
              <a:t>investice </a:t>
            </a:r>
            <a:r>
              <a:rPr lang="cs-CZ" sz="2400" dirty="0"/>
              <a:t>do technologie na úpravu produktů k prodeji</a:t>
            </a:r>
          </a:p>
          <a:p>
            <a:pPr lvl="2" algn="just"/>
            <a:r>
              <a:rPr lang="cs-CZ" sz="2400" dirty="0"/>
              <a:t>investice vedoucí ke zvyšování a monitorování kvality produktů (nákup dopravních prostředků určených zejména pro osobní přepravu není způsobilý</a:t>
            </a:r>
            <a:r>
              <a:rPr lang="cs-CZ" sz="2400" dirty="0" smtClean="0"/>
              <a:t>),</a:t>
            </a:r>
          </a:p>
          <a:p>
            <a:pPr lvl="2" algn="just"/>
            <a:r>
              <a:rPr lang="cs-CZ" sz="2400" dirty="0" smtClean="0"/>
              <a:t> společná </a:t>
            </a:r>
            <a:r>
              <a:rPr lang="cs-CZ" sz="2400" dirty="0"/>
              <a:t>pojízdná prodejna</a:t>
            </a:r>
          </a:p>
          <a:p>
            <a:pPr lvl="0" algn="just"/>
            <a:r>
              <a:rPr lang="cs-CZ" sz="2400" dirty="0"/>
              <a:t>nová </a:t>
            </a:r>
            <a:r>
              <a:rPr lang="cs-CZ" sz="2400" u="sng" dirty="0"/>
              <a:t>výstavba či modernizace </a:t>
            </a:r>
            <a:r>
              <a:rPr lang="cs-CZ" sz="2400" dirty="0"/>
              <a:t>nemovitého majetku v souvislosti s provozováním KDŘ či místního trhu </a:t>
            </a:r>
            <a:endParaRPr lang="cs-CZ" sz="2400" dirty="0" smtClean="0"/>
          </a:p>
          <a:p>
            <a:pPr lvl="0" algn="just"/>
            <a:r>
              <a:rPr lang="cs-CZ" sz="2400" u="sng" dirty="0" smtClean="0"/>
              <a:t>hardware </a:t>
            </a:r>
            <a:r>
              <a:rPr lang="cs-CZ" sz="2400" u="sng" dirty="0"/>
              <a:t>a </a:t>
            </a:r>
            <a:r>
              <a:rPr lang="cs-CZ" sz="2400" u="sng" dirty="0" smtClean="0"/>
              <a:t>software</a:t>
            </a:r>
            <a:r>
              <a:rPr lang="cs-CZ" sz="2400" u="sng" dirty="0"/>
              <a:t> </a:t>
            </a:r>
            <a:r>
              <a:rPr lang="cs-CZ" sz="2400" dirty="0" smtClean="0"/>
              <a:t>– v souvislosti s e-</a:t>
            </a:r>
            <a:r>
              <a:rPr lang="cs-CZ" sz="2400" dirty="0" err="1" smtClean="0"/>
              <a:t>shopem</a:t>
            </a:r>
            <a:endParaRPr lang="cs-CZ" sz="2400" dirty="0"/>
          </a:p>
          <a:p>
            <a:pPr lvl="0"/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780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ctr"/>
            <a:r>
              <a:rPr lang="cs-CZ" sz="2400" dirty="0"/>
              <a:t>Operace </a:t>
            </a:r>
            <a:r>
              <a:rPr lang="cs-CZ" sz="2400" dirty="0" smtClean="0"/>
              <a:t>16.4.1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Způsobilé výdaje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dirty="0"/>
              <a:t>Přímé investiční výdaje spojené s prováděním podnikatelského plánu </a:t>
            </a:r>
            <a:r>
              <a:rPr lang="cs-CZ" sz="2400" b="1" dirty="0" smtClean="0"/>
              <a:t>spolupráce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u="sng" dirty="0" smtClean="0"/>
              <a:t>Druh a výše dotace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Velké podniky    -   25 </a:t>
            </a:r>
            <a:r>
              <a:rPr lang="cs-CZ" dirty="0"/>
              <a:t>% způsobilých </a:t>
            </a:r>
            <a:r>
              <a:rPr lang="cs-CZ" dirty="0" smtClean="0"/>
              <a:t>výdajů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Střední podniky -   35 </a:t>
            </a:r>
            <a:r>
              <a:rPr lang="cs-CZ" dirty="0"/>
              <a:t>% způsobilých </a:t>
            </a:r>
            <a:r>
              <a:rPr lang="cs-CZ" dirty="0" smtClean="0"/>
              <a:t>výdajů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Malé podniky     -   45 </a:t>
            </a:r>
            <a:r>
              <a:rPr lang="cs-CZ" dirty="0"/>
              <a:t>% způsobilých </a:t>
            </a:r>
            <a:r>
              <a:rPr lang="cs-CZ" dirty="0" smtClean="0"/>
              <a:t>výdajů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dirty="0" smtClean="0"/>
              <a:t>Částka </a:t>
            </a:r>
            <a:r>
              <a:rPr lang="cs-CZ" dirty="0"/>
              <a:t>výdajů, ze kterých je stanovena dotace, na jeden projekt činí minimálně  </a:t>
            </a:r>
            <a:r>
              <a:rPr lang="cs-CZ" b="1" dirty="0"/>
              <a:t>5</a:t>
            </a:r>
            <a:r>
              <a:rPr lang="cs-CZ" b="1" dirty="0" smtClean="0"/>
              <a:t>0 </a:t>
            </a:r>
            <a:r>
              <a:rPr lang="cs-CZ" b="1" dirty="0"/>
              <a:t>000 Kč (včetně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r>
              <a:rPr lang="cs-CZ" dirty="0"/>
              <a:t>a maximálně </a:t>
            </a:r>
            <a:r>
              <a:rPr lang="cs-CZ" b="1" dirty="0" smtClean="0"/>
              <a:t>6 </a:t>
            </a:r>
            <a:r>
              <a:rPr lang="cs-CZ" b="1" dirty="0"/>
              <a:t>000 000 </a:t>
            </a:r>
            <a:r>
              <a:rPr lang="cs-CZ" b="1" dirty="0" smtClean="0"/>
              <a:t>Kč (včetně)</a:t>
            </a:r>
            <a:r>
              <a:rPr lang="cs-CZ" dirty="0" smtClean="0"/>
              <a:t>.</a:t>
            </a:r>
            <a:endParaRPr lang="cs-CZ" dirty="0"/>
          </a:p>
          <a:p>
            <a:pPr marL="285750" indent="-285750" algn="just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772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936</Words>
  <Application>Microsoft Office PowerPoint</Application>
  <PresentationFormat>Předvádění na obrazovce (4:3)</PresentationFormat>
  <Paragraphs>246</Paragraphs>
  <Slides>17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Prezentace_mze</vt:lpstr>
      <vt:lpstr>1_Prezentace_mze</vt:lpstr>
      <vt:lpstr>  Program rozvoje venkova ČR na období 2014-2020     </vt:lpstr>
      <vt:lpstr>Operace 16.4.1 Popis operace</vt:lpstr>
      <vt:lpstr>Operace 16.4.1 Popis operace</vt:lpstr>
      <vt:lpstr>Operace 16.4.1 Popis operace</vt:lpstr>
      <vt:lpstr>Operace 16.4.1 Definice žadatele/příjemce dotace</vt:lpstr>
      <vt:lpstr>Operace 16.4.1 Způsobilé výdaje</vt:lpstr>
      <vt:lpstr>Operace 16.4.1 Způsobilé výdaje</vt:lpstr>
      <vt:lpstr>Operace 16.4.1 Způsobilé výdaje </vt:lpstr>
      <vt:lpstr>Operace 16.4.1 Způsobilé výdaje </vt:lpstr>
      <vt:lpstr>Operace 16.4.1 Kritéria přijatelnosti </vt:lpstr>
      <vt:lpstr>Operace 16.4.1 Kritéria přijatelnosti (2)</vt:lpstr>
      <vt:lpstr>Operace 16.4.1 Vybrané další podmínky </vt:lpstr>
      <vt:lpstr>Operace 16.4.1 Vybrané další podmínky </vt:lpstr>
      <vt:lpstr>Operace 16.4.1 Preferenční kritéria </vt:lpstr>
      <vt:lpstr>Operace 16.4.1 Preferenční kritéria </vt:lpstr>
      <vt:lpstr>Operace 16.4.1 Přehled čerpání</vt:lpstr>
      <vt:lpstr>Prezentace aplikace PowerPoint</vt:lpstr>
    </vt:vector>
  </TitlesOfParts>
  <Company>MZe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věnovaná 10. výročí přijetí  Evropské úmluvy o krajině v ČR</dc:title>
  <dc:creator>Landa Ivan</dc:creator>
  <cp:lastModifiedBy>Brzezná Alexandra</cp:lastModifiedBy>
  <cp:revision>542</cp:revision>
  <cp:lastPrinted>2015-08-04T13:14:33Z</cp:lastPrinted>
  <dcterms:created xsi:type="dcterms:W3CDTF">2015-03-02T07:34:22Z</dcterms:created>
  <dcterms:modified xsi:type="dcterms:W3CDTF">2017-05-19T11:17:22Z</dcterms:modified>
</cp:coreProperties>
</file>