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0" r:id="rId5"/>
    <p:sldId id="266" r:id="rId6"/>
    <p:sldId id="290" r:id="rId7"/>
    <p:sldId id="291" r:id="rId8"/>
    <p:sldId id="267" r:id="rId9"/>
    <p:sldId id="262" r:id="rId10"/>
    <p:sldId id="263" r:id="rId11"/>
    <p:sldId id="289" r:id="rId12"/>
    <p:sldId id="271" r:id="rId13"/>
    <p:sldId id="275" r:id="rId14"/>
    <p:sldId id="276" r:id="rId15"/>
    <p:sldId id="284" r:id="rId16"/>
    <p:sldId id="285" r:id="rId17"/>
    <p:sldId id="287" r:id="rId18"/>
    <p:sldId id="278" r:id="rId19"/>
    <p:sldId id="25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46"/>
    <a:srgbClr val="F3F5C2"/>
    <a:srgbClr val="DDE170"/>
    <a:srgbClr val="84A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25.05.2017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25. května 2017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25.05.2017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pi.gov.cz/clanek/voditka-k-problematice-zdravotnich-a-vyzivovych-tvrzeni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tridatabaze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Poznatky z kontrol </a:t>
            </a:r>
            <a:br>
              <a:rPr lang="cs-CZ" sz="2400" dirty="0" smtClean="0"/>
            </a:br>
            <a:r>
              <a:rPr lang="cs-CZ" sz="2400" dirty="0" smtClean="0"/>
              <a:t>Státní zemědělské a potravinářské inspekce </a:t>
            </a:r>
            <a:br>
              <a:rPr lang="cs-CZ" sz="2400" dirty="0" smtClean="0"/>
            </a:br>
            <a:r>
              <a:rPr lang="cs-CZ" sz="2400" dirty="0" smtClean="0"/>
              <a:t>v roce 2017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6760840" cy="816496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Ing. Roman Knop</a:t>
            </a:r>
          </a:p>
          <a:p>
            <a:r>
              <a:rPr lang="cs-CZ" dirty="0"/>
              <a:t>v</a:t>
            </a:r>
            <a:r>
              <a:rPr lang="cs-CZ" dirty="0" smtClean="0"/>
              <a:t>edoucí odboru kontroly</a:t>
            </a:r>
            <a:endParaRPr lang="cs-CZ" dirty="0"/>
          </a:p>
          <a:p>
            <a:r>
              <a:rPr lang="cs-CZ" dirty="0"/>
              <a:t>Státní </a:t>
            </a:r>
            <a:r>
              <a:rPr lang="cs-CZ" dirty="0" smtClean="0"/>
              <a:t>zemědělská </a:t>
            </a:r>
            <a:r>
              <a:rPr lang="cs-CZ" dirty="0"/>
              <a:t>a </a:t>
            </a:r>
            <a:r>
              <a:rPr lang="cs-CZ" dirty="0" smtClean="0"/>
              <a:t>potravinářská inspekce, Inspektorát v Táboře</a:t>
            </a:r>
            <a:endParaRPr lang="cs-CZ" dirty="0"/>
          </a:p>
          <a:p>
            <a:r>
              <a:rPr lang="cs-CZ" dirty="0"/>
              <a:t>r</a:t>
            </a:r>
            <a:r>
              <a:rPr lang="cs-CZ" dirty="0" smtClean="0"/>
              <a:t>oman.knop@szpi.gov.cz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712968" cy="46699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cs-CZ" u="sng" dirty="0" smtClean="0"/>
              <a:t>Povinné údaje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 smtClean="0"/>
              <a:t>název </a:t>
            </a:r>
            <a:r>
              <a:rPr lang="cs-CZ" dirty="0"/>
              <a:t>potraviny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seznam složek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b="1" u="sng" dirty="0"/>
              <a:t>alergenní látky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množství složky nebo skupiny </a:t>
            </a:r>
            <a:r>
              <a:rPr lang="cs-CZ" dirty="0" smtClean="0"/>
              <a:t>složek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(podle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podmínek)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množství potraviny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DMT nebo DP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podmínky uchování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(podle podmínek)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jméno nebo obch. název PPP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země původu nebo místo </a:t>
            </a:r>
            <a:r>
              <a:rPr lang="cs-CZ" dirty="0" smtClean="0"/>
              <a:t>provenience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(podle podmínek)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návod k použití 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(podle podmínek)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nápoje nad 1,2 % alkoholu - obsah alkoholu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dirty="0"/>
              <a:t>výživové údaje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7"/>
            <a:ext cx="8507288" cy="13541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3">
                    <a:lumMod val="50000"/>
                  </a:schemeClr>
                </a:solidFill>
              </a:rPr>
              <a:t>Nařízení (EU) č. 1169/2011 </a:t>
            </a:r>
            <a:br>
              <a:rPr lang="cs-CZ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o poskytování informací o potravinách spotřebitelům</a:t>
            </a:r>
          </a:p>
        </p:txBody>
      </p:sp>
    </p:spTree>
    <p:extLst>
      <p:ext uri="{BB962C8B-B14F-4D97-AF65-F5344CB8AC3E}">
        <p14:creationId xmlns:p14="http://schemas.microsoft.com/office/powerpoint/2010/main" val="37606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712968" cy="46699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cs-CZ" u="sng" dirty="0" smtClean="0"/>
              <a:t>Další povinné údaje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dirty="0"/>
              <a:t>„baleno v ochranné atmosféře“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dirty="0"/>
              <a:t>„se sladidlem“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dirty="0"/>
              <a:t>„obsahuje aspartam (zdroj fenylalaninu)“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dirty="0"/>
              <a:t>„obsahuje lékořici“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dirty="0"/>
              <a:t>„obsahuje kofein“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dirty="0"/>
              <a:t>„s přidanými rostlinnými steroly“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dirty="0"/>
              <a:t>datum zmrazení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7"/>
            <a:ext cx="8507288" cy="13541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3">
                    <a:lumMod val="50000"/>
                  </a:schemeClr>
                </a:solidFill>
              </a:rPr>
              <a:t>Nařízení (EU) č. 1169/2011 </a:t>
            </a:r>
            <a:br>
              <a:rPr lang="cs-CZ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o poskytování informací o potravinách spotřebitelům</a:t>
            </a:r>
          </a:p>
        </p:txBody>
      </p:sp>
    </p:spTree>
    <p:extLst>
      <p:ext uri="{BB962C8B-B14F-4D97-AF65-F5344CB8AC3E}">
        <p14:creationId xmlns:p14="http://schemas.microsoft.com/office/powerpoint/2010/main" val="36590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24536"/>
          </a:xfrm>
        </p:spPr>
        <p:txBody>
          <a:bodyPr>
            <a:normAutofit fontScale="62500" lnSpcReduction="20000"/>
          </a:bodyPr>
          <a:lstStyle/>
          <a:p>
            <a:pPr>
              <a:buSzPct val="70000"/>
            </a:pPr>
            <a:r>
              <a:rPr lang="cs-CZ" dirty="0"/>
              <a:t>informace o PPP není kompletní, chybí například adresa, bez </a:t>
            </a:r>
            <a:r>
              <a:rPr lang="cs-CZ" dirty="0" smtClean="0"/>
              <a:t>PSČ</a:t>
            </a:r>
          </a:p>
          <a:p>
            <a:pPr>
              <a:buSzPct val="70000"/>
            </a:pPr>
            <a:r>
              <a:rPr lang="cs-CZ" dirty="0" smtClean="0"/>
              <a:t>složky </a:t>
            </a:r>
            <a:r>
              <a:rPr lang="cs-CZ" dirty="0"/>
              <a:t>ve složení nejsou uvedeny </a:t>
            </a:r>
            <a:r>
              <a:rPr lang="cs-CZ" dirty="0" smtClean="0"/>
              <a:t>sestupně</a:t>
            </a:r>
            <a:endParaRPr lang="cs-CZ" dirty="0"/>
          </a:p>
          <a:p>
            <a:pPr>
              <a:buSzPct val="70000"/>
            </a:pPr>
            <a:r>
              <a:rPr lang="cs-CZ" dirty="0"/>
              <a:t>nejsou uvedeny všechny aditivní látky nebo uvedeny nepřesně – nařízení (ES) č. 1333/2008 o potravinářských přídatných </a:t>
            </a:r>
            <a:r>
              <a:rPr lang="cs-CZ" dirty="0" smtClean="0"/>
              <a:t>látkách</a:t>
            </a:r>
            <a:endParaRPr lang="cs-CZ" dirty="0"/>
          </a:p>
          <a:p>
            <a:pPr>
              <a:buSzPct val="70000"/>
            </a:pPr>
            <a:r>
              <a:rPr lang="cs-CZ" dirty="0" smtClean="0"/>
              <a:t>chybí </a:t>
            </a:r>
            <a:r>
              <a:rPr lang="cs-CZ" dirty="0"/>
              <a:t>% vyjádření množství </a:t>
            </a:r>
            <a:r>
              <a:rPr lang="cs-CZ" dirty="0" smtClean="0"/>
              <a:t>složky, která je zdůrazněna </a:t>
            </a:r>
            <a:r>
              <a:rPr lang="cs-CZ" dirty="0"/>
              <a:t>v </a:t>
            </a:r>
            <a:r>
              <a:rPr lang="cs-CZ" dirty="0" smtClean="0"/>
              <a:t>názvu potraviny, vyobrazená </a:t>
            </a:r>
            <a:r>
              <a:rPr lang="cs-CZ" dirty="0"/>
              <a:t>na obale </a:t>
            </a:r>
            <a:r>
              <a:rPr lang="cs-CZ" dirty="0" smtClean="0"/>
              <a:t>apod.</a:t>
            </a:r>
          </a:p>
          <a:p>
            <a:pPr>
              <a:buSzPct val="70000"/>
            </a:pPr>
            <a:r>
              <a:rPr lang="cs-CZ" dirty="0" smtClean="0"/>
              <a:t>nejsou </a:t>
            </a:r>
            <a:r>
              <a:rPr lang="cs-CZ" dirty="0"/>
              <a:t>uvedeny alergeny nebo jsou uvedeny, ale v rozporu s nařízením 1169/2011 (čl. 21</a:t>
            </a:r>
            <a:r>
              <a:rPr lang="cs-CZ" dirty="0" smtClean="0"/>
              <a:t>)</a:t>
            </a: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      → </a:t>
            </a:r>
            <a:r>
              <a:rPr lang="cs-CZ" dirty="0"/>
              <a:t>alergen není zdůrazněn ve složení</a:t>
            </a:r>
          </a:p>
          <a:p>
            <a:pPr marL="0" indent="0" algn="just">
              <a:buNone/>
            </a:pPr>
            <a:r>
              <a:rPr lang="cs-CZ" dirty="0" smtClean="0"/>
              <a:t>      → </a:t>
            </a:r>
            <a:r>
              <a:rPr lang="cs-CZ" dirty="0"/>
              <a:t>není uveden konkrétní druh – např. obilniny – ječmen</a:t>
            </a:r>
          </a:p>
          <a:p>
            <a:pPr marL="0" indent="0" algn="just">
              <a:buNone/>
            </a:pPr>
            <a:r>
              <a:rPr lang="cs-CZ" dirty="0" smtClean="0"/>
              <a:t>      → </a:t>
            </a:r>
            <a:r>
              <a:rPr lang="cs-CZ" dirty="0"/>
              <a:t>jako alergeny označeny i složky, které alergeny nejsou (kokos, kakao, kukuřičný škrob)</a:t>
            </a:r>
          </a:p>
          <a:p>
            <a:pPr marL="0" indent="0" algn="just">
              <a:buNone/>
            </a:pPr>
            <a:r>
              <a:rPr lang="cs-CZ" dirty="0" smtClean="0"/>
              <a:t>      → </a:t>
            </a:r>
            <a:r>
              <a:rPr lang="cs-CZ" dirty="0"/>
              <a:t>výrobci neuvádí ve složení surovinu, ale přímo alergen (místo pšenice jen </a:t>
            </a:r>
            <a:r>
              <a:rPr lang="cs-CZ" dirty="0" smtClean="0"/>
              <a:t>lepek)</a:t>
            </a:r>
          </a:p>
          <a:p>
            <a:pPr algn="just"/>
            <a:r>
              <a:rPr lang="cs-CZ" dirty="0" smtClean="0"/>
              <a:t>Uvádění zavádějících </a:t>
            </a:r>
            <a:r>
              <a:rPr lang="cs-CZ" dirty="0" smtClean="0"/>
              <a:t>informací, </a:t>
            </a:r>
            <a:r>
              <a:rPr lang="cs-CZ" dirty="0"/>
              <a:t>zejména výslovným zdůrazňováním přítomnosti nebo nepřítomnosti určitých složek nebo </a:t>
            </a:r>
            <a:r>
              <a:rPr lang="cs-CZ" dirty="0" smtClean="0"/>
              <a:t>živin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rmAutofit/>
          </a:bodyPr>
          <a:lstStyle/>
          <a:p>
            <a:r>
              <a:rPr lang="cs-CZ" sz="4000" dirty="0"/>
              <a:t>Nejčastější nedostatky </a:t>
            </a:r>
            <a:r>
              <a:rPr lang="cs-CZ" sz="4000" dirty="0" smtClean="0"/>
              <a:t>v označování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028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5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cs-CZ" dirty="0"/>
              <a:t>Vyhláška č. 417/2016 Sb. o některých způsobech označování </a:t>
            </a:r>
            <a:r>
              <a:rPr lang="cs-CZ" dirty="0" smtClean="0"/>
              <a:t>potravin - </a:t>
            </a:r>
            <a:r>
              <a:rPr lang="cs-CZ" altLang="cs-CZ" dirty="0"/>
              <a:t>"vhodná pro </a:t>
            </a:r>
            <a:r>
              <a:rPr lang="cs-CZ" altLang="cs-CZ" dirty="0" smtClean="0"/>
              <a:t>děti„, "</a:t>
            </a:r>
            <a:r>
              <a:rPr lang="cs-CZ" altLang="cs-CZ" dirty="0"/>
              <a:t>domácí</a:t>
            </a:r>
            <a:r>
              <a:rPr lang="cs-CZ" altLang="cs-CZ" dirty="0" smtClean="0"/>
              <a:t>", "</a:t>
            </a:r>
            <a:r>
              <a:rPr lang="cs-CZ" altLang="cs-CZ" dirty="0"/>
              <a:t>čerstvá", "živá", "čistá", </a:t>
            </a:r>
            <a:r>
              <a:rPr lang="cs-CZ" altLang="cs-CZ" dirty="0" smtClean="0"/>
              <a:t>"</a:t>
            </a:r>
            <a:r>
              <a:rPr lang="cs-CZ" altLang="cs-CZ" dirty="0"/>
              <a:t>přírodní" nebo "pravá", aj</a:t>
            </a:r>
            <a:r>
              <a:rPr lang="cs-CZ" altLang="cs-CZ" dirty="0" smtClean="0"/>
              <a:t>.</a:t>
            </a:r>
          </a:p>
          <a:p>
            <a:pPr marL="0" indent="0">
              <a:buNone/>
              <a:defRPr/>
            </a:pPr>
            <a:r>
              <a:rPr lang="cs-CZ" dirty="0">
                <a:cs typeface="Arial" charset="0"/>
              </a:rPr>
              <a:t>Výrazy lze uvést za </a:t>
            </a:r>
            <a:r>
              <a:rPr lang="cs-CZ" dirty="0" smtClean="0">
                <a:cs typeface="Arial" charset="0"/>
              </a:rPr>
              <a:t>předpokladu</a:t>
            </a:r>
            <a:r>
              <a:rPr lang="cs-CZ" dirty="0">
                <a:cs typeface="Arial" charset="0"/>
              </a:rPr>
              <a:t>, </a:t>
            </a:r>
            <a:r>
              <a:rPr lang="cs-CZ" dirty="0" smtClean="0">
                <a:cs typeface="Arial" charset="0"/>
              </a:rPr>
              <a:t>že:</a:t>
            </a:r>
          </a:p>
          <a:p>
            <a:pPr>
              <a:defRPr/>
            </a:pPr>
            <a:r>
              <a:rPr lang="cs-CZ" altLang="cs-CZ" u="sng" dirty="0">
                <a:cs typeface="Arial" charset="0"/>
              </a:rPr>
              <a:t>jsou stanoveny prováděcím právním předpisem nebo předpisem </a:t>
            </a:r>
            <a:r>
              <a:rPr lang="cs-CZ" altLang="cs-CZ" u="sng" dirty="0" smtClean="0">
                <a:cs typeface="Arial" charset="0"/>
              </a:rPr>
              <a:t>EU</a:t>
            </a:r>
            <a:r>
              <a:rPr lang="cs-CZ" altLang="cs-CZ" dirty="0" smtClean="0">
                <a:cs typeface="Arial" charset="0"/>
              </a:rPr>
              <a:t>:</a:t>
            </a:r>
            <a:r>
              <a:rPr lang="cs-CZ" altLang="cs-CZ" dirty="0">
                <a:cs typeface="Arial" charset="0"/>
              </a:rPr>
              <a:t> n</a:t>
            </a:r>
            <a:r>
              <a:rPr lang="cs-CZ" altLang="cs-CZ" dirty="0" smtClean="0">
                <a:cs typeface="Arial" charset="0"/>
              </a:rPr>
              <a:t>apř.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dirty="0" smtClean="0">
                <a:cs typeface="Arial" charset="0"/>
              </a:rPr>
              <a:t>Čerstvé </a:t>
            </a:r>
            <a:r>
              <a:rPr lang="cs-CZ" altLang="cs-CZ" dirty="0">
                <a:cs typeface="Arial" charset="0"/>
              </a:rPr>
              <a:t>máslo, čerstvé mléko, čerstvé ovoce a zelenina, čerstvé </a:t>
            </a:r>
            <a:r>
              <a:rPr lang="cs-CZ" altLang="cs-CZ" dirty="0" smtClean="0">
                <a:cs typeface="Arial" charset="0"/>
              </a:rPr>
              <a:t>pečivo</a:t>
            </a:r>
          </a:p>
          <a:p>
            <a:pPr>
              <a:defRPr/>
            </a:pPr>
            <a:r>
              <a:rPr lang="cs-CZ" u="sng" dirty="0">
                <a:cs typeface="Arial" charset="0"/>
              </a:rPr>
              <a:t>pokud budou řádně odůvodněny</a:t>
            </a:r>
            <a:r>
              <a:rPr lang="cs-CZ" dirty="0">
                <a:cs typeface="Arial" charset="0"/>
              </a:rPr>
              <a:t>, popřípadě doplněny popisnou informací, která spotřebiteli vysvětlí, proč je potravina deklarována jako například „vhodná pro děti, domácí nebo přírodní</a:t>
            </a:r>
            <a:r>
              <a:rPr lang="cs-CZ" dirty="0" smtClean="0">
                <a:cs typeface="Arial" charset="0"/>
              </a:rPr>
              <a:t>“</a:t>
            </a:r>
          </a:p>
          <a:p>
            <a:pPr>
              <a:defRPr/>
            </a:pPr>
            <a:r>
              <a:rPr lang="cs-CZ" u="sng" dirty="0">
                <a:cs typeface="Arial" charset="0"/>
              </a:rPr>
              <a:t>výčet termínů není vyčerpávající</a:t>
            </a:r>
            <a:r>
              <a:rPr lang="cs-CZ" dirty="0">
                <a:cs typeface="Arial" charset="0"/>
              </a:rPr>
              <a:t> a je tak pouze indikativního charakteru jaké termíny jsou zejména považovány za zavádějící na základě  čl. 7 nařízení Evropského parlamentu a Rady (EU) č. 1169/2011.</a:t>
            </a:r>
          </a:p>
          <a:p>
            <a:pPr>
              <a:defRPr/>
            </a:pPr>
            <a:endParaRPr lang="cs-CZ" altLang="cs-CZ" dirty="0">
              <a:cs typeface="Arial" charset="0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</p:spPr>
        <p:txBody>
          <a:bodyPr>
            <a:noAutofit/>
          </a:bodyPr>
          <a:lstStyle/>
          <a:p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Nejčastější nedostatky </a:t>
            </a:r>
            <a:r>
              <a:rPr lang="cs-CZ" sz="4000" dirty="0" smtClean="0"/>
              <a:t>v </a:t>
            </a:r>
            <a:r>
              <a:rPr lang="cs-CZ" sz="4000" dirty="0"/>
              <a:t>označování</a:t>
            </a:r>
          </a:p>
        </p:txBody>
      </p:sp>
    </p:spTree>
    <p:extLst>
      <p:ext uri="{BB962C8B-B14F-4D97-AF65-F5344CB8AC3E}">
        <p14:creationId xmlns:p14="http://schemas.microsoft.com/office/powerpoint/2010/main" val="33422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Používání nepovolených zdravotních a výživových tvrzení</a:t>
            </a:r>
          </a:p>
          <a:p>
            <a:r>
              <a:rPr lang="cs-CZ" dirty="0" smtClean="0"/>
              <a:t>Uvedení nespecifického zdravotního tvrzení bez doplnění specifického</a:t>
            </a:r>
          </a:p>
          <a:p>
            <a:r>
              <a:rPr lang="cs-CZ" dirty="0" smtClean="0"/>
              <a:t>Vodítka na webu SZPI: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www.szpi.gov.cz/clanek/voditka-k-problematice-zdravotnich-a-vyzivovych-tvrzeni.aspx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Nejčastější nedostatky </a:t>
            </a:r>
            <a:r>
              <a:rPr lang="cs-CZ" dirty="0" smtClean="0"/>
              <a:t>v </a:t>
            </a:r>
            <a:r>
              <a:rPr lang="cs-CZ" dirty="0"/>
              <a:t>označování</a:t>
            </a:r>
          </a:p>
        </p:txBody>
      </p:sp>
    </p:spTree>
    <p:extLst>
      <p:ext uri="{BB962C8B-B14F-4D97-AF65-F5344CB8AC3E}">
        <p14:creationId xmlns:p14="http://schemas.microsoft.com/office/powerpoint/2010/main" val="39447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u="sng" dirty="0"/>
              <a:t>povinné od 13.12. </a:t>
            </a:r>
            <a:r>
              <a:rPr lang="cs-CZ" b="1" u="sng" dirty="0" smtClean="0"/>
              <a:t>2016</a:t>
            </a:r>
            <a:endParaRPr lang="pl-PL" dirty="0" smtClean="0"/>
          </a:p>
          <a:p>
            <a:pPr marL="0" indent="0" algn="ctr">
              <a:buNone/>
            </a:pPr>
            <a:r>
              <a:rPr lang="pl-PL" b="1" dirty="0" smtClean="0"/>
              <a:t>Vypuštění </a:t>
            </a:r>
          </a:p>
          <a:p>
            <a:pPr algn="just"/>
            <a:r>
              <a:rPr lang="cs-CZ" u="sng" dirty="0" smtClean="0"/>
              <a:t>největší </a:t>
            </a:r>
            <a:r>
              <a:rPr lang="cs-CZ" u="sng" dirty="0"/>
              <a:t>plocha je menší než 25 cm</a:t>
            </a:r>
            <a:r>
              <a:rPr lang="cs-CZ" u="sng" baseline="30000" dirty="0"/>
              <a:t>2</a:t>
            </a:r>
          </a:p>
          <a:p>
            <a:pPr algn="just"/>
            <a:r>
              <a:rPr lang="pl-PL" u="sng" dirty="0"/>
              <a:t>nápoje s obsahem alkoholu nad 1,2% obj. </a:t>
            </a:r>
          </a:p>
          <a:p>
            <a:r>
              <a:rPr lang="pl-PL" u="sng" dirty="0"/>
              <a:t>potraviny dodávané v malých množstvích přímo konečnému </a:t>
            </a:r>
            <a:r>
              <a:rPr lang="pl-PL" u="sng" dirty="0" smtClean="0"/>
              <a:t>spotřebiteli </a:t>
            </a:r>
            <a:r>
              <a:rPr lang="cs-CZ" i="1" dirty="0"/>
              <a:t>Za malé množství potravin, které je osvobozené od požadavku na povinné deklarování výživových údajů na základě přílohy V bodu 19 nařízení Evropského parlamentu a Rady (EU) č. 1169/2011, se považuje množství potraviny, které je výrobcem dodávané přímo konečnému spotřebiteli nebo do místního maloobchodu, kterým se rozumí potravinářský podnik nebo hospodářství provozující </a:t>
            </a:r>
            <a:r>
              <a:rPr lang="cs-CZ" i="1" dirty="0" smtClean="0"/>
              <a:t>maloobchod </a:t>
            </a:r>
            <a:r>
              <a:rPr lang="cs-CZ" b="1" i="1" dirty="0"/>
              <a:t>přímo zásobující konečného spotřebitele</a:t>
            </a:r>
            <a:r>
              <a:rPr lang="cs-CZ" i="1" dirty="0"/>
              <a:t> na území České republiky, a </a:t>
            </a:r>
            <a:r>
              <a:rPr lang="cs-CZ" b="1" i="1" dirty="0"/>
              <a:t>bylo vyrobeno </a:t>
            </a:r>
            <a:r>
              <a:rPr lang="cs-CZ" i="1" dirty="0"/>
              <a:t>v uzavřeném účetním období v potravinářském podniku, který v tomto období 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a</a:t>
            </a:r>
            <a:r>
              <a:rPr lang="cs-CZ" i="1" dirty="0"/>
              <a:t>) zaměstnával maximálně průměrný přepočtený počet </a:t>
            </a:r>
            <a:r>
              <a:rPr lang="cs-CZ" b="1" i="1" dirty="0"/>
              <a:t>10 </a:t>
            </a:r>
            <a:r>
              <a:rPr lang="cs-CZ" b="1" i="1" dirty="0" smtClean="0"/>
              <a:t>	zaměstnanců</a:t>
            </a:r>
            <a:r>
              <a:rPr lang="cs-CZ" i="1" dirty="0" smtClean="0"/>
              <a:t>, jejichž </a:t>
            </a:r>
            <a:r>
              <a:rPr lang="cs-CZ" i="1" dirty="0"/>
              <a:t>pracovní pozice uvedená v pracovní smlouvě </a:t>
            </a:r>
            <a:r>
              <a:rPr lang="cs-CZ" i="1" dirty="0" smtClean="0"/>
              <a:t>	přímo </a:t>
            </a:r>
            <a:r>
              <a:rPr lang="cs-CZ" i="1" dirty="0"/>
              <a:t>souvisí s výrobou </a:t>
            </a:r>
            <a:r>
              <a:rPr lang="cs-CZ" i="1" dirty="0" smtClean="0"/>
              <a:t>potravin</a:t>
            </a:r>
            <a:r>
              <a:rPr lang="cs-CZ" i="1" dirty="0"/>
              <a:t>, nebo 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b</a:t>
            </a:r>
            <a:r>
              <a:rPr lang="cs-CZ" i="1" dirty="0"/>
              <a:t>) dosáhl maximálního ročního </a:t>
            </a:r>
            <a:r>
              <a:rPr lang="cs-CZ" b="1" i="1" dirty="0" smtClean="0"/>
              <a:t>obratu </a:t>
            </a:r>
            <a:r>
              <a:rPr lang="cs-CZ" b="1" i="1" dirty="0"/>
              <a:t>20 000 000 Kč</a:t>
            </a:r>
            <a:r>
              <a:rPr lang="cs-CZ" i="1" dirty="0"/>
              <a:t>. </a:t>
            </a:r>
          </a:p>
          <a:p>
            <a:pPr algn="just"/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cs-CZ" u="sng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 </a:t>
            </a:r>
          </a:p>
        </p:txBody>
      </p:sp>
    </p:spTree>
    <p:extLst>
      <p:ext uri="{BB962C8B-B14F-4D97-AF65-F5344CB8AC3E}">
        <p14:creationId xmlns:p14="http://schemas.microsoft.com/office/powerpoint/2010/main" val="39525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39752" y="1844824"/>
            <a:ext cx="4248150" cy="574675"/>
          </a:xfrm>
          <a:prstGeom prst="rect">
            <a:avLst/>
          </a:prstGeom>
          <a:solidFill>
            <a:srgbClr val="FFFF0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cs-CZ" altLang="cs-CZ" sz="1800" u="sng" dirty="0" smtClean="0">
                <a:latin typeface="Arial Black" pitchFamily="34" charset="0"/>
              </a:rPr>
              <a:t>Výživové údaje</a:t>
            </a:r>
            <a:r>
              <a:rPr kumimoji="1" lang="cs-CZ" altLang="cs-CZ" sz="1800" dirty="0" smtClean="0">
                <a:latin typeface="Arial Black" pitchFamily="34" charset="0"/>
              </a:rPr>
              <a:t> (čl. 30)</a:t>
            </a:r>
          </a:p>
        </p:txBody>
      </p:sp>
      <p:sp>
        <p:nvSpPr>
          <p:cNvPr id="5" name="Line 46"/>
          <p:cNvSpPr>
            <a:spLocks noChangeShapeType="1"/>
          </p:cNvSpPr>
          <p:nvPr/>
        </p:nvSpPr>
        <p:spPr bwMode="auto">
          <a:xfrm flipH="1">
            <a:off x="2699792" y="2492896"/>
            <a:ext cx="936625" cy="3603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2924175"/>
            <a:ext cx="3598862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600" dirty="0" smtClean="0">
                <a:latin typeface="Arial Black" pitchFamily="34" charset="0"/>
              </a:rPr>
              <a:t>povinné výživové údaje</a:t>
            </a:r>
            <a:endParaRPr kumimoji="1" lang="cs-CZ" altLang="cs-CZ" sz="1400" i="1" dirty="0" smtClean="0">
              <a:latin typeface="Arial Black" pitchFamily="34" charset="0"/>
            </a:endParaRPr>
          </a:p>
        </p:txBody>
      </p:sp>
      <p:sp>
        <p:nvSpPr>
          <p:cNvPr id="7" name="Line 47"/>
          <p:cNvSpPr>
            <a:spLocks noChangeShapeType="1"/>
          </p:cNvSpPr>
          <p:nvPr/>
        </p:nvSpPr>
        <p:spPr bwMode="auto">
          <a:xfrm>
            <a:off x="4067175" y="3183731"/>
            <a:ext cx="8651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32363" y="2924175"/>
            <a:ext cx="3455987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lze doplnit </a:t>
            </a:r>
            <a:r>
              <a:rPr kumimoji="0" lang="cs-CZ" altLang="cs-CZ" sz="1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POUZE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:</a:t>
            </a:r>
            <a:endParaRPr kumimoji="0" lang="cs-CZ" altLang="cs-CZ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Line 84"/>
          <p:cNvSpPr>
            <a:spLocks noChangeShapeType="1"/>
          </p:cNvSpPr>
          <p:nvPr/>
        </p:nvSpPr>
        <p:spPr bwMode="auto">
          <a:xfrm>
            <a:off x="2124075" y="3427412"/>
            <a:ext cx="0" cy="5762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7450" y="4003675"/>
            <a:ext cx="1873250" cy="1873250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kumimoji="1" lang="cs-CZ" altLang="cs-CZ" sz="1400" dirty="0" err="1" smtClean="0">
                <a:latin typeface="Arial Black" pitchFamily="34" charset="0"/>
                <a:cs typeface="Arial" pitchFamily="34" charset="0"/>
              </a:rPr>
              <a:t>energ</a:t>
            </a: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. hodnota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tuk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sacharidy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cukr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bílkoviny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sůl</a:t>
            </a:r>
          </a:p>
        </p:txBody>
      </p:sp>
      <p:sp>
        <p:nvSpPr>
          <p:cNvPr id="11" name="Line 84"/>
          <p:cNvSpPr>
            <a:spLocks noChangeShapeType="1"/>
          </p:cNvSpPr>
          <p:nvPr/>
        </p:nvSpPr>
        <p:spPr bwMode="auto">
          <a:xfrm>
            <a:off x="6516688" y="3427412"/>
            <a:ext cx="0" cy="64928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91931" y="4076700"/>
            <a:ext cx="2736850" cy="1584325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mononenasycené</a:t>
            </a:r>
            <a:r>
              <a:rPr lang="cs-CZ" altLang="cs-CZ" sz="1400" dirty="0" smtClean="0">
                <a:latin typeface="Arial Black" pitchFamily="34" charset="0"/>
              </a:rPr>
              <a:t>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polynenasycené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polyalkoholy</a:t>
            </a:r>
            <a:endParaRPr lang="cs-CZ" altLang="cs-CZ" sz="1400" dirty="0" smtClean="0"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škrob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vláknina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vitamíny nebo min. látky</a:t>
            </a:r>
          </a:p>
        </p:txBody>
      </p:sp>
    </p:spTree>
    <p:extLst>
      <p:ext uri="{BB962C8B-B14F-4D97-AF65-F5344CB8AC3E}">
        <p14:creationId xmlns:p14="http://schemas.microsoft.com/office/powerpoint/2010/main" val="7848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Za určitých podmínek lze vyjádřit výživové údaje na porci nebo jednotku spotřeby: </a:t>
            </a:r>
          </a:p>
          <a:p>
            <a:r>
              <a:rPr lang="cs-CZ" dirty="0" smtClean="0"/>
              <a:t>velikosti </a:t>
            </a:r>
            <a:r>
              <a:rPr lang="cs-CZ" dirty="0"/>
              <a:t>porce nebo spotřební </a:t>
            </a:r>
            <a:r>
              <a:rPr lang="cs-CZ" dirty="0" smtClean="0"/>
              <a:t>jednotky je definována</a:t>
            </a:r>
            <a:endParaRPr lang="cs-CZ" dirty="0"/>
          </a:p>
          <a:p>
            <a:r>
              <a:rPr lang="cs-CZ" dirty="0" smtClean="0"/>
              <a:t>uveden počet </a:t>
            </a:r>
            <a:r>
              <a:rPr lang="cs-CZ" dirty="0"/>
              <a:t>porcí nebo jednotek obsažených v balení</a:t>
            </a:r>
          </a:p>
          <a:p>
            <a:r>
              <a:rPr lang="cs-CZ" dirty="0"/>
              <a:t> </a:t>
            </a:r>
            <a:r>
              <a:rPr lang="cs-CZ" dirty="0" smtClean="0"/>
              <a:t>snadno </a:t>
            </a:r>
            <a:r>
              <a:rPr lang="cs-CZ" dirty="0"/>
              <a:t>srozumitelné (text, obraz, symbol..)</a:t>
            </a:r>
          </a:p>
          <a:p>
            <a:r>
              <a:rPr lang="cs-CZ" dirty="0"/>
              <a:t>  </a:t>
            </a:r>
            <a:r>
              <a:rPr lang="cs-CZ" dirty="0" smtClean="0"/>
              <a:t>v </a:t>
            </a:r>
            <a:r>
              <a:rPr lang="cs-CZ" dirty="0"/>
              <a:t>těsné </a:t>
            </a:r>
            <a:r>
              <a:rPr lang="cs-CZ" dirty="0" smtClean="0"/>
              <a:t>blízkosti</a:t>
            </a:r>
          </a:p>
          <a:p>
            <a:r>
              <a:rPr lang="cs-CZ" b="1" u="sng" dirty="0">
                <a:hlinkClick r:id="rId2"/>
              </a:rPr>
              <a:t>http://www.nutridatabaze.cz</a:t>
            </a:r>
            <a:r>
              <a:rPr lang="cs-CZ" b="1" u="sng" dirty="0" smtClean="0">
                <a:hlinkClick r:id="rId2"/>
              </a:rPr>
              <a:t>/</a:t>
            </a:r>
            <a:r>
              <a:rPr lang="cs-CZ" dirty="0" smtClean="0"/>
              <a:t> databáze výživových údajů</a:t>
            </a:r>
            <a:endParaRPr lang="cs-CZ" b="1" u="sng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	Výživové </a:t>
            </a:r>
            <a:r>
              <a:rPr lang="cs-CZ" dirty="0"/>
              <a:t>údaje – formy vyjádření údajů </a:t>
            </a:r>
          </a:p>
        </p:txBody>
      </p:sp>
    </p:spTree>
    <p:extLst>
      <p:ext uri="{BB962C8B-B14F-4D97-AF65-F5344CB8AC3E}">
        <p14:creationId xmlns:p14="http://schemas.microsoft.com/office/powerpoint/2010/main" val="37899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Prodej sudového vína </a:t>
            </a:r>
            <a:br>
              <a:rPr lang="cs-CZ" sz="4000" dirty="0" smtClean="0"/>
            </a:br>
            <a:r>
              <a:rPr lang="cs-CZ" sz="4000" dirty="0" smtClean="0"/>
              <a:t>po novele zákona č. 321/2004 Sb.</a:t>
            </a:r>
            <a:endParaRPr lang="cs-CZ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270125"/>
            <a:ext cx="1914525" cy="2725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Zástupný symbol pro obsah 6" descr="C:\Users\10003905\AppData\Local\Microsoft\Windows\Temporary Internet Files\Content.Word\schemaFD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6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 kontroly SZPI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1"/>
            <a:ext cx="8856984" cy="504056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sz="2900" dirty="0"/>
              <a:t>SZPI kontroluje, v rámci stanovených kompetencí, </a:t>
            </a:r>
            <a:r>
              <a:rPr lang="cs-CZ" sz="2900" b="1" dirty="0"/>
              <a:t>zemědělské výrobky, potraviny nebo tabákové výrobky</a:t>
            </a:r>
            <a:r>
              <a:rPr lang="cs-CZ" sz="2900" dirty="0"/>
              <a:t>. Nově od roku 2015 přibyla do kompetencí SZPI také </a:t>
            </a:r>
            <a:r>
              <a:rPr lang="cs-CZ" sz="2900" b="1" dirty="0"/>
              <a:t>kontrola pokrmů </a:t>
            </a:r>
            <a:r>
              <a:rPr lang="cs-CZ" sz="2900" dirty="0"/>
              <a:t>v zařízeních společného stravování. Tyto kompetence se vztahují na výrobu, uchování, přepravu i prodej (včetně dovozu</a:t>
            </a:r>
            <a:r>
              <a:rPr lang="cs-CZ" sz="2900" dirty="0" smtClean="0"/>
              <a:t>). SZPI se podílí i na </a:t>
            </a:r>
            <a:r>
              <a:rPr lang="cs-CZ" sz="2900" b="1" dirty="0" smtClean="0"/>
              <a:t>kontrole </a:t>
            </a:r>
            <a:r>
              <a:rPr lang="cs-CZ" sz="2900" dirty="0"/>
              <a:t>reklamy. Pokud je potravina nabízena </a:t>
            </a:r>
            <a:r>
              <a:rPr lang="cs-CZ" sz="2900" b="1" dirty="0"/>
              <a:t>k prodeji </a:t>
            </a:r>
            <a:r>
              <a:rPr lang="cs-CZ" sz="2900" dirty="0"/>
              <a:t>a zároveň ji lze </a:t>
            </a:r>
            <a:r>
              <a:rPr lang="cs-CZ" sz="2900" b="1" dirty="0"/>
              <a:t>přes internet </a:t>
            </a:r>
            <a:r>
              <a:rPr lang="cs-CZ" sz="2900" dirty="0"/>
              <a:t>objednat prostřednictvím e-mailové objednávky, je v kompetenci SZPI provádět </a:t>
            </a:r>
            <a:r>
              <a:rPr lang="cs-CZ" sz="2900" b="1" dirty="0"/>
              <a:t>kontrolu informací uvedených na webové stránce</a:t>
            </a:r>
            <a:r>
              <a:rPr lang="cs-CZ" sz="2900" dirty="0"/>
              <a:t>.</a:t>
            </a:r>
            <a:endParaRPr lang="cs-CZ" altLang="cs-CZ" sz="2900" dirty="0"/>
          </a:p>
          <a:p>
            <a:r>
              <a:rPr lang="cs-CZ" sz="2900" dirty="0"/>
              <a:t>Takto komplexně pojatá kontrola umožňuje účinně zaměřit pozornost na komodity, na analyty nebo do míst, kde lze předpokládat nejvíce nedostatků nebo kde lze očekávat nejvyšší efekt kontroly. Jedná se tedy o kontrolu cílenou, jejímž účelem není monitorování, ale ochrana ekonomických zájmů občanů i státu - </a:t>
            </a:r>
            <a:r>
              <a:rPr lang="cs-CZ" sz="2900" b="1" dirty="0"/>
              <a:t>ochrana spotřebitele před nebezpečnými potravinami, před potravinami, které jsou klamavě označené, dále s prošlým datem použitelnosti nebo neznámého původu</a:t>
            </a:r>
            <a:r>
              <a:rPr lang="cs-CZ" sz="2900" dirty="0"/>
              <a:t>. Nedílnou součástí cílené kontroly jsou </a:t>
            </a:r>
            <a:r>
              <a:rPr lang="cs-CZ" sz="2900" b="1" dirty="0"/>
              <a:t>podmínky výroby a prodeje</a:t>
            </a:r>
            <a:r>
              <a:rPr lang="cs-CZ" sz="2900" dirty="0"/>
              <a:t>.</a:t>
            </a:r>
          </a:p>
          <a:p>
            <a:r>
              <a:rPr lang="cs-CZ" sz="2900" dirty="0"/>
              <a:t>Pojetí a realizace kontroly potravin vycházejí z nové právní úpravy (zejména ze zákona č. 110/1997 Sb., o potravinách a tabákových výrobcích, z novely zákona č. 146/2002 Sb., o SZPI nebo zákona č. 255/2012 Sb., o kontrole (kontrolní řád) a odpovídají principům kontroly potravin uplatňovaným ve státech Evropské unie.</a:t>
            </a:r>
          </a:p>
          <a:p>
            <a:r>
              <a:rPr lang="cs-CZ" sz="2900" dirty="0"/>
              <a:t>Pod pojmem </a:t>
            </a:r>
            <a:r>
              <a:rPr lang="cs-CZ" sz="2900" b="1" dirty="0"/>
              <a:t>kontrola bezpečnosti potravin </a:t>
            </a:r>
            <a:r>
              <a:rPr lang="cs-CZ" sz="2900" dirty="0"/>
              <a:t>je zahrnuta kontrola mikrobiologických požadavků a kontrola obsahu cizorodých látek (tedy např. chemických prvků, aditiv, reziduí pesticidů atd.).</a:t>
            </a:r>
          </a:p>
          <a:p>
            <a:r>
              <a:rPr lang="cs-CZ" sz="2900" dirty="0"/>
              <a:t>Pod pojmem </a:t>
            </a:r>
            <a:r>
              <a:rPr lang="cs-CZ" sz="2900" b="1" dirty="0"/>
              <a:t>kontrola jakosti </a:t>
            </a:r>
            <a:r>
              <a:rPr lang="cs-CZ" sz="2900" dirty="0"/>
              <a:t>je zahrnuta kontrola analytických znaků (např. obsah tuku, obsah cukru, vlhkost apod.), </a:t>
            </a:r>
            <a:r>
              <a:rPr lang="cs-CZ" sz="2900" b="1" dirty="0"/>
              <a:t>kontrola senzorických znaků</a:t>
            </a:r>
            <a:r>
              <a:rPr lang="cs-CZ" sz="2900" dirty="0"/>
              <a:t>. Zvlášť se posuzuje správnost </a:t>
            </a:r>
            <a:r>
              <a:rPr lang="cs-CZ" sz="2900" b="1" dirty="0"/>
              <a:t>označování výrobku</a:t>
            </a:r>
            <a:r>
              <a:rPr lang="cs-CZ" sz="2900" dirty="0" smtClean="0"/>
              <a:t>.</a:t>
            </a:r>
          </a:p>
          <a:p>
            <a:r>
              <a:rPr lang="cs-CZ" sz="2900" dirty="0"/>
              <a:t>Od 16. 8. 2016 má SZPI kompetence ke </a:t>
            </a:r>
            <a:r>
              <a:rPr lang="cs-CZ" sz="2900" b="1" dirty="0"/>
              <a:t>kontrole biopotravin </a:t>
            </a:r>
            <a:r>
              <a:rPr lang="cs-CZ" sz="2900" dirty="0"/>
              <a:t>vzhledem k jejich označení "bio", "</a:t>
            </a:r>
            <a:r>
              <a:rPr lang="cs-CZ" sz="2900" dirty="0" err="1"/>
              <a:t>eko</a:t>
            </a:r>
            <a:r>
              <a:rPr lang="cs-CZ" sz="2900" dirty="0"/>
              <a:t>" atd., tzn. zda splňují požadavky zákona o ekologickém zemědělství a přímo použitelných předpisů Evropské unie.</a:t>
            </a:r>
          </a:p>
          <a:p>
            <a:pPr marL="0" indent="0" algn="just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699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8219256" cy="4824536"/>
          </a:xfrm>
        </p:spPr>
        <p:txBody>
          <a:bodyPr>
            <a:normAutofit/>
          </a:bodyPr>
          <a:lstStyle/>
          <a:p>
            <a:r>
              <a:rPr lang="cs-CZ" b="1" dirty="0"/>
              <a:t>Priority jsou stavěny na principech hodnocení </a:t>
            </a:r>
            <a:r>
              <a:rPr lang="cs-CZ" b="1" dirty="0" smtClean="0"/>
              <a:t>rizika:</a:t>
            </a:r>
            <a:endParaRPr lang="cs-CZ" dirty="0"/>
          </a:p>
          <a:p>
            <a:r>
              <a:rPr lang="cs-CZ" dirty="0"/>
              <a:t>postavení komodity ve spotřebním koši</a:t>
            </a:r>
          </a:p>
          <a:p>
            <a:r>
              <a:rPr lang="cs-CZ" dirty="0"/>
              <a:t>rizikovost komodity</a:t>
            </a:r>
          </a:p>
          <a:p>
            <a:r>
              <a:rPr lang="cs-CZ" dirty="0"/>
              <a:t>rizikovost analytu</a:t>
            </a:r>
          </a:p>
          <a:p>
            <a:r>
              <a:rPr lang="cs-CZ" dirty="0"/>
              <a:t>kontrolovaná osoba (objem její produkce)</a:t>
            </a:r>
          </a:p>
          <a:p>
            <a:r>
              <a:rPr lang="cs-CZ" dirty="0"/>
              <a:t>nové potraviny na trhu.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Priority kontroly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2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669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Celkem SZPI provedla letos již 17.024 kontrol, z toho 4.557 ve společném stravování.</a:t>
            </a:r>
          </a:p>
          <a:p>
            <a:pPr algn="just"/>
            <a:r>
              <a:rPr lang="cs-CZ" sz="2800" dirty="0" smtClean="0"/>
              <a:t>Inspektorát v Táboře provedl od počátku letošního roku 2.363 kontrol. Z toho 706 kontrol ve společném stravování.</a:t>
            </a:r>
          </a:p>
          <a:p>
            <a:pPr algn="just"/>
            <a:r>
              <a:rPr lang="cs-CZ" sz="2800" dirty="0" smtClean="0"/>
              <a:t>Celkem jsme uložili letos 514 opatření k odstranění nedostatků, v převážné míře týkajících se hygieny a označování.</a:t>
            </a:r>
          </a:p>
          <a:p>
            <a:pPr algn="just"/>
            <a:r>
              <a:rPr lang="cs-CZ" sz="2800" dirty="0" smtClean="0"/>
              <a:t>Vzorků odebráno do laboratoří 525 vzorků, z nichž je dosud 24 nevyhovujících.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Počet kontrol v roce 2017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538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741987"/>
          </a:xfrm>
        </p:spPr>
        <p:txBody>
          <a:bodyPr>
            <a:normAutofit fontScale="32500" lnSpcReduction="20000"/>
          </a:bodyPr>
          <a:lstStyle/>
          <a:p>
            <a:pPr>
              <a:buSzPct val="70000"/>
            </a:pPr>
            <a:endParaRPr lang="cs-CZ" sz="4700" u="sng" dirty="0" smtClean="0"/>
          </a:p>
          <a:p>
            <a:pPr>
              <a:buSzPct val="70000"/>
            </a:pPr>
            <a:r>
              <a:rPr lang="cs-CZ" sz="8600" u="sng" dirty="0" smtClean="0"/>
              <a:t>Salmonela</a:t>
            </a:r>
            <a:r>
              <a:rPr lang="cs-CZ" sz="8600" dirty="0" smtClean="0"/>
              <a:t> </a:t>
            </a:r>
            <a:r>
              <a:rPr lang="cs-CZ" sz="8600" i="1" dirty="0"/>
              <a:t>v mletém </a:t>
            </a:r>
            <a:r>
              <a:rPr lang="cs-CZ" sz="8600" i="1" dirty="0" smtClean="0"/>
              <a:t>mase, v cukrářské roládě</a:t>
            </a:r>
            <a:endParaRPr lang="cs-CZ" sz="8600" i="1" u="sng" dirty="0" smtClean="0"/>
          </a:p>
          <a:p>
            <a:pPr>
              <a:buSzPct val="70000"/>
            </a:pPr>
            <a:r>
              <a:rPr lang="cs-CZ" sz="8600" u="sng" dirty="0" smtClean="0"/>
              <a:t>Obsah pesticidů</a:t>
            </a:r>
            <a:r>
              <a:rPr lang="cs-CZ" sz="8600" dirty="0" smtClean="0"/>
              <a:t> </a:t>
            </a:r>
            <a:r>
              <a:rPr lang="cs-CZ" sz="8600" i="1" dirty="0" err="1" smtClean="0"/>
              <a:t>Goji</a:t>
            </a:r>
            <a:r>
              <a:rPr lang="cs-CZ" sz="8600" i="1" dirty="0" smtClean="0"/>
              <a:t> obsahovalo pesticid </a:t>
            </a:r>
            <a:r>
              <a:rPr lang="cs-CZ" sz="8600" i="1" dirty="0" err="1"/>
              <a:t>c</a:t>
            </a:r>
            <a:r>
              <a:rPr lang="cs-CZ" sz="8600" i="1" dirty="0" err="1" smtClean="0"/>
              <a:t>arbofuran</a:t>
            </a:r>
            <a:endParaRPr lang="cs-CZ" sz="8600" i="1" u="sng" dirty="0" smtClean="0"/>
          </a:p>
          <a:p>
            <a:pPr>
              <a:buSzPct val="70000"/>
            </a:pPr>
            <a:r>
              <a:rPr lang="cs-CZ" sz="8600" u="sng" dirty="0" smtClean="0"/>
              <a:t>Nedeklarované alergeny</a:t>
            </a:r>
            <a:r>
              <a:rPr lang="cs-CZ" sz="8600" dirty="0" smtClean="0"/>
              <a:t> </a:t>
            </a:r>
            <a:r>
              <a:rPr lang="cs-CZ" sz="8600" i="1" dirty="0" smtClean="0"/>
              <a:t>Lepek ve směsi na bezlepkový chleba, SO</a:t>
            </a:r>
            <a:r>
              <a:rPr lang="cs-CZ" sz="8600" i="1" baseline="-25000" dirty="0" smtClean="0"/>
              <a:t>2</a:t>
            </a:r>
            <a:r>
              <a:rPr lang="cs-CZ" sz="8600" i="1" dirty="0" smtClean="0"/>
              <a:t> ve víně, hořčice v rybích prstech</a:t>
            </a:r>
            <a:endParaRPr lang="cs-CZ" sz="8600" i="1" baseline="-25000" dirty="0" smtClean="0"/>
          </a:p>
          <a:p>
            <a:pPr>
              <a:buSzPct val="70000"/>
            </a:pPr>
            <a:r>
              <a:rPr lang="cs-CZ" sz="8600" u="sng" dirty="0" smtClean="0"/>
              <a:t>Kontaminace</a:t>
            </a:r>
            <a:r>
              <a:rPr lang="cs-CZ" sz="8600" dirty="0" smtClean="0"/>
              <a:t> </a:t>
            </a:r>
            <a:r>
              <a:rPr lang="cs-CZ" sz="8600" i="1" dirty="0" smtClean="0"/>
              <a:t>Silná </a:t>
            </a:r>
            <a:r>
              <a:rPr lang="cs-CZ" sz="8600" i="1" dirty="0"/>
              <a:t>vrstva </a:t>
            </a:r>
            <a:r>
              <a:rPr lang="cs-CZ" sz="8600" i="1" dirty="0" smtClean="0"/>
              <a:t>pavučin v dětské výživě, kovové úlomky v mouce, denaturační činidla v lihovinách, plesnivá </a:t>
            </a:r>
            <a:r>
              <a:rPr lang="cs-CZ" sz="8600" i="1" dirty="0" err="1" smtClean="0"/>
              <a:t>chia</a:t>
            </a:r>
            <a:r>
              <a:rPr lang="cs-CZ" sz="8600" i="1" dirty="0"/>
              <a:t> semínka, </a:t>
            </a:r>
            <a:r>
              <a:rPr lang="cs-CZ" sz="8600" i="1" dirty="0" err="1"/>
              <a:t>Ice</a:t>
            </a:r>
            <a:r>
              <a:rPr lang="cs-CZ" sz="8600" i="1" dirty="0"/>
              <a:t> </a:t>
            </a:r>
            <a:r>
              <a:rPr lang="cs-CZ" sz="8600" i="1" dirty="0" err="1"/>
              <a:t>Tea</a:t>
            </a:r>
            <a:r>
              <a:rPr lang="cs-CZ" sz="8600" i="1" dirty="0"/>
              <a:t> čaj s příchutí </a:t>
            </a:r>
            <a:r>
              <a:rPr lang="cs-CZ" sz="8600" i="1" dirty="0" smtClean="0"/>
              <a:t>Limeta plovoucí klky </a:t>
            </a:r>
          </a:p>
          <a:p>
            <a:pPr>
              <a:buSzPct val="70000"/>
            </a:pPr>
            <a:r>
              <a:rPr lang="cs-CZ" sz="8600" u="sng" dirty="0" smtClean="0"/>
              <a:t>Antibiotika v medu</a:t>
            </a:r>
            <a:r>
              <a:rPr lang="cs-CZ" sz="8600" dirty="0" smtClean="0"/>
              <a:t> </a:t>
            </a:r>
            <a:r>
              <a:rPr lang="cs-CZ" sz="8600" i="1" dirty="0" smtClean="0"/>
              <a:t>Nabídka levného medu na internetu po celých paletách</a:t>
            </a:r>
          </a:p>
          <a:p>
            <a:pPr>
              <a:buSzPct val="70000"/>
            </a:pPr>
            <a:r>
              <a:rPr lang="cs-CZ" sz="8600" u="sng" dirty="0" smtClean="0"/>
              <a:t>Fritovací oleje</a:t>
            </a:r>
            <a:r>
              <a:rPr lang="cs-CZ" sz="8600" dirty="0" smtClean="0"/>
              <a:t> </a:t>
            </a:r>
            <a:r>
              <a:rPr lang="cs-CZ" sz="8600" i="1" dirty="0" smtClean="0"/>
              <a:t>Používání přepálených olejů při fritování</a:t>
            </a:r>
            <a:endParaRPr lang="cs-CZ" sz="8600" u="sng" dirty="0" smtClean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>
              <a:buSzPct val="70000"/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Nebezpečné potraviny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409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741987"/>
          </a:xfrm>
        </p:spPr>
        <p:txBody>
          <a:bodyPr>
            <a:normAutofit fontScale="70000" lnSpcReduction="20000"/>
          </a:bodyPr>
          <a:lstStyle/>
          <a:p>
            <a:pPr>
              <a:buSzPct val="70000"/>
            </a:pPr>
            <a:r>
              <a:rPr lang="cs-CZ" sz="3700" u="sng" dirty="0" smtClean="0"/>
              <a:t>Potraviny obohacené vitamíny, především vitamínem C nebo koenzymem Q10</a:t>
            </a:r>
            <a:r>
              <a:rPr lang="cs-CZ" sz="3700" u="sng" dirty="0"/>
              <a:t> </a:t>
            </a:r>
            <a:r>
              <a:rPr lang="cs-CZ" sz="3700" i="1" dirty="0" smtClean="0"/>
              <a:t>Obsah vitamínu C se v průběhu skladování snižuje, zjištěny případy s nulovým obsahem </a:t>
            </a:r>
            <a:r>
              <a:rPr lang="cs-CZ" sz="3700" i="1" dirty="0" err="1" smtClean="0"/>
              <a:t>vit.C</a:t>
            </a:r>
            <a:endParaRPr lang="cs-CZ" sz="3700" i="1" dirty="0" smtClean="0"/>
          </a:p>
          <a:p>
            <a:pPr>
              <a:buSzPct val="70000"/>
            </a:pPr>
            <a:r>
              <a:rPr lang="cs-CZ" sz="3700" u="sng" dirty="0" smtClean="0"/>
              <a:t>Obsah alergenů</a:t>
            </a:r>
            <a:r>
              <a:rPr lang="cs-CZ" sz="3700" u="sng" dirty="0"/>
              <a:t> </a:t>
            </a:r>
            <a:r>
              <a:rPr lang="cs-CZ" sz="3700" i="1" dirty="0" smtClean="0"/>
              <a:t>Výrobky obsahovaly více než 10-ti násobek detekovatelného množství alergenní látky(deklarovány stopy), posyp na koláči obsahoval 18760</a:t>
            </a:r>
            <a:r>
              <a:rPr lang="cs-CZ" sz="3700" i="1" dirty="0"/>
              <a:t> mg/kg </a:t>
            </a:r>
            <a:r>
              <a:rPr lang="cs-CZ" sz="3700" i="1" dirty="0" smtClean="0"/>
              <a:t>arašídů (limit je 25 mg/kg), záměna mandlí za směs s arašídy </a:t>
            </a:r>
          </a:p>
          <a:p>
            <a:pPr>
              <a:buSzPct val="70000"/>
            </a:pPr>
            <a:r>
              <a:rPr lang="cs-CZ" sz="3700" u="sng" dirty="0" smtClean="0"/>
              <a:t>Hmotnost výrobku a pevného podílu</a:t>
            </a:r>
          </a:p>
          <a:p>
            <a:pPr>
              <a:buSzPct val="70000"/>
            </a:pPr>
            <a:r>
              <a:rPr lang="cs-CZ" sz="3700" u="sng" dirty="0" smtClean="0"/>
              <a:t>Obsah masa nebo tuku</a:t>
            </a:r>
          </a:p>
          <a:p>
            <a:pPr>
              <a:buSzPct val="70000"/>
            </a:pPr>
            <a:r>
              <a:rPr lang="cs-CZ" sz="3700" u="sng" dirty="0" smtClean="0"/>
              <a:t>Obsah hlíz cizích odrůd brambor</a:t>
            </a:r>
          </a:p>
          <a:p>
            <a:pPr>
              <a:buSzPct val="70000"/>
            </a:pPr>
            <a:r>
              <a:rPr lang="cs-CZ" sz="3700" u="sng" dirty="0" smtClean="0"/>
              <a:t>Falšování vína</a:t>
            </a:r>
            <a:r>
              <a:rPr lang="cs-CZ" sz="3700" dirty="0" smtClean="0"/>
              <a:t> </a:t>
            </a:r>
            <a:r>
              <a:rPr lang="cs-CZ" sz="3700" i="1" dirty="0"/>
              <a:t>P</a:t>
            </a:r>
            <a:r>
              <a:rPr lang="cs-CZ" sz="3700" i="1" dirty="0" smtClean="0"/>
              <a:t>řídavek </a:t>
            </a:r>
            <a:r>
              <a:rPr lang="cs-CZ" sz="3700" i="1" dirty="0"/>
              <a:t>syntetického </a:t>
            </a:r>
            <a:r>
              <a:rPr lang="cs-CZ" sz="3700" i="1" dirty="0" smtClean="0"/>
              <a:t>glycerolu, </a:t>
            </a:r>
            <a:r>
              <a:rPr lang="cs-CZ" sz="3700" i="1" dirty="0"/>
              <a:t>přídavek syntetického aroma</a:t>
            </a:r>
            <a:r>
              <a:rPr lang="cs-CZ" sz="3700" i="1" dirty="0" smtClean="0"/>
              <a:t> </a:t>
            </a:r>
            <a:endParaRPr lang="cs-CZ" sz="3700" i="1" u="sng" dirty="0" smtClean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>
              <a:buSzPct val="70000"/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Falšované potraviny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0347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741987"/>
          </a:xfrm>
        </p:spPr>
        <p:txBody>
          <a:bodyPr>
            <a:normAutofit fontScale="77500" lnSpcReduction="20000"/>
          </a:bodyPr>
          <a:lstStyle/>
          <a:p>
            <a:pPr>
              <a:buSzPct val="70000"/>
            </a:pPr>
            <a:r>
              <a:rPr lang="cs-CZ" sz="4800" u="sng" dirty="0" smtClean="0"/>
              <a:t>Sudová vína</a:t>
            </a:r>
            <a:r>
              <a:rPr lang="cs-CZ" sz="4800" dirty="0" smtClean="0"/>
              <a:t> </a:t>
            </a:r>
            <a:r>
              <a:rPr lang="cs-CZ" sz="4800" i="1" dirty="0"/>
              <a:t>V</a:t>
            </a:r>
            <a:r>
              <a:rPr lang="cs-CZ" sz="4800" i="1" dirty="0" smtClean="0"/>
              <a:t>ady vína-vůně, chuť, přídavek vody</a:t>
            </a:r>
          </a:p>
          <a:p>
            <a:pPr>
              <a:buSzPct val="70000"/>
            </a:pPr>
            <a:r>
              <a:rPr lang="cs-CZ" sz="4800" u="sng" dirty="0" err="1" smtClean="0"/>
              <a:t>Listerie</a:t>
            </a:r>
            <a:r>
              <a:rPr lang="cs-CZ" sz="4800" dirty="0" smtClean="0"/>
              <a:t> </a:t>
            </a:r>
            <a:r>
              <a:rPr lang="cs-CZ" sz="4800" i="1" dirty="0" smtClean="0"/>
              <a:t>Stěry z povrchů ve společném stravování</a:t>
            </a:r>
          </a:p>
          <a:p>
            <a:pPr>
              <a:buSzPct val="70000"/>
            </a:pPr>
            <a:r>
              <a:rPr lang="cs-CZ" sz="4800" u="sng" dirty="0" smtClean="0"/>
              <a:t>Nejakostní medy</a:t>
            </a:r>
            <a:r>
              <a:rPr lang="cs-CZ" sz="4800" dirty="0" smtClean="0"/>
              <a:t> </a:t>
            </a:r>
            <a:r>
              <a:rPr lang="cs-CZ" sz="4800" i="1" dirty="0"/>
              <a:t>Zvýšený obsah </a:t>
            </a:r>
            <a:r>
              <a:rPr lang="cs-CZ" sz="4800" i="1" dirty="0" smtClean="0"/>
              <a:t>HMF a aktivity diastázy </a:t>
            </a:r>
            <a:r>
              <a:rPr lang="cs-CZ" sz="4800" i="1" dirty="0"/>
              <a:t>poukazují na nevhodné zahřívání nebo skladování </a:t>
            </a:r>
            <a:r>
              <a:rPr lang="cs-CZ" sz="4800" i="1" dirty="0" smtClean="0"/>
              <a:t>medu</a:t>
            </a:r>
          </a:p>
          <a:p>
            <a:pPr>
              <a:buSzPct val="70000"/>
            </a:pPr>
            <a:r>
              <a:rPr lang="cs-CZ" sz="4800" u="sng" dirty="0" smtClean="0"/>
              <a:t>Nečistoty v luštěninách</a:t>
            </a:r>
            <a:r>
              <a:rPr lang="cs-CZ" sz="4800" dirty="0" smtClean="0"/>
              <a:t> </a:t>
            </a:r>
            <a:r>
              <a:rPr lang="cs-CZ" sz="4800" i="1" dirty="0" smtClean="0"/>
              <a:t>Příměsi v čočce a cizrně</a:t>
            </a:r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 marL="0" indent="0">
              <a:buSzPct val="70000"/>
              <a:buNone/>
            </a:pPr>
            <a:endParaRPr lang="cs-CZ" dirty="0" smtClean="0"/>
          </a:p>
          <a:p>
            <a:pPr>
              <a:buSzPct val="70000"/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8215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Nejakostní potraviny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0979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813995"/>
          </a:xfrm>
        </p:spPr>
        <p:txBody>
          <a:bodyPr>
            <a:normAutofit/>
          </a:bodyPr>
          <a:lstStyle/>
          <a:p>
            <a:pPr marL="0" indent="0">
              <a:buSzPct val="70000"/>
              <a:buNone/>
            </a:pPr>
            <a:r>
              <a:rPr lang="cs-CZ" dirty="0" smtClean="0"/>
              <a:t>SZPI i v letošním roce uzavírala provozovny, především společného stravování. K dnešnímu dni jich je již více než 74. </a:t>
            </a:r>
          </a:p>
          <a:p>
            <a:pPr marL="0" indent="0">
              <a:buSzPct val="70000"/>
              <a:buNone/>
            </a:pPr>
            <a:r>
              <a:rPr lang="cs-CZ" dirty="0" smtClean="0"/>
              <a:t>Převážně se jedná o provozovny s výskytem hlodavců nebo jejich exkrementů. </a:t>
            </a:r>
          </a:p>
          <a:p>
            <a:pPr marL="0" indent="0">
              <a:buSzPct val="70000"/>
              <a:buNone/>
            </a:pPr>
            <a:r>
              <a:rPr lang="cs-CZ" dirty="0" smtClean="0"/>
              <a:t>Dále se jedná o provozy s velice zanedbanou hygienou prostor (plíseň na stěnách a stropech, opadané omítky, provozovna bez teplé vody, zdemolované vybavení, atd.).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28215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Uzavřené provozovny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7582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04055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800" b="1" dirty="0"/>
              <a:t>Zákon č. 110/1997 Sb. o potravinách</a:t>
            </a:r>
          </a:p>
          <a:p>
            <a:pPr marL="0" indent="0">
              <a:buNone/>
              <a:defRPr/>
            </a:pPr>
            <a:r>
              <a:rPr lang="cs-CZ" altLang="cs-CZ" sz="2800" dirty="0"/>
              <a:t>Prováděcí vyhlášky: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69/2016 Sb.		- maso a masné výrobky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397/2016 Sb. 	- mléko a mléčné výrobky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333/1997 Sb. 	- pekařské a cukrářské výrobky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157/2003 Sb. 	- zpracované ovoce a zelenina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335/1997 Sb. 	- nealko nápoje, pivo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Vyhláška č. 417/2016 Sb. 	- o způsobech označování 					                potravin</a:t>
            </a:r>
            <a:endParaRPr lang="cs-CZ" alt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Změny legislativy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6349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1072</Words>
  <Application>Microsoft Office PowerPoint</Application>
  <PresentationFormat>Předvádění na obrazovce (4:3)</PresentationFormat>
  <Paragraphs>156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Motiv systému Office</vt:lpstr>
      <vt:lpstr>Poznatky z kontrol  Státní zemědělské a potravinářské inspekce  v roce 2017</vt:lpstr>
      <vt:lpstr>Cíl kontroly SZPI </vt:lpstr>
      <vt:lpstr>Priority kontroly</vt:lpstr>
      <vt:lpstr>Počet kontrol v roce 2017</vt:lpstr>
      <vt:lpstr>Nebezpečné potraviny</vt:lpstr>
      <vt:lpstr>Falšované potraviny</vt:lpstr>
      <vt:lpstr>Nejakostní potraviny</vt:lpstr>
      <vt:lpstr>Uzavřené provozovny</vt:lpstr>
      <vt:lpstr>Změny legislativy</vt:lpstr>
      <vt:lpstr>Nařízení (EU) č. 1169/2011  o poskytování informací o potravinách spotřebitelům</vt:lpstr>
      <vt:lpstr>Nařízení (EU) č. 1169/2011  o poskytování informací o potravinách spotřebitelům</vt:lpstr>
      <vt:lpstr>Nejčastější nedostatky v označování</vt:lpstr>
      <vt:lpstr> Nejčastější nedostatky v označování</vt:lpstr>
      <vt:lpstr>Nejčastější nedostatky v označování</vt:lpstr>
      <vt:lpstr>Výživové údaje </vt:lpstr>
      <vt:lpstr>Výživové údaje</vt:lpstr>
      <vt:lpstr>    Výživové údaje – formy vyjádření údajů </vt:lpstr>
      <vt:lpstr>Prodej sudového vína  po novele zákona č. 321/2004 Sb.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Knop Roman, Ing.</cp:lastModifiedBy>
  <cp:revision>82</cp:revision>
  <dcterms:created xsi:type="dcterms:W3CDTF">2014-04-22T07:27:12Z</dcterms:created>
  <dcterms:modified xsi:type="dcterms:W3CDTF">2017-05-25T13:37:08Z</dcterms:modified>
</cp:coreProperties>
</file>