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9" r:id="rId3"/>
    <p:sldId id="264" r:id="rId4"/>
    <p:sldId id="265" r:id="rId5"/>
    <p:sldId id="260" r:id="rId6"/>
    <p:sldId id="261" r:id="rId7"/>
    <p:sldId id="262" r:id="rId8"/>
    <p:sldId id="263" r:id="rId9"/>
    <p:sldId id="257" r:id="rId10"/>
    <p:sldId id="258" r:id="rId11"/>
    <p:sldId id="266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158BB1-BFCE-47BF-994E-004744BDB6A0}" type="datetimeFigureOut">
              <a:rPr lang="cs-CZ" smtClean="0"/>
              <a:t>25. 5. 2017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65B309-56CF-4E94-9A45-00D9D0150EFE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5B309-56CF-4E94-9A45-00D9D0150EFE}" type="slidenum">
              <a:rPr lang="cs-CZ" smtClean="0"/>
              <a:t>2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A071E-B6C3-48B9-A2E7-05A16F6FC7CA}" type="datetimeFigureOut">
              <a:rPr lang="cs-CZ" smtClean="0"/>
              <a:t>25. 5. 2017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92934-3636-40DA-A235-99A1FF4D94E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A071E-B6C3-48B9-A2E7-05A16F6FC7CA}" type="datetimeFigureOut">
              <a:rPr lang="cs-CZ" smtClean="0"/>
              <a:t>25. 5. 2017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92934-3636-40DA-A235-99A1FF4D94E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A071E-B6C3-48B9-A2E7-05A16F6FC7CA}" type="datetimeFigureOut">
              <a:rPr lang="cs-CZ" smtClean="0"/>
              <a:t>25. 5. 2017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92934-3636-40DA-A235-99A1FF4D94E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A071E-B6C3-48B9-A2E7-05A16F6FC7CA}" type="datetimeFigureOut">
              <a:rPr lang="cs-CZ" smtClean="0"/>
              <a:t>25. 5. 2017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92934-3636-40DA-A235-99A1FF4D94E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A071E-B6C3-48B9-A2E7-05A16F6FC7CA}" type="datetimeFigureOut">
              <a:rPr lang="cs-CZ" smtClean="0"/>
              <a:t>25. 5. 2017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92934-3636-40DA-A235-99A1FF4D94E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A071E-B6C3-48B9-A2E7-05A16F6FC7CA}" type="datetimeFigureOut">
              <a:rPr lang="cs-CZ" smtClean="0"/>
              <a:t>25. 5. 2017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92934-3636-40DA-A235-99A1FF4D94E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A071E-B6C3-48B9-A2E7-05A16F6FC7CA}" type="datetimeFigureOut">
              <a:rPr lang="cs-CZ" smtClean="0"/>
              <a:t>25. 5. 2017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92934-3636-40DA-A235-99A1FF4D94E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A071E-B6C3-48B9-A2E7-05A16F6FC7CA}" type="datetimeFigureOut">
              <a:rPr lang="cs-CZ" smtClean="0"/>
              <a:t>25. 5. 2017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92934-3636-40DA-A235-99A1FF4D94E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A071E-B6C3-48B9-A2E7-05A16F6FC7CA}" type="datetimeFigureOut">
              <a:rPr lang="cs-CZ" smtClean="0"/>
              <a:t>25. 5. 2017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92934-3636-40DA-A235-99A1FF4D94E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A071E-B6C3-48B9-A2E7-05A16F6FC7CA}" type="datetimeFigureOut">
              <a:rPr lang="cs-CZ" smtClean="0"/>
              <a:t>25. 5. 2017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92934-3636-40DA-A235-99A1FF4D94E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A071E-B6C3-48B9-A2E7-05A16F6FC7CA}" type="datetimeFigureOut">
              <a:rPr lang="cs-CZ" smtClean="0"/>
              <a:t>25. 5. 2017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92934-3636-40DA-A235-99A1FF4D94E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A071E-B6C3-48B9-A2E7-05A16F6FC7CA}" type="datetimeFigureOut">
              <a:rPr lang="cs-CZ" smtClean="0"/>
              <a:t>25. 5. 2017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92934-3636-40DA-A235-99A1FF4D94E4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bemagro.cz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958843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biodynamický statek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4391044"/>
            <a:ext cx="6400800" cy="1752600"/>
          </a:xfrm>
        </p:spPr>
        <p:txBody>
          <a:bodyPr/>
          <a:lstStyle/>
          <a:p>
            <a:r>
              <a:rPr lang="cs-CZ" dirty="0" smtClean="0"/>
              <a:t>Mgr. Josef Kadubec</a:t>
            </a:r>
          </a:p>
          <a:p>
            <a:endParaRPr lang="cs-CZ" dirty="0"/>
          </a:p>
        </p:txBody>
      </p:sp>
      <p:pic>
        <p:nvPicPr>
          <p:cNvPr id="4" name="Obrázek 3" descr="logo kop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8959" y="1928802"/>
            <a:ext cx="3926082" cy="164307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Ostatní aktivity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Péče o krajinu – stromořadí, biokoridory, tůňky a mokřady</a:t>
            </a:r>
          </a:p>
          <a:p>
            <a:r>
              <a:rPr lang="cs-CZ" dirty="0" smtClean="0"/>
              <a:t>Akce pro odbornou i širokou veřejnost</a:t>
            </a:r>
          </a:p>
          <a:p>
            <a:pPr lvl="1"/>
            <a:r>
              <a:rPr lang="cs-CZ" dirty="0" smtClean="0"/>
              <a:t>Den </a:t>
            </a:r>
            <a:r>
              <a:rPr lang="cs-CZ" dirty="0" err="1" smtClean="0"/>
              <a:t>Bemagra</a:t>
            </a:r>
            <a:r>
              <a:rPr lang="cs-CZ" dirty="0" smtClean="0"/>
              <a:t> 16. 9. 2017</a:t>
            </a:r>
          </a:p>
          <a:p>
            <a:pPr lvl="1"/>
            <a:r>
              <a:rPr lang="cs-CZ" dirty="0" smtClean="0"/>
              <a:t>Preparátové dny, odborné semináře, exkurze</a:t>
            </a:r>
            <a:endParaRPr lang="cs-CZ" dirty="0"/>
          </a:p>
        </p:txBody>
      </p:sp>
      <p:pic>
        <p:nvPicPr>
          <p:cNvPr id="4" name="Obrázek 3" descr="logo kop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16" y="5786454"/>
            <a:ext cx="1877691" cy="78581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cs-CZ" dirty="0" smtClean="0"/>
              <a:t>Děkuji za pozornost!</a:t>
            </a:r>
          </a:p>
          <a:p>
            <a:pPr algn="ctr">
              <a:buNone/>
            </a:pPr>
            <a:endParaRPr lang="cs-CZ" dirty="0"/>
          </a:p>
          <a:p>
            <a:pPr algn="ctr">
              <a:buNone/>
            </a:pPr>
            <a:r>
              <a:rPr lang="cs-CZ" dirty="0" smtClean="0">
                <a:hlinkClick r:id="rId2"/>
              </a:rPr>
              <a:t>www.</a:t>
            </a:r>
            <a:r>
              <a:rPr lang="cs-CZ" dirty="0" err="1" smtClean="0">
                <a:hlinkClick r:id="rId2"/>
              </a:rPr>
              <a:t>bemagro.cz</a:t>
            </a:r>
            <a:endParaRPr lang="cs-CZ" dirty="0" smtClean="0"/>
          </a:p>
        </p:txBody>
      </p:sp>
      <p:pic>
        <p:nvPicPr>
          <p:cNvPr id="4" name="Obrázek 3" descr="logo kop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3155" y="4071942"/>
            <a:ext cx="1877691" cy="78581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 nás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Poslání: „</a:t>
            </a:r>
            <a:r>
              <a:rPr lang="cs-CZ" sz="2400" b="1" i="1" dirty="0" smtClean="0"/>
              <a:t>S porozuměním a v rovnováze se světem pečovat o nám svěřenou krajinu a živé bytosti v ní a poskytovat potraviny pro nasycení těla i duše.“</a:t>
            </a:r>
            <a:endParaRPr lang="cs-CZ" sz="2400" dirty="0" smtClean="0"/>
          </a:p>
          <a:p>
            <a:r>
              <a:rPr lang="cs-CZ" sz="2400" dirty="0" smtClean="0"/>
              <a:t>Vznik v roce 1994</a:t>
            </a:r>
            <a:r>
              <a:rPr lang="cs-CZ" dirty="0" smtClean="0"/>
              <a:t>, od 2006 v ekologii</a:t>
            </a:r>
          </a:p>
          <a:p>
            <a:r>
              <a:rPr lang="cs-CZ" dirty="0" smtClean="0"/>
              <a:t>Necelých 2000 ha v podhůří </a:t>
            </a:r>
            <a:r>
              <a:rPr lang="cs-CZ" dirty="0" smtClean="0"/>
              <a:t>Novohradských hor, </a:t>
            </a:r>
            <a:r>
              <a:rPr lang="cs-CZ" sz="2400" dirty="0" smtClean="0"/>
              <a:t>z toho 470 ha orná půda</a:t>
            </a:r>
            <a:endParaRPr lang="cs-CZ" sz="2400" dirty="0" smtClean="0"/>
          </a:p>
          <a:p>
            <a:r>
              <a:rPr lang="cs-CZ" dirty="0" smtClean="0"/>
              <a:t>Chov, rostlinná produkce, zelenina, mléčné výrobky, péče o krajinu</a:t>
            </a:r>
          </a:p>
        </p:txBody>
      </p:sp>
      <p:pic>
        <p:nvPicPr>
          <p:cNvPr id="4" name="Obrázek 3" descr="logo kop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16" y="5786454"/>
            <a:ext cx="1877691" cy="78581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9" name="Obrázek 8" descr="IMG_20160527_1702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4000504"/>
            <a:ext cx="4223200" cy="2373438"/>
          </a:xfrm>
          <a:prstGeom prst="rect">
            <a:avLst/>
          </a:prstGeom>
        </p:spPr>
      </p:pic>
      <p:pic>
        <p:nvPicPr>
          <p:cNvPr id="10" name="Obrázek 9" descr="2016-04-12_13.44_IMG_58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3571876"/>
            <a:ext cx="4214810" cy="3161108"/>
          </a:xfrm>
          <a:prstGeom prst="rect">
            <a:avLst/>
          </a:prstGeom>
        </p:spPr>
      </p:pic>
      <p:pic>
        <p:nvPicPr>
          <p:cNvPr id="11" name="Obrázek 10" descr="2016-04-12_14.02_IMG_58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75" y="178595"/>
            <a:ext cx="4238623" cy="3178967"/>
          </a:xfrm>
          <a:prstGeom prst="rect">
            <a:avLst/>
          </a:prstGeom>
        </p:spPr>
      </p:pic>
      <p:pic>
        <p:nvPicPr>
          <p:cNvPr id="12" name="Obrázek 11" descr="2016-05-17_08.53_IMG_599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10127" y="142876"/>
            <a:ext cx="4190997" cy="314324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2016-05-17_09.10_IMG_60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3781" y="130167"/>
            <a:ext cx="3445937" cy="2584453"/>
          </a:xfrm>
        </p:spPr>
      </p:pic>
      <p:pic>
        <p:nvPicPr>
          <p:cNvPr id="5" name="Obrázek 4" descr="P3080110_c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937370"/>
            <a:ext cx="2515906" cy="3777778"/>
          </a:xfrm>
          <a:prstGeom prst="rect">
            <a:avLst/>
          </a:prstGeom>
        </p:spPr>
      </p:pic>
      <p:pic>
        <p:nvPicPr>
          <p:cNvPr id="6" name="Obrázek 5" descr="IMG_76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285728"/>
            <a:ext cx="3607587" cy="2405058"/>
          </a:xfrm>
          <a:prstGeom prst="rect">
            <a:avLst/>
          </a:prstGeom>
        </p:spPr>
      </p:pic>
      <p:pic>
        <p:nvPicPr>
          <p:cNvPr id="7" name="Obrázek 6" descr="MAD_277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28992" y="3000372"/>
            <a:ext cx="5539703" cy="369806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Mlékárna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stavba od 2013</a:t>
            </a:r>
          </a:p>
          <a:p>
            <a:r>
              <a:rPr lang="cs-CZ" dirty="0" smtClean="0"/>
              <a:t>provoz od 2016</a:t>
            </a:r>
          </a:p>
          <a:p>
            <a:r>
              <a:rPr lang="cs-CZ" dirty="0" smtClean="0"/>
              <a:t>výroba</a:t>
            </a:r>
          </a:p>
          <a:p>
            <a:pPr lvl="1"/>
            <a:r>
              <a:rPr lang="cs-CZ" dirty="0" smtClean="0"/>
              <a:t>mléko, jogurty, tvaroh</a:t>
            </a:r>
          </a:p>
          <a:p>
            <a:pPr lvl="1"/>
            <a:r>
              <a:rPr lang="cs-CZ" dirty="0" smtClean="0"/>
              <a:t>sýry: čerstvý, polotvrdý, zrající</a:t>
            </a:r>
          </a:p>
          <a:p>
            <a:endParaRPr lang="cs-CZ" dirty="0"/>
          </a:p>
        </p:txBody>
      </p:sp>
      <p:pic>
        <p:nvPicPr>
          <p:cNvPr id="4" name="Obrázek 3" descr="logo kop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16" y="5786454"/>
            <a:ext cx="1877691" cy="78581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Mlékárna</a:t>
            </a:r>
            <a:endParaRPr lang="cs-CZ" dirty="0"/>
          </a:p>
        </p:txBody>
      </p:sp>
      <p:pic>
        <p:nvPicPr>
          <p:cNvPr id="6" name="Obrázek 5" descr="mlekarna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881421"/>
            <a:ext cx="4143404" cy="2762269"/>
          </a:xfrm>
          <a:prstGeom prst="rect">
            <a:avLst/>
          </a:prstGeom>
        </p:spPr>
      </p:pic>
      <p:pic>
        <p:nvPicPr>
          <p:cNvPr id="7" name="Obrázek 6" descr="mlekarna3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1357298"/>
            <a:ext cx="4429126" cy="3026569"/>
          </a:xfrm>
          <a:prstGeom prst="rect">
            <a:avLst/>
          </a:prstGeom>
        </p:spPr>
      </p:pic>
      <p:pic>
        <p:nvPicPr>
          <p:cNvPr id="9" name="Zástupný symbol pro obsah 8" descr="MAD_4469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85720" y="1000108"/>
            <a:ext cx="1603276" cy="2840039"/>
          </a:xfrm>
        </p:spPr>
      </p:pic>
      <p:pic>
        <p:nvPicPr>
          <p:cNvPr id="10" name="Obrázek 9" descr="MAD_449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32995" y="4472761"/>
            <a:ext cx="3125285" cy="2170949"/>
          </a:xfrm>
          <a:prstGeom prst="rect">
            <a:avLst/>
          </a:prstGeom>
        </p:spPr>
      </p:pic>
      <p:pic>
        <p:nvPicPr>
          <p:cNvPr id="11" name="Obrázek 10" descr="logo kopi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0892" y="285728"/>
            <a:ext cx="1877691" cy="78581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Zelenina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„zahrada“ v Meziříčí 1 ha – košťály a listy</a:t>
            </a:r>
          </a:p>
          <a:p>
            <a:r>
              <a:rPr lang="cs-CZ" dirty="0" smtClean="0"/>
              <a:t>„lepší“ pole cca 2 ha – </a:t>
            </a:r>
            <a:r>
              <a:rPr lang="cs-CZ" dirty="0" err="1" smtClean="0"/>
              <a:t>kořenovky</a:t>
            </a:r>
            <a:r>
              <a:rPr lang="cs-CZ" dirty="0" smtClean="0"/>
              <a:t> </a:t>
            </a:r>
          </a:p>
          <a:p>
            <a:r>
              <a:rPr lang="cs-CZ" dirty="0" smtClean="0"/>
              <a:t>4 ha brambor – bez postřiků</a:t>
            </a:r>
          </a:p>
          <a:p>
            <a:r>
              <a:rPr lang="cs-CZ" dirty="0" smtClean="0"/>
              <a:t>pěstování na hrůbcích, velký podíl ruční práce</a:t>
            </a:r>
          </a:p>
          <a:p>
            <a:r>
              <a:rPr lang="cs-CZ" dirty="0" smtClean="0"/>
              <a:t>vlastní sklady</a:t>
            </a:r>
          </a:p>
          <a:p>
            <a:endParaRPr lang="cs-CZ" dirty="0"/>
          </a:p>
          <a:p>
            <a:r>
              <a:rPr lang="cs-CZ" dirty="0" smtClean="0"/>
              <a:t>obiloviny: pohanka</a:t>
            </a:r>
            <a:endParaRPr lang="cs-CZ" dirty="0"/>
          </a:p>
        </p:txBody>
      </p:sp>
      <p:pic>
        <p:nvPicPr>
          <p:cNvPr id="4" name="Obrázek 3" descr="logo kop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16" y="5786454"/>
            <a:ext cx="1877691" cy="78581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Zelenina</a:t>
            </a:r>
            <a:endParaRPr lang="cs-CZ" dirty="0"/>
          </a:p>
        </p:txBody>
      </p:sp>
      <p:pic>
        <p:nvPicPr>
          <p:cNvPr id="11" name="Obrázek 10" descr="logo kop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892" y="285728"/>
            <a:ext cx="1877691" cy="785818"/>
          </a:xfrm>
          <a:prstGeom prst="rect">
            <a:avLst/>
          </a:prstGeom>
        </p:spPr>
      </p:pic>
      <p:pic>
        <p:nvPicPr>
          <p:cNvPr id="12" name="Zástupný symbol pro obsah 11" descr="MAD_283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5031" y="1142984"/>
            <a:ext cx="4468407" cy="2982915"/>
          </a:xfrm>
        </p:spPr>
      </p:pic>
      <p:pic>
        <p:nvPicPr>
          <p:cNvPr id="13" name="Obrázek 12" descr="MAD_28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6449" y="4429132"/>
            <a:ext cx="4732741" cy="2313127"/>
          </a:xfrm>
          <a:prstGeom prst="rect">
            <a:avLst/>
          </a:prstGeom>
        </p:spPr>
      </p:pic>
      <p:pic>
        <p:nvPicPr>
          <p:cNvPr id="14" name="Obrázek 13" descr="MAD_284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4876" y="1142984"/>
            <a:ext cx="4266205" cy="2847934"/>
          </a:xfrm>
          <a:prstGeom prst="rect">
            <a:avLst/>
          </a:prstGeom>
        </p:spPr>
      </p:pic>
      <p:pic>
        <p:nvPicPr>
          <p:cNvPr id="15" name="Obrázek 14" descr="MAD_3007_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0628" y="4071942"/>
            <a:ext cx="3954514" cy="264074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Ocenění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None/>
            </a:pPr>
            <a:r>
              <a:rPr lang="cs-CZ" dirty="0" smtClean="0"/>
              <a:t>Bartákův hrnec za 2015</a:t>
            </a:r>
          </a:p>
          <a:p>
            <a:pPr lvl="1"/>
            <a:endParaRPr lang="cs-CZ" dirty="0" smtClean="0"/>
          </a:p>
          <a:p>
            <a:pPr lvl="1">
              <a:buNone/>
            </a:pPr>
            <a:r>
              <a:rPr lang="cs-CZ" dirty="0" smtClean="0"/>
              <a:t>certifikace </a:t>
            </a:r>
            <a:r>
              <a:rPr lang="cs-CZ" dirty="0" err="1" smtClean="0"/>
              <a:t>Demeter</a:t>
            </a:r>
            <a:r>
              <a:rPr lang="cs-CZ" dirty="0" smtClean="0"/>
              <a:t> 2015 </a:t>
            </a:r>
          </a:p>
          <a:p>
            <a:pPr lvl="1"/>
            <a:endParaRPr lang="cs-CZ" dirty="0" smtClean="0"/>
          </a:p>
          <a:p>
            <a:pPr lvl="1">
              <a:buNone/>
            </a:pPr>
            <a:r>
              <a:rPr lang="cs-CZ" dirty="0" smtClean="0"/>
              <a:t>Chutná hezky. </a:t>
            </a:r>
            <a:r>
              <a:rPr lang="cs-CZ" dirty="0" err="1" smtClean="0"/>
              <a:t>Jihočesky</a:t>
            </a:r>
            <a:r>
              <a:rPr lang="cs-CZ" dirty="0" smtClean="0"/>
              <a:t>. 2017 – první místo v kategorii „Mléko“ za mléko </a:t>
            </a:r>
            <a:r>
              <a:rPr lang="cs-CZ" dirty="0" smtClean="0">
                <a:sym typeface="Wingdings" pitchFamily="2" charset="2"/>
              </a:rPr>
              <a:t></a:t>
            </a:r>
          </a:p>
          <a:p>
            <a:pPr lvl="1"/>
            <a:endParaRPr lang="cs-CZ" dirty="0" smtClean="0"/>
          </a:p>
          <a:p>
            <a:pPr lvl="1">
              <a:buNone/>
            </a:pPr>
            <a:endParaRPr lang="cs-CZ" dirty="0"/>
          </a:p>
        </p:txBody>
      </p:sp>
      <p:pic>
        <p:nvPicPr>
          <p:cNvPr id="4" name="Obrázek 3" descr="logo kop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16" y="5786454"/>
            <a:ext cx="1877691" cy="785818"/>
          </a:xfrm>
          <a:prstGeom prst="rect">
            <a:avLst/>
          </a:prstGeom>
        </p:spPr>
      </p:pic>
      <p:pic>
        <p:nvPicPr>
          <p:cNvPr id="5" name="Obrázek 4" descr="logo_demeter_rg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9322" y="2428868"/>
            <a:ext cx="2092068" cy="96381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</TotalTime>
  <Words>138</Words>
  <Application>Microsoft Office PowerPoint</Application>
  <PresentationFormat>Předvádění na obrazovce (4:3)</PresentationFormat>
  <Paragraphs>38</Paragraphs>
  <Slides>11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Motiv sady Office</vt:lpstr>
      <vt:lpstr>biodynamický statek   </vt:lpstr>
      <vt:lpstr>O nás</vt:lpstr>
      <vt:lpstr>Snímek 3</vt:lpstr>
      <vt:lpstr>Snímek 4</vt:lpstr>
      <vt:lpstr>Mlékárna</vt:lpstr>
      <vt:lpstr>Mlékárna</vt:lpstr>
      <vt:lpstr>Zelenina</vt:lpstr>
      <vt:lpstr>Zelenina</vt:lpstr>
      <vt:lpstr>Ocenění</vt:lpstr>
      <vt:lpstr>Ostatní aktivity</vt:lpstr>
      <vt:lpstr>Snímek 11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biodynamický statek</dc:title>
  <dc:creator>Josef Kadubec</dc:creator>
  <cp:lastModifiedBy>Josef Kadubec</cp:lastModifiedBy>
  <cp:revision>24</cp:revision>
  <dcterms:created xsi:type="dcterms:W3CDTF">2017-05-25T11:25:06Z</dcterms:created>
  <dcterms:modified xsi:type="dcterms:W3CDTF">2017-05-25T21:26:47Z</dcterms:modified>
</cp:coreProperties>
</file>