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282" r:id="rId3"/>
    <p:sldId id="283" r:id="rId4"/>
    <p:sldId id="284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5" r:id="rId14"/>
    <p:sldId id="294" r:id="rId15"/>
    <p:sldId id="293" r:id="rId16"/>
    <p:sldId id="303" r:id="rId17"/>
    <p:sldId id="304" r:id="rId18"/>
    <p:sldId id="305" r:id="rId19"/>
    <p:sldId id="297" r:id="rId20"/>
    <p:sldId id="296" r:id="rId21"/>
    <p:sldId id="257" r:id="rId22"/>
    <p:sldId id="274" r:id="rId23"/>
    <p:sldId id="278" r:id="rId24"/>
    <p:sldId id="276" r:id="rId25"/>
    <p:sldId id="280" r:id="rId26"/>
    <p:sldId id="277" r:id="rId27"/>
    <p:sldId id="279" r:id="rId28"/>
    <p:sldId id="298" r:id="rId29"/>
    <p:sldId id="302" r:id="rId30"/>
    <p:sldId id="271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94667" autoAdjust="0"/>
  </p:normalViewPr>
  <p:slideViewPr>
    <p:cSldViewPr>
      <p:cViewPr varScale="1">
        <p:scale>
          <a:sx n="81" d="100"/>
          <a:sy n="81" d="100"/>
        </p:scale>
        <p:origin x="14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B52FF-C869-4E0A-8600-6C11C9DE2FB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2F074D-2EA4-41EB-BA56-7B7E68A05637}">
      <dgm:prSet phldrT="[Text]" custT="1"/>
      <dgm:spPr/>
      <dgm:t>
        <a:bodyPr/>
        <a:lstStyle/>
        <a:p>
          <a:r>
            <a:rPr lang="cs-CZ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Kontaminovaná potravina/voda</a:t>
          </a:r>
          <a:endParaRPr lang="cs-CZ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CB5BCC-EF31-44E6-9FD6-00F371F02013}" type="parTrans" cxnId="{A6AF4816-C7AA-4482-AD5C-010BF59A80BA}">
      <dgm:prSet/>
      <dgm:spPr/>
      <dgm:t>
        <a:bodyPr/>
        <a:lstStyle/>
        <a:p>
          <a:endParaRPr lang="cs-CZ"/>
        </a:p>
      </dgm:t>
    </dgm:pt>
    <dgm:pt modelId="{B530730B-4AFE-4882-950C-D07EF85FC882}" type="sibTrans" cxnId="{A6AF4816-C7AA-4482-AD5C-010BF59A80BA}">
      <dgm:prSet/>
      <dgm:spPr/>
      <dgm:t>
        <a:bodyPr/>
        <a:lstStyle/>
        <a:p>
          <a:endParaRPr lang="cs-CZ"/>
        </a:p>
      </dgm:t>
    </dgm:pt>
    <dgm:pt modelId="{6932C493-4ED9-4FA8-945C-428C0D9312A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Postižení GIT</a:t>
          </a:r>
          <a:endParaRPr lang="cs-CZ" sz="2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801C30-CD7F-4CD3-A089-D191C945A352}" type="parTrans" cxnId="{1B239ADB-5356-483D-BCBC-F423DFB2520C}">
      <dgm:prSet/>
      <dgm:spPr>
        <a:ln>
          <a:solidFill>
            <a:srgbClr val="FFC000"/>
          </a:solidFill>
        </a:ln>
      </dgm:spPr>
      <dgm:t>
        <a:bodyPr/>
        <a:lstStyle/>
        <a:p>
          <a:endParaRPr lang="cs-CZ"/>
        </a:p>
      </dgm:t>
    </dgm:pt>
    <dgm:pt modelId="{09BDF21B-6FFB-4558-9824-C70F068A2490}" type="sibTrans" cxnId="{1B239ADB-5356-483D-BCBC-F423DFB2520C}">
      <dgm:prSet/>
      <dgm:spPr/>
      <dgm:t>
        <a:bodyPr/>
        <a:lstStyle/>
        <a:p>
          <a:endParaRPr lang="cs-CZ"/>
        </a:p>
      </dgm:t>
    </dgm:pt>
    <dgm:pt modelId="{C911F4C5-D9CA-4B2C-B25D-F0B7A70CFD04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cs-CZ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Amebóza</a:t>
          </a:r>
          <a:endParaRPr lang="cs-CZ" sz="2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cs-CZ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Kryptosporidióza</a:t>
          </a:r>
          <a:endParaRPr lang="cs-CZ" sz="2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cs-CZ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Giardióza</a:t>
          </a:r>
        </a:p>
        <a:p>
          <a:pPr algn="l"/>
          <a:r>
            <a:rPr lang="cs-CZ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Tenióza</a:t>
          </a:r>
          <a:endParaRPr lang="cs-CZ" sz="2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cs-CZ" sz="20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Difylobotrióza</a:t>
          </a:r>
          <a:endParaRPr lang="cs-CZ" sz="2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cs-CZ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Anisakóza</a:t>
          </a:r>
          <a:endParaRPr lang="cs-CZ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9595A2-15B8-4290-9339-50E634A0D0B7}" type="parTrans" cxnId="{803883DC-08E1-464E-940E-DE014C469D92}">
      <dgm:prSet/>
      <dgm:spPr>
        <a:ln>
          <a:solidFill>
            <a:srgbClr val="FFC000"/>
          </a:solidFill>
        </a:ln>
      </dgm:spPr>
      <dgm:t>
        <a:bodyPr/>
        <a:lstStyle/>
        <a:p>
          <a:endParaRPr lang="cs-CZ"/>
        </a:p>
      </dgm:t>
    </dgm:pt>
    <dgm:pt modelId="{0C2F88E2-5C62-4823-AC79-C439FC0B238E}" type="sibTrans" cxnId="{803883DC-08E1-464E-940E-DE014C469D92}">
      <dgm:prSet/>
      <dgm:spPr/>
      <dgm:t>
        <a:bodyPr/>
        <a:lstStyle/>
        <a:p>
          <a:endParaRPr lang="cs-CZ"/>
        </a:p>
      </dgm:t>
    </dgm:pt>
    <dgm:pt modelId="{4D102599-1E33-4916-940F-BF9B94C74A1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Postižení tkání</a:t>
          </a:r>
          <a:endParaRPr lang="cs-CZ" sz="2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DB17A-8D9D-454D-8243-5E886ACEB55F}" type="parTrans" cxnId="{CE283AC8-405B-467E-ACEB-57845A3F48D2}">
      <dgm:prSet/>
      <dgm:spPr>
        <a:ln>
          <a:solidFill>
            <a:srgbClr val="FFC000"/>
          </a:solidFill>
        </a:ln>
      </dgm:spPr>
      <dgm:t>
        <a:bodyPr/>
        <a:lstStyle/>
        <a:p>
          <a:endParaRPr lang="cs-CZ"/>
        </a:p>
      </dgm:t>
    </dgm:pt>
    <dgm:pt modelId="{DE572F2A-1BFA-4C72-8BD6-378EFABEC7E2}" type="sibTrans" cxnId="{CE283AC8-405B-467E-ACEB-57845A3F48D2}">
      <dgm:prSet/>
      <dgm:spPr/>
      <dgm:t>
        <a:bodyPr/>
        <a:lstStyle/>
        <a:p>
          <a:endParaRPr lang="cs-CZ"/>
        </a:p>
      </dgm:t>
    </dgm:pt>
    <dgm:pt modelId="{3C5002A2-0119-47F6-9EB2-098DCF7950F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endParaRPr lang="cs-CZ" sz="2000" dirty="0" smtClean="0"/>
        </a:p>
        <a:p>
          <a:pPr algn="l"/>
          <a:r>
            <a:rPr lang="cs-CZ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Toxoplazmóza</a:t>
          </a:r>
        </a:p>
        <a:p>
          <a:pPr algn="l"/>
          <a:r>
            <a:rPr lang="cs-CZ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Trichinelóza</a:t>
          </a:r>
        </a:p>
        <a:p>
          <a:pPr algn="l"/>
          <a:r>
            <a:rPr lang="cs-CZ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Echinokokóza</a:t>
          </a:r>
        </a:p>
        <a:p>
          <a:pPr algn="l"/>
          <a:r>
            <a:rPr lang="cs-CZ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Cysticerkóza</a:t>
          </a:r>
        </a:p>
        <a:p>
          <a:pPr algn="l"/>
          <a:r>
            <a:rPr lang="cs-CZ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Cystická </a:t>
          </a:r>
          <a:r>
            <a:rPr lang="cs-CZ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hydatidóza</a:t>
          </a:r>
          <a:endParaRPr lang="cs-CZ" sz="2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endParaRPr lang="cs-CZ" sz="2000" dirty="0"/>
        </a:p>
      </dgm:t>
    </dgm:pt>
    <dgm:pt modelId="{E440B5EF-BBB3-44AB-BFAA-ED94DB9D5C88}" type="parTrans" cxnId="{D7F451B1-A8F3-4A61-9DB1-6DD7A5B0751E}">
      <dgm:prSet/>
      <dgm:spPr>
        <a:ln>
          <a:solidFill>
            <a:srgbClr val="FFC000"/>
          </a:solidFill>
        </a:ln>
      </dgm:spPr>
      <dgm:t>
        <a:bodyPr/>
        <a:lstStyle/>
        <a:p>
          <a:endParaRPr lang="cs-CZ"/>
        </a:p>
      </dgm:t>
    </dgm:pt>
    <dgm:pt modelId="{9DFBFE82-D2DF-458A-85C7-31F3CC737434}" type="sibTrans" cxnId="{D7F451B1-A8F3-4A61-9DB1-6DD7A5B0751E}">
      <dgm:prSet/>
      <dgm:spPr/>
      <dgm:t>
        <a:bodyPr/>
        <a:lstStyle/>
        <a:p>
          <a:endParaRPr lang="cs-CZ"/>
        </a:p>
      </dgm:t>
    </dgm:pt>
    <dgm:pt modelId="{1B64B6CC-F870-4E97-95C0-1831717D3FF6}" type="pres">
      <dgm:prSet presAssocID="{97DB52FF-C869-4E0A-8600-6C11C9DE2F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3743397-E4F0-4FD5-8018-5F7CFA1701CD}" type="pres">
      <dgm:prSet presAssocID="{732F074D-2EA4-41EB-BA56-7B7E68A05637}" presName="root1" presStyleCnt="0"/>
      <dgm:spPr/>
    </dgm:pt>
    <dgm:pt modelId="{018A5B67-7847-4124-89A6-DE97E7537360}" type="pres">
      <dgm:prSet presAssocID="{732F074D-2EA4-41EB-BA56-7B7E68A0563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18334E-BA66-4693-8313-B78E1574C420}" type="pres">
      <dgm:prSet presAssocID="{732F074D-2EA4-41EB-BA56-7B7E68A05637}" presName="level2hierChild" presStyleCnt="0"/>
      <dgm:spPr/>
    </dgm:pt>
    <dgm:pt modelId="{174DF0A6-F2CB-4A05-951F-7BE8341E2481}" type="pres">
      <dgm:prSet presAssocID="{8B801C30-CD7F-4CD3-A089-D191C945A352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32D20AE6-75EC-4D73-AAFC-BA3A62B69755}" type="pres">
      <dgm:prSet presAssocID="{8B801C30-CD7F-4CD3-A089-D191C945A352}" presName="connTx" presStyleLbl="parChTrans1D2" presStyleIdx="0" presStyleCnt="2"/>
      <dgm:spPr/>
      <dgm:t>
        <a:bodyPr/>
        <a:lstStyle/>
        <a:p>
          <a:endParaRPr lang="cs-CZ"/>
        </a:p>
      </dgm:t>
    </dgm:pt>
    <dgm:pt modelId="{05BF14B3-43B6-4BB6-815C-DEF0C8348B20}" type="pres">
      <dgm:prSet presAssocID="{6932C493-4ED9-4FA8-945C-428C0D9312AE}" presName="root2" presStyleCnt="0"/>
      <dgm:spPr/>
    </dgm:pt>
    <dgm:pt modelId="{2BF8CD2F-02F1-4D50-B9D6-665290BE3F55}" type="pres">
      <dgm:prSet presAssocID="{6932C493-4ED9-4FA8-945C-428C0D9312AE}" presName="LevelTwoTextNode" presStyleLbl="node2" presStyleIdx="0" presStyleCnt="2" custLinFactNeighborX="6718" custLinFactNeighborY="-505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E7E05E5-0F5D-4D3C-BF58-B28AEA03E644}" type="pres">
      <dgm:prSet presAssocID="{6932C493-4ED9-4FA8-945C-428C0D9312AE}" presName="level3hierChild" presStyleCnt="0"/>
      <dgm:spPr/>
    </dgm:pt>
    <dgm:pt modelId="{06BC6AB4-CAAC-47CB-B2B9-6D8934A85EB5}" type="pres">
      <dgm:prSet presAssocID="{C39595A2-15B8-4290-9339-50E634A0D0B7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0897D336-8E76-4D6E-9CE8-AF7DFEA0E960}" type="pres">
      <dgm:prSet presAssocID="{C39595A2-15B8-4290-9339-50E634A0D0B7}" presName="connTx" presStyleLbl="parChTrans1D3" presStyleIdx="0" presStyleCnt="2"/>
      <dgm:spPr/>
      <dgm:t>
        <a:bodyPr/>
        <a:lstStyle/>
        <a:p>
          <a:endParaRPr lang="cs-CZ"/>
        </a:p>
      </dgm:t>
    </dgm:pt>
    <dgm:pt modelId="{A834E52C-D640-49EC-A61F-382997672162}" type="pres">
      <dgm:prSet presAssocID="{C911F4C5-D9CA-4B2C-B25D-F0B7A70CFD04}" presName="root2" presStyleCnt="0"/>
      <dgm:spPr/>
    </dgm:pt>
    <dgm:pt modelId="{FA548330-BEA0-4946-A8FD-7BFC553DCF90}" type="pres">
      <dgm:prSet presAssocID="{C911F4C5-D9CA-4B2C-B25D-F0B7A70CFD04}" presName="LevelTwoTextNode" presStyleLbl="node3" presStyleIdx="0" presStyleCnt="2" custScaleY="222565" custLinFactNeighborX="-6712" custLinFactNeighborY="-7926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2036235-4014-4AF2-9232-C4E62ACA9629}" type="pres">
      <dgm:prSet presAssocID="{C911F4C5-D9CA-4B2C-B25D-F0B7A70CFD04}" presName="level3hierChild" presStyleCnt="0"/>
      <dgm:spPr/>
    </dgm:pt>
    <dgm:pt modelId="{707B0D55-1481-42B7-ABD8-2E00B3721B04}" type="pres">
      <dgm:prSet presAssocID="{604DB17A-8D9D-454D-8243-5E886ACEB55F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55F17809-0E17-49B3-9FF4-FA79EEEAC2F9}" type="pres">
      <dgm:prSet presAssocID="{604DB17A-8D9D-454D-8243-5E886ACEB55F}" presName="connTx" presStyleLbl="parChTrans1D2" presStyleIdx="1" presStyleCnt="2"/>
      <dgm:spPr/>
      <dgm:t>
        <a:bodyPr/>
        <a:lstStyle/>
        <a:p>
          <a:endParaRPr lang="cs-CZ"/>
        </a:p>
      </dgm:t>
    </dgm:pt>
    <dgm:pt modelId="{4FFDE3C1-3B71-4D9D-ADDB-3171796BACA9}" type="pres">
      <dgm:prSet presAssocID="{4D102599-1E33-4916-940F-BF9B94C74A12}" presName="root2" presStyleCnt="0"/>
      <dgm:spPr/>
    </dgm:pt>
    <dgm:pt modelId="{20EC7623-B574-4B5F-9B75-B350771062ED}" type="pres">
      <dgm:prSet presAssocID="{4D102599-1E33-4916-940F-BF9B94C74A12}" presName="LevelTwoTextNode" presStyleLbl="node2" presStyleIdx="1" presStyleCnt="2" custLinFactNeighborX="6690" custLinFactNeighborY="3233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0EDDD6-85A6-41EB-A0E5-9C2D9061A3FC}" type="pres">
      <dgm:prSet presAssocID="{4D102599-1E33-4916-940F-BF9B94C74A12}" presName="level3hierChild" presStyleCnt="0"/>
      <dgm:spPr/>
    </dgm:pt>
    <dgm:pt modelId="{AC30F510-F5E2-43D6-B9E3-3ECDC831E1B4}" type="pres">
      <dgm:prSet presAssocID="{E440B5EF-BBB3-44AB-BFAA-ED94DB9D5C88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A236D0FF-BC79-4285-B01A-B933C15D89CA}" type="pres">
      <dgm:prSet presAssocID="{E440B5EF-BBB3-44AB-BFAA-ED94DB9D5C88}" presName="connTx" presStyleLbl="parChTrans1D3" presStyleIdx="1" presStyleCnt="2"/>
      <dgm:spPr/>
      <dgm:t>
        <a:bodyPr/>
        <a:lstStyle/>
        <a:p>
          <a:endParaRPr lang="cs-CZ"/>
        </a:p>
      </dgm:t>
    </dgm:pt>
    <dgm:pt modelId="{0EBE485F-C9CC-4F45-982E-159944F23D33}" type="pres">
      <dgm:prSet presAssocID="{3C5002A2-0119-47F6-9EB2-098DCF7950F7}" presName="root2" presStyleCnt="0"/>
      <dgm:spPr/>
    </dgm:pt>
    <dgm:pt modelId="{D4738F06-AFE2-4363-B433-F95F7F1C1F40}" type="pres">
      <dgm:prSet presAssocID="{3C5002A2-0119-47F6-9EB2-098DCF7950F7}" presName="LevelTwoTextNode" presStyleLbl="node3" presStyleIdx="1" presStyleCnt="2" custScaleY="190006" custLinFactNeighborX="-3381" custLinFactNeighborY="3096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B0BA78-1ED0-462A-9085-28F1F37A100F}" type="pres">
      <dgm:prSet presAssocID="{3C5002A2-0119-47F6-9EB2-098DCF7950F7}" presName="level3hierChild" presStyleCnt="0"/>
      <dgm:spPr/>
    </dgm:pt>
  </dgm:ptLst>
  <dgm:cxnLst>
    <dgm:cxn modelId="{6BFD83FD-DCA2-40DA-BC07-49560367DFCA}" type="presOf" srcId="{604DB17A-8D9D-454D-8243-5E886ACEB55F}" destId="{55F17809-0E17-49B3-9FF4-FA79EEEAC2F9}" srcOrd="1" destOrd="0" presId="urn:microsoft.com/office/officeart/2005/8/layout/hierarchy2"/>
    <dgm:cxn modelId="{BE931893-55F4-43DE-AFFC-E50DAA0BFCB9}" type="presOf" srcId="{E440B5EF-BBB3-44AB-BFAA-ED94DB9D5C88}" destId="{AC30F510-F5E2-43D6-B9E3-3ECDC831E1B4}" srcOrd="0" destOrd="0" presId="urn:microsoft.com/office/officeart/2005/8/layout/hierarchy2"/>
    <dgm:cxn modelId="{D177744A-7846-4654-AC12-68AC77131B0F}" type="presOf" srcId="{97DB52FF-C869-4E0A-8600-6C11C9DE2FBE}" destId="{1B64B6CC-F870-4E97-95C0-1831717D3FF6}" srcOrd="0" destOrd="0" presId="urn:microsoft.com/office/officeart/2005/8/layout/hierarchy2"/>
    <dgm:cxn modelId="{FA3CA180-90CD-43B1-9191-A488EA5E6988}" type="presOf" srcId="{8B801C30-CD7F-4CD3-A089-D191C945A352}" destId="{32D20AE6-75EC-4D73-AAFC-BA3A62B69755}" srcOrd="1" destOrd="0" presId="urn:microsoft.com/office/officeart/2005/8/layout/hierarchy2"/>
    <dgm:cxn modelId="{6DD64B2C-53D5-4375-9F28-2A8F04F59A0C}" type="presOf" srcId="{4D102599-1E33-4916-940F-BF9B94C74A12}" destId="{20EC7623-B574-4B5F-9B75-B350771062ED}" srcOrd="0" destOrd="0" presId="urn:microsoft.com/office/officeart/2005/8/layout/hierarchy2"/>
    <dgm:cxn modelId="{803883DC-08E1-464E-940E-DE014C469D92}" srcId="{6932C493-4ED9-4FA8-945C-428C0D9312AE}" destId="{C911F4C5-D9CA-4B2C-B25D-F0B7A70CFD04}" srcOrd="0" destOrd="0" parTransId="{C39595A2-15B8-4290-9339-50E634A0D0B7}" sibTransId="{0C2F88E2-5C62-4823-AC79-C439FC0B238E}"/>
    <dgm:cxn modelId="{6D386F81-344C-4F15-A1C3-4241D13A3AB8}" type="presOf" srcId="{C39595A2-15B8-4290-9339-50E634A0D0B7}" destId="{06BC6AB4-CAAC-47CB-B2B9-6D8934A85EB5}" srcOrd="0" destOrd="0" presId="urn:microsoft.com/office/officeart/2005/8/layout/hierarchy2"/>
    <dgm:cxn modelId="{9DE47EA1-123A-446B-9983-7B213CFA61B6}" type="presOf" srcId="{3C5002A2-0119-47F6-9EB2-098DCF7950F7}" destId="{D4738F06-AFE2-4363-B433-F95F7F1C1F40}" srcOrd="0" destOrd="0" presId="urn:microsoft.com/office/officeart/2005/8/layout/hierarchy2"/>
    <dgm:cxn modelId="{D7F451B1-A8F3-4A61-9DB1-6DD7A5B0751E}" srcId="{4D102599-1E33-4916-940F-BF9B94C74A12}" destId="{3C5002A2-0119-47F6-9EB2-098DCF7950F7}" srcOrd="0" destOrd="0" parTransId="{E440B5EF-BBB3-44AB-BFAA-ED94DB9D5C88}" sibTransId="{9DFBFE82-D2DF-458A-85C7-31F3CC737434}"/>
    <dgm:cxn modelId="{924B4021-04F9-4558-BBC9-5154034A459A}" type="presOf" srcId="{8B801C30-CD7F-4CD3-A089-D191C945A352}" destId="{174DF0A6-F2CB-4A05-951F-7BE8341E2481}" srcOrd="0" destOrd="0" presId="urn:microsoft.com/office/officeart/2005/8/layout/hierarchy2"/>
    <dgm:cxn modelId="{5F640D8D-170E-40B6-9618-F67F144E42B5}" type="presOf" srcId="{6932C493-4ED9-4FA8-945C-428C0D9312AE}" destId="{2BF8CD2F-02F1-4D50-B9D6-665290BE3F55}" srcOrd="0" destOrd="0" presId="urn:microsoft.com/office/officeart/2005/8/layout/hierarchy2"/>
    <dgm:cxn modelId="{F6930E4A-CEC8-407C-9F70-BEBC6015E354}" type="presOf" srcId="{732F074D-2EA4-41EB-BA56-7B7E68A05637}" destId="{018A5B67-7847-4124-89A6-DE97E7537360}" srcOrd="0" destOrd="0" presId="urn:microsoft.com/office/officeart/2005/8/layout/hierarchy2"/>
    <dgm:cxn modelId="{26F1FC3D-E281-4646-8FDE-079640C6D1BF}" type="presOf" srcId="{E440B5EF-BBB3-44AB-BFAA-ED94DB9D5C88}" destId="{A236D0FF-BC79-4285-B01A-B933C15D89CA}" srcOrd="1" destOrd="0" presId="urn:microsoft.com/office/officeart/2005/8/layout/hierarchy2"/>
    <dgm:cxn modelId="{1B239ADB-5356-483D-BCBC-F423DFB2520C}" srcId="{732F074D-2EA4-41EB-BA56-7B7E68A05637}" destId="{6932C493-4ED9-4FA8-945C-428C0D9312AE}" srcOrd="0" destOrd="0" parTransId="{8B801C30-CD7F-4CD3-A089-D191C945A352}" sibTransId="{09BDF21B-6FFB-4558-9824-C70F068A2490}"/>
    <dgm:cxn modelId="{AEB430DC-655E-43C7-A4F7-0B0458BC3527}" type="presOf" srcId="{C39595A2-15B8-4290-9339-50E634A0D0B7}" destId="{0897D336-8E76-4D6E-9CE8-AF7DFEA0E960}" srcOrd="1" destOrd="0" presId="urn:microsoft.com/office/officeart/2005/8/layout/hierarchy2"/>
    <dgm:cxn modelId="{A6AF4816-C7AA-4482-AD5C-010BF59A80BA}" srcId="{97DB52FF-C869-4E0A-8600-6C11C9DE2FBE}" destId="{732F074D-2EA4-41EB-BA56-7B7E68A05637}" srcOrd="0" destOrd="0" parTransId="{CBCB5BCC-EF31-44E6-9FD6-00F371F02013}" sibTransId="{B530730B-4AFE-4882-950C-D07EF85FC882}"/>
    <dgm:cxn modelId="{CE283AC8-405B-467E-ACEB-57845A3F48D2}" srcId="{732F074D-2EA4-41EB-BA56-7B7E68A05637}" destId="{4D102599-1E33-4916-940F-BF9B94C74A12}" srcOrd="1" destOrd="0" parTransId="{604DB17A-8D9D-454D-8243-5E886ACEB55F}" sibTransId="{DE572F2A-1BFA-4C72-8BD6-378EFABEC7E2}"/>
    <dgm:cxn modelId="{731FF55E-DE7F-44F2-9980-9BC120F162E2}" type="presOf" srcId="{C911F4C5-D9CA-4B2C-B25D-F0B7A70CFD04}" destId="{FA548330-BEA0-4946-A8FD-7BFC553DCF90}" srcOrd="0" destOrd="0" presId="urn:microsoft.com/office/officeart/2005/8/layout/hierarchy2"/>
    <dgm:cxn modelId="{C2081D72-53A2-4C16-9EF9-61371DDD75FB}" type="presOf" srcId="{604DB17A-8D9D-454D-8243-5E886ACEB55F}" destId="{707B0D55-1481-42B7-ABD8-2E00B3721B04}" srcOrd="0" destOrd="0" presId="urn:microsoft.com/office/officeart/2005/8/layout/hierarchy2"/>
    <dgm:cxn modelId="{78B1829C-ED18-4A67-B8B0-53FA2018567C}" type="presParOf" srcId="{1B64B6CC-F870-4E97-95C0-1831717D3FF6}" destId="{43743397-E4F0-4FD5-8018-5F7CFA1701CD}" srcOrd="0" destOrd="0" presId="urn:microsoft.com/office/officeart/2005/8/layout/hierarchy2"/>
    <dgm:cxn modelId="{38D15A6C-A046-4D1A-9BA7-DDE2C19DF765}" type="presParOf" srcId="{43743397-E4F0-4FD5-8018-5F7CFA1701CD}" destId="{018A5B67-7847-4124-89A6-DE97E7537360}" srcOrd="0" destOrd="0" presId="urn:microsoft.com/office/officeart/2005/8/layout/hierarchy2"/>
    <dgm:cxn modelId="{B9CA2D2E-7FFC-4F36-B083-BF2F8A9638E1}" type="presParOf" srcId="{43743397-E4F0-4FD5-8018-5F7CFA1701CD}" destId="{2218334E-BA66-4693-8313-B78E1574C420}" srcOrd="1" destOrd="0" presId="urn:microsoft.com/office/officeart/2005/8/layout/hierarchy2"/>
    <dgm:cxn modelId="{5CC8CD54-8CB7-4A4D-AC81-64E047C245B7}" type="presParOf" srcId="{2218334E-BA66-4693-8313-B78E1574C420}" destId="{174DF0A6-F2CB-4A05-951F-7BE8341E2481}" srcOrd="0" destOrd="0" presId="urn:microsoft.com/office/officeart/2005/8/layout/hierarchy2"/>
    <dgm:cxn modelId="{DBC74D30-C1E7-4D8D-A249-36CC0C3B2F4C}" type="presParOf" srcId="{174DF0A6-F2CB-4A05-951F-7BE8341E2481}" destId="{32D20AE6-75EC-4D73-AAFC-BA3A62B69755}" srcOrd="0" destOrd="0" presId="urn:microsoft.com/office/officeart/2005/8/layout/hierarchy2"/>
    <dgm:cxn modelId="{E28F3CBD-5989-456F-910A-DB978862B841}" type="presParOf" srcId="{2218334E-BA66-4693-8313-B78E1574C420}" destId="{05BF14B3-43B6-4BB6-815C-DEF0C8348B20}" srcOrd="1" destOrd="0" presId="urn:microsoft.com/office/officeart/2005/8/layout/hierarchy2"/>
    <dgm:cxn modelId="{D2160BCB-FBA0-41A2-8752-1B479D93B25F}" type="presParOf" srcId="{05BF14B3-43B6-4BB6-815C-DEF0C8348B20}" destId="{2BF8CD2F-02F1-4D50-B9D6-665290BE3F55}" srcOrd="0" destOrd="0" presId="urn:microsoft.com/office/officeart/2005/8/layout/hierarchy2"/>
    <dgm:cxn modelId="{0F262D36-9507-4480-9248-D6F0B1F5F7F5}" type="presParOf" srcId="{05BF14B3-43B6-4BB6-815C-DEF0C8348B20}" destId="{EE7E05E5-0F5D-4D3C-BF58-B28AEA03E644}" srcOrd="1" destOrd="0" presId="urn:microsoft.com/office/officeart/2005/8/layout/hierarchy2"/>
    <dgm:cxn modelId="{0999BD67-E76A-491D-A120-EC8EC2916230}" type="presParOf" srcId="{EE7E05E5-0F5D-4D3C-BF58-B28AEA03E644}" destId="{06BC6AB4-CAAC-47CB-B2B9-6D8934A85EB5}" srcOrd="0" destOrd="0" presId="urn:microsoft.com/office/officeart/2005/8/layout/hierarchy2"/>
    <dgm:cxn modelId="{B2D938BA-48BC-45A9-B022-CC235C42B929}" type="presParOf" srcId="{06BC6AB4-CAAC-47CB-B2B9-6D8934A85EB5}" destId="{0897D336-8E76-4D6E-9CE8-AF7DFEA0E960}" srcOrd="0" destOrd="0" presId="urn:microsoft.com/office/officeart/2005/8/layout/hierarchy2"/>
    <dgm:cxn modelId="{E6D851D1-FE0F-47BF-896C-CE15A85F97CD}" type="presParOf" srcId="{EE7E05E5-0F5D-4D3C-BF58-B28AEA03E644}" destId="{A834E52C-D640-49EC-A61F-382997672162}" srcOrd="1" destOrd="0" presId="urn:microsoft.com/office/officeart/2005/8/layout/hierarchy2"/>
    <dgm:cxn modelId="{539EF0E8-430D-4BF9-AB76-B35992637DFA}" type="presParOf" srcId="{A834E52C-D640-49EC-A61F-382997672162}" destId="{FA548330-BEA0-4946-A8FD-7BFC553DCF90}" srcOrd="0" destOrd="0" presId="urn:microsoft.com/office/officeart/2005/8/layout/hierarchy2"/>
    <dgm:cxn modelId="{32385396-4EDD-453C-935E-B55E6E8B8145}" type="presParOf" srcId="{A834E52C-D640-49EC-A61F-382997672162}" destId="{D2036235-4014-4AF2-9232-C4E62ACA9629}" srcOrd="1" destOrd="0" presId="urn:microsoft.com/office/officeart/2005/8/layout/hierarchy2"/>
    <dgm:cxn modelId="{FDD58B0B-4887-444A-9004-6DFCC0090EDC}" type="presParOf" srcId="{2218334E-BA66-4693-8313-B78E1574C420}" destId="{707B0D55-1481-42B7-ABD8-2E00B3721B04}" srcOrd="2" destOrd="0" presId="urn:microsoft.com/office/officeart/2005/8/layout/hierarchy2"/>
    <dgm:cxn modelId="{75BDF226-61E2-455A-80ED-C3926A419CD1}" type="presParOf" srcId="{707B0D55-1481-42B7-ABD8-2E00B3721B04}" destId="{55F17809-0E17-49B3-9FF4-FA79EEEAC2F9}" srcOrd="0" destOrd="0" presId="urn:microsoft.com/office/officeart/2005/8/layout/hierarchy2"/>
    <dgm:cxn modelId="{CEF520AE-0CC1-4AD3-B9BC-43B435E58F53}" type="presParOf" srcId="{2218334E-BA66-4693-8313-B78E1574C420}" destId="{4FFDE3C1-3B71-4D9D-ADDB-3171796BACA9}" srcOrd="3" destOrd="0" presId="urn:microsoft.com/office/officeart/2005/8/layout/hierarchy2"/>
    <dgm:cxn modelId="{6D31AC96-36CE-439A-9E99-E29B1B9CE8EB}" type="presParOf" srcId="{4FFDE3C1-3B71-4D9D-ADDB-3171796BACA9}" destId="{20EC7623-B574-4B5F-9B75-B350771062ED}" srcOrd="0" destOrd="0" presId="urn:microsoft.com/office/officeart/2005/8/layout/hierarchy2"/>
    <dgm:cxn modelId="{F4ED60DA-E1FC-4090-9D98-64C641CD34E8}" type="presParOf" srcId="{4FFDE3C1-3B71-4D9D-ADDB-3171796BACA9}" destId="{580EDDD6-85A6-41EB-A0E5-9C2D9061A3FC}" srcOrd="1" destOrd="0" presId="urn:microsoft.com/office/officeart/2005/8/layout/hierarchy2"/>
    <dgm:cxn modelId="{23782A1D-D7E1-484D-A174-CE3F5B03016B}" type="presParOf" srcId="{580EDDD6-85A6-41EB-A0E5-9C2D9061A3FC}" destId="{AC30F510-F5E2-43D6-B9E3-3ECDC831E1B4}" srcOrd="0" destOrd="0" presId="urn:microsoft.com/office/officeart/2005/8/layout/hierarchy2"/>
    <dgm:cxn modelId="{B2754430-0BF1-4D59-88FB-9969E6E6FACB}" type="presParOf" srcId="{AC30F510-F5E2-43D6-B9E3-3ECDC831E1B4}" destId="{A236D0FF-BC79-4285-B01A-B933C15D89CA}" srcOrd="0" destOrd="0" presId="urn:microsoft.com/office/officeart/2005/8/layout/hierarchy2"/>
    <dgm:cxn modelId="{9B2446ED-B1DE-4A69-AB77-EC7F1BA09350}" type="presParOf" srcId="{580EDDD6-85A6-41EB-A0E5-9C2D9061A3FC}" destId="{0EBE485F-C9CC-4F45-982E-159944F23D33}" srcOrd="1" destOrd="0" presId="urn:microsoft.com/office/officeart/2005/8/layout/hierarchy2"/>
    <dgm:cxn modelId="{1A603EE5-4375-4489-A1DC-69DCF0208B7F}" type="presParOf" srcId="{0EBE485F-C9CC-4F45-982E-159944F23D33}" destId="{D4738F06-AFE2-4363-B433-F95F7F1C1F40}" srcOrd="0" destOrd="0" presId="urn:microsoft.com/office/officeart/2005/8/layout/hierarchy2"/>
    <dgm:cxn modelId="{8581FC79-F034-48F8-9BDA-A0F06CB0ACCB}" type="presParOf" srcId="{0EBE485F-C9CC-4F45-982E-159944F23D33}" destId="{84B0BA78-1ED0-462A-9085-28F1F37A10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26.5.2017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 smtClean="0"/>
              <a:t>KVS</a:t>
            </a:r>
            <a:r>
              <a:rPr lang="cs-CZ" baseline="0" dirty="0" smtClean="0"/>
              <a:t> SVS </a:t>
            </a:r>
            <a:r>
              <a:rPr lang="cs-CZ" baseline="0" dirty="0" err="1" smtClean="0"/>
              <a:t>Jčk</a:t>
            </a:r>
            <a:endParaRPr lang="cs-CZ" dirty="0" smtClean="0"/>
          </a:p>
        </p:txBody>
      </p:sp>
      <p:sp>
        <p:nvSpPr>
          <p:cNvPr id="9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 smtClean="0"/>
              <a:t>MVDr. Lubomír Nezbeda</a:t>
            </a:r>
          </a:p>
        </p:txBody>
      </p:sp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 smtClean="0"/>
          </a:p>
        </p:txBody>
      </p:sp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A6086-6DBD-4743-8C80-C970EBF0D8BD}" type="datetimeFigureOut">
              <a:rPr lang="cs-CZ"/>
              <a:pPr>
                <a:defRPr/>
              </a:pPr>
              <a:t>26.5.2017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B145-A5DB-4267-8A33-CFDD61B295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6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  <p:sldLayoutId id="2147483773" r:id="rId5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ZOONÓZY</a:t>
            </a:r>
            <a:br>
              <a:rPr lang="cs-CZ" dirty="0" smtClean="0"/>
            </a:br>
            <a:r>
              <a:rPr lang="cs-CZ" dirty="0" smtClean="0"/>
              <a:t>Monitoring zoonóz</a:t>
            </a:r>
            <a:r>
              <a:rPr lang="cs-CZ" b="0" dirty="0"/>
              <a:t/>
            </a:r>
            <a:br>
              <a:rPr lang="cs-CZ" b="0" dirty="0"/>
            </a:b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>
                <a:latin typeface="Arial" charset="0"/>
                <a:cs typeface="Arial" charset="0"/>
              </a:rPr>
              <a:t>Zdravotní rizika z potravin</a:t>
            </a:r>
            <a:endParaRPr lang="cs-CZ" sz="2400" b="0" dirty="0" smtClean="0">
              <a:latin typeface="Arial" charset="0"/>
              <a:cs typeface="Arial" charset="0"/>
            </a:endParaRPr>
          </a:p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MVDr. Lubomír Nezbeda, České Budějovice, 26. 5. 2017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cs-CZ" dirty="0" smtClean="0"/>
              <a:t>Krajská veterinární správa SVS pro Jihočeský kraj</a:t>
            </a: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637677"/>
              </p:ext>
            </p:extLst>
          </p:nvPr>
        </p:nvGraphicFramePr>
        <p:xfrm>
          <a:off x="468313" y="2420886"/>
          <a:ext cx="8229600" cy="352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176131">
                <a:tc>
                  <a:txBody>
                    <a:bodyPr/>
                    <a:lstStyle/>
                    <a:p>
                      <a:r>
                        <a:rPr lang="cs-CZ" dirty="0" smtClean="0"/>
                        <a:t>Alimentární </a:t>
                      </a:r>
                      <a:r>
                        <a:rPr lang="cs-CZ" dirty="0" err="1" smtClean="0"/>
                        <a:t>infekt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Leden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Únor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Březen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Duben 2017</a:t>
                      </a:r>
                      <a:endParaRPr lang="cs-CZ" dirty="0"/>
                    </a:p>
                  </a:txBody>
                  <a:tcPr/>
                </a:tc>
              </a:tr>
              <a:tr h="117613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Salmonella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enteritidis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47</a:t>
                      </a:r>
                      <a:endParaRPr lang="cs-CZ" dirty="0"/>
                    </a:p>
                  </a:txBody>
                  <a:tcPr/>
                </a:tc>
              </a:tr>
              <a:tr h="117613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Campylobacter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jejuni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19256" cy="1080120"/>
          </a:xfrm>
        </p:spPr>
        <p:txBody>
          <a:bodyPr/>
          <a:lstStyle/>
          <a:p>
            <a:r>
              <a:rPr lang="cs-CZ" dirty="0" smtClean="0"/>
              <a:t>Nejzávažnější bakteriální onemocnění lidí</a:t>
            </a:r>
          </a:p>
          <a:p>
            <a:r>
              <a:rPr lang="cs-CZ" dirty="0" smtClean="0"/>
              <a:t>Zdroj KHS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367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Kampylobakter</a:t>
            </a:r>
            <a:r>
              <a:rPr lang="cs-CZ" dirty="0" smtClean="0"/>
              <a:t> u drůbeže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831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568" y="1916832"/>
            <a:ext cx="6953752" cy="4744967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432048"/>
          </a:xfrm>
        </p:spPr>
        <p:txBody>
          <a:bodyPr/>
          <a:lstStyle/>
          <a:p>
            <a:r>
              <a:rPr lang="cs-CZ" dirty="0" smtClean="0"/>
              <a:t>Zoonózy u lidí (</a:t>
            </a:r>
            <a:r>
              <a:rPr lang="cs-CZ" dirty="0" err="1" smtClean="0"/>
              <a:t>kampylobakter</a:t>
            </a:r>
            <a:r>
              <a:rPr lang="cs-CZ" dirty="0" smtClean="0"/>
              <a:t> meziroční nárůst o 9,6 % z 2013 na 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139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u="sng" dirty="0"/>
              <a:t>Zpráva EFSA za rok 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 roku 2005 nejčastěji hlášený patogen GIT u lidí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214 779 hlášených případů (salmonelóza 82 694)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64,8 případů na 100 000 lidí (stejně, jako v roce 2012) x 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v </a:t>
            </a:r>
            <a:r>
              <a:rPr lang="cs-CZ" dirty="0">
                <a:solidFill>
                  <a:srgbClr val="FF0000"/>
                </a:solidFill>
              </a:rPr>
              <a:t>ČR 173,7 případů na </a:t>
            </a:r>
            <a:r>
              <a:rPr lang="cs-CZ">
                <a:solidFill>
                  <a:srgbClr val="FF0000"/>
                </a:solidFill>
              </a:rPr>
              <a:t>100 </a:t>
            </a:r>
            <a:r>
              <a:rPr lang="cs-CZ" smtClean="0">
                <a:solidFill>
                  <a:srgbClr val="FF0000"/>
                </a:solidFill>
              </a:rPr>
              <a:t>000 lidí 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31,4% vzorků čerstvého masa </a:t>
            </a:r>
            <a:r>
              <a:rPr lang="cs-CZ" dirty="0" smtClean="0"/>
              <a:t>brojlerů </a:t>
            </a:r>
            <a:r>
              <a:rPr lang="cs-CZ" dirty="0"/>
              <a:t>pozitivních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Campylobacter</a:t>
            </a:r>
            <a:r>
              <a:rPr lang="cs-CZ" dirty="0"/>
              <a:t> </a:t>
            </a:r>
            <a:r>
              <a:rPr lang="cs-CZ" dirty="0" err="1"/>
              <a:t>spp</a:t>
            </a:r>
            <a:r>
              <a:rPr lang="cs-CZ" dirty="0"/>
              <a:t>. jako potenciální mikrobiologické kritérium</a:t>
            </a:r>
          </a:p>
        </p:txBody>
      </p:sp>
    </p:spTree>
    <p:extLst>
      <p:ext uri="{BB962C8B-B14F-4D97-AF65-F5344CB8AC3E}">
        <p14:creationId xmlns:p14="http://schemas.microsoft.com/office/powerpoint/2010/main" val="339396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25124"/>
            <a:ext cx="4905791" cy="32403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Kampylobakter</a:t>
            </a:r>
            <a:r>
              <a:rPr lang="cs-CZ" dirty="0" smtClean="0"/>
              <a:t> – opatření v chovech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492" y="2276872"/>
            <a:ext cx="3903143" cy="4448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467544" y="5053516"/>
            <a:ext cx="4574948" cy="1399820"/>
          </a:xfrm>
          <a:prstGeom prst="rect">
            <a:avLst/>
          </a:prstGeom>
        </p:spPr>
        <p:txBody>
          <a:bodyPr/>
          <a:lstStyle>
            <a:lvl1pPr marL="360000" indent="-360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EC7"/>
              </a:buClr>
              <a:buFont typeface="Arial" pitchFamily="34" charset="0"/>
              <a:buChar char="―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000" algn="l" rtl="0" eaLnBrk="1" fontAlgn="base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7EC7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Vakcinace? Není k dispozici</a:t>
            </a:r>
          </a:p>
          <a:p>
            <a:r>
              <a:rPr lang="cs-CZ" dirty="0" smtClean="0"/>
              <a:t>Terapie? Fágová - nefunguje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129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Kampylobaktery</a:t>
            </a:r>
            <a:r>
              <a:rPr lang="cs-CZ" dirty="0" smtClean="0"/>
              <a:t> se nemnoží v prostředí</a:t>
            </a:r>
          </a:p>
          <a:p>
            <a:r>
              <a:rPr lang="cs-CZ" dirty="0" smtClean="0"/>
              <a:t>Monitoring – zavedení kritéria hygieny výroby</a:t>
            </a:r>
          </a:p>
          <a:p>
            <a:r>
              <a:rPr lang="cs-CZ" dirty="0" smtClean="0"/>
              <a:t>Zlepšení hygieny porážky</a:t>
            </a:r>
          </a:p>
          <a:p>
            <a:r>
              <a:rPr lang="cs-CZ" dirty="0" smtClean="0"/>
              <a:t>Problém – porážky při prodeji </a:t>
            </a:r>
            <a:r>
              <a:rPr lang="cs-CZ" smtClean="0"/>
              <a:t>ze dvora</a:t>
            </a:r>
            <a:endParaRPr lang="cs-CZ" dirty="0" smtClean="0"/>
          </a:p>
          <a:p>
            <a:r>
              <a:rPr lang="cs-CZ" dirty="0" smtClean="0"/>
              <a:t>Chemická dekontaminace masa  ??? laktáty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Kampylobakter</a:t>
            </a:r>
            <a:r>
              <a:rPr lang="cs-CZ" dirty="0" smtClean="0"/>
              <a:t> – opatření na jatkách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102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2952328"/>
          </a:xfrm>
        </p:spPr>
        <p:txBody>
          <a:bodyPr/>
          <a:lstStyle/>
          <a:p>
            <a:r>
              <a:rPr lang="cs-CZ" dirty="0" err="1" smtClean="0"/>
              <a:t>Lysterióza</a:t>
            </a:r>
            <a:r>
              <a:rPr lang="cs-CZ" dirty="0" smtClean="0"/>
              <a:t> (LM)</a:t>
            </a:r>
          </a:p>
          <a:p>
            <a:r>
              <a:rPr lang="cs-CZ" dirty="0" smtClean="0"/>
              <a:t>Tularemie </a:t>
            </a:r>
          </a:p>
          <a:p>
            <a:r>
              <a:rPr lang="cs-CZ" dirty="0" smtClean="0"/>
              <a:t>Brucelóza</a:t>
            </a:r>
          </a:p>
          <a:p>
            <a:r>
              <a:rPr lang="cs-CZ" dirty="0" smtClean="0"/>
              <a:t>Q horečka</a:t>
            </a:r>
          </a:p>
          <a:p>
            <a:r>
              <a:rPr lang="cs-CZ" dirty="0" smtClean="0"/>
              <a:t>Antrax</a:t>
            </a:r>
          </a:p>
          <a:p>
            <a:r>
              <a:rPr lang="cs-CZ" dirty="0" smtClean="0"/>
              <a:t>TBC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</p:spPr>
        <p:txBody>
          <a:bodyPr/>
          <a:lstStyle/>
          <a:p>
            <a:r>
              <a:rPr lang="cs-CZ" dirty="0" smtClean="0"/>
              <a:t>Další bakteriální onemocnění z potravin a surovin </a:t>
            </a:r>
            <a:r>
              <a:rPr lang="cs-CZ" dirty="0" err="1" smtClean="0"/>
              <a:t>ž.p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18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3"/>
          </a:xfrm>
        </p:spPr>
        <p:txBody>
          <a:bodyPr/>
          <a:lstStyle/>
          <a:p>
            <a:r>
              <a:rPr lang="cs-CZ" dirty="0" smtClean="0"/>
              <a:t>Virové hepatitidy E</a:t>
            </a:r>
          </a:p>
          <a:p>
            <a:r>
              <a:rPr lang="cs-CZ" dirty="0" smtClean="0"/>
              <a:t>Virové gastroenteritidy</a:t>
            </a:r>
          </a:p>
          <a:p>
            <a:r>
              <a:rPr lang="cs-CZ" dirty="0" smtClean="0"/>
              <a:t>Klíšťové </a:t>
            </a:r>
            <a:r>
              <a:rPr lang="cs-CZ" dirty="0" err="1" smtClean="0"/>
              <a:t>encephalitidy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</p:spPr>
        <p:txBody>
          <a:bodyPr/>
          <a:lstStyle/>
          <a:p>
            <a:r>
              <a:rPr lang="cs-CZ" dirty="0" smtClean="0"/>
              <a:t>Nejzávažnější virová onemocnění z potravin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457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3"/>
          </a:xfrm>
        </p:spPr>
        <p:txBody>
          <a:bodyPr/>
          <a:lstStyle/>
          <a:p>
            <a:r>
              <a:rPr lang="cs-CZ" dirty="0" smtClean="0"/>
              <a:t>Výhradně medicínský přístup při kontrolách živočišných produktů</a:t>
            </a:r>
          </a:p>
          <a:p>
            <a:r>
              <a:rPr lang="cs-CZ" dirty="0" smtClean="0"/>
              <a:t>Precizní veterinární prohlídka na jatkách – domácí porážky nejsou veterinárně kontrolovány</a:t>
            </a:r>
          </a:p>
          <a:p>
            <a:r>
              <a:rPr lang="cs-CZ" b="1" dirty="0" smtClean="0"/>
              <a:t>Provádět soustavný monitoring zoonóz</a:t>
            </a:r>
          </a:p>
          <a:p>
            <a:r>
              <a:rPr lang="cs-CZ" dirty="0" smtClean="0"/>
              <a:t>Varování, prevence, zdvižený prst - desatero</a:t>
            </a:r>
          </a:p>
          <a:p>
            <a:r>
              <a:rPr lang="cs-CZ" dirty="0" smtClean="0"/>
              <a:t>Propagace správné hygienické praxe</a:t>
            </a:r>
          </a:p>
          <a:p>
            <a:r>
              <a:rPr lang="cs-CZ" dirty="0" smtClean="0"/>
              <a:t>Potlačování ilegální výroby potravin živočišného původu</a:t>
            </a:r>
          </a:p>
          <a:p>
            <a:r>
              <a:rPr lang="cs-CZ" dirty="0" smtClean="0"/>
              <a:t>Pomoc při zavádění kontrolních systémů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576064"/>
          </a:xfrm>
        </p:spPr>
        <p:txBody>
          <a:bodyPr/>
          <a:lstStyle/>
          <a:p>
            <a:r>
              <a:rPr lang="cs-CZ" dirty="0" smtClean="0"/>
              <a:t>Jaká je role veterinárního dozoru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59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cs-CZ" dirty="0" smtClean="0"/>
              <a:t>elkem </a:t>
            </a:r>
            <a:r>
              <a:rPr lang="cs-CZ" dirty="0"/>
              <a:t>odebráno 10 523 </a:t>
            </a:r>
            <a:r>
              <a:rPr lang="cs-CZ" dirty="0" smtClean="0"/>
              <a:t>vzorků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JUT skotu - </a:t>
            </a:r>
            <a:r>
              <a:rPr lang="cs-CZ" i="1" dirty="0" err="1" smtClean="0"/>
              <a:t>Salmonella</a:t>
            </a:r>
            <a:r>
              <a:rPr lang="cs-CZ" dirty="0" smtClean="0"/>
              <a:t> </a:t>
            </a:r>
            <a:r>
              <a:rPr lang="cs-CZ" dirty="0" err="1"/>
              <a:t>spp</a:t>
            </a:r>
            <a:r>
              <a:rPr lang="cs-CZ" dirty="0"/>
              <a:t>., </a:t>
            </a:r>
            <a:r>
              <a:rPr lang="cs-CZ" dirty="0" err="1" smtClean="0"/>
              <a:t>shigatoxin</a:t>
            </a:r>
            <a:r>
              <a:rPr lang="cs-CZ" dirty="0" smtClean="0"/>
              <a:t> </a:t>
            </a:r>
            <a:r>
              <a:rPr lang="cs-CZ" dirty="0"/>
              <a:t>produkující </a:t>
            </a:r>
            <a:r>
              <a:rPr lang="cs-CZ" i="1" dirty="0" err="1" smtClean="0"/>
              <a:t>E.coli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JUT prasat - </a:t>
            </a:r>
            <a:r>
              <a:rPr lang="cs-CZ" i="1" dirty="0" err="1" smtClean="0"/>
              <a:t>Salmonella</a:t>
            </a:r>
            <a:r>
              <a:rPr lang="cs-CZ" dirty="0" smtClean="0"/>
              <a:t> </a:t>
            </a:r>
            <a:r>
              <a:rPr lang="cs-CZ" dirty="0" err="1"/>
              <a:t>spp</a:t>
            </a:r>
            <a:r>
              <a:rPr lang="cs-CZ" dirty="0"/>
              <a:t>., </a:t>
            </a:r>
            <a:r>
              <a:rPr lang="cs-CZ" dirty="0" err="1"/>
              <a:t>s</a:t>
            </a:r>
            <a:r>
              <a:rPr lang="cs-CZ" dirty="0" err="1" smtClean="0"/>
              <a:t>higatoxin</a:t>
            </a:r>
            <a:r>
              <a:rPr lang="cs-CZ" dirty="0" smtClean="0"/>
              <a:t> </a:t>
            </a:r>
            <a:r>
              <a:rPr lang="cs-CZ" dirty="0"/>
              <a:t>produkující </a:t>
            </a:r>
            <a:r>
              <a:rPr lang="cs-CZ" i="1" dirty="0" err="1"/>
              <a:t>E.coli</a:t>
            </a:r>
            <a:r>
              <a:rPr lang="cs-CZ" dirty="0"/>
              <a:t>, komenzální </a:t>
            </a:r>
            <a:r>
              <a:rPr lang="cs-CZ" i="1" dirty="0" err="1"/>
              <a:t>E.coli</a:t>
            </a:r>
            <a:r>
              <a:rPr lang="cs-CZ" dirty="0"/>
              <a:t>, </a:t>
            </a:r>
            <a:r>
              <a:rPr lang="cs-CZ" i="1" dirty="0" err="1"/>
              <a:t>Campylobacter</a:t>
            </a:r>
            <a:r>
              <a:rPr lang="cs-CZ" i="1" dirty="0"/>
              <a:t> </a:t>
            </a:r>
            <a:r>
              <a:rPr lang="cs-CZ" dirty="0" err="1"/>
              <a:t>spp</a:t>
            </a:r>
            <a:r>
              <a:rPr lang="cs-CZ" dirty="0"/>
              <a:t>. a enzymy produkující </a:t>
            </a:r>
            <a:r>
              <a:rPr lang="cs-CZ" i="1" dirty="0" err="1" smtClean="0"/>
              <a:t>E.coli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brojler - </a:t>
            </a:r>
            <a:r>
              <a:rPr lang="cs-CZ" i="1" dirty="0" err="1" smtClean="0"/>
              <a:t>Salmonella</a:t>
            </a:r>
            <a:r>
              <a:rPr lang="cs-CZ" dirty="0" smtClean="0"/>
              <a:t> </a:t>
            </a:r>
            <a:r>
              <a:rPr lang="cs-CZ" dirty="0" err="1"/>
              <a:t>spp</a:t>
            </a:r>
            <a:r>
              <a:rPr lang="cs-CZ" dirty="0"/>
              <a:t>., </a:t>
            </a:r>
            <a:r>
              <a:rPr lang="cs-CZ" i="1" dirty="0" err="1"/>
              <a:t>Campylobacter</a:t>
            </a:r>
            <a:r>
              <a:rPr lang="cs-CZ" dirty="0"/>
              <a:t> </a:t>
            </a:r>
            <a:r>
              <a:rPr lang="cs-CZ" dirty="0" err="1"/>
              <a:t>spp</a:t>
            </a:r>
            <a:r>
              <a:rPr lang="cs-CZ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krůta - </a:t>
            </a:r>
            <a:r>
              <a:rPr lang="cs-CZ" i="1" dirty="0" err="1" smtClean="0"/>
              <a:t>Salmonella</a:t>
            </a:r>
            <a:r>
              <a:rPr lang="cs-CZ" dirty="0" smtClean="0"/>
              <a:t> </a:t>
            </a:r>
            <a:r>
              <a:rPr lang="cs-CZ" dirty="0" err="1" smtClean="0"/>
              <a:t>spp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Monitoring zoonóz v roce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65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jsou zoonózy ?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Cíl: upozornit na problematiku zoonóz potravin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09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8661648" cy="5222130"/>
          </a:xfrm>
        </p:spPr>
        <p:txBody>
          <a:bodyPr/>
          <a:lstStyle/>
          <a:p>
            <a:pPr>
              <a:buNone/>
            </a:pPr>
            <a:r>
              <a:rPr lang="cs-CZ" sz="1100" b="1" u="sng" dirty="0"/>
              <a:t>BROJLER (ČR)</a:t>
            </a:r>
          </a:p>
          <a:p>
            <a:pPr marL="0" indent="0">
              <a:buNone/>
            </a:pPr>
            <a:r>
              <a:rPr lang="cs-CZ" sz="1100" dirty="0"/>
              <a:t>1x měsíčně, 5 směsných vzorků kůží z krku, </a:t>
            </a:r>
            <a:r>
              <a:rPr lang="cs-CZ" sz="1100" i="1" dirty="0" err="1"/>
              <a:t>Salmonella</a:t>
            </a:r>
            <a:r>
              <a:rPr lang="cs-CZ" sz="1100" dirty="0"/>
              <a:t> </a:t>
            </a:r>
            <a:r>
              <a:rPr lang="cs-CZ" sz="1100" dirty="0" err="1"/>
              <a:t>spp</a:t>
            </a:r>
            <a:r>
              <a:rPr lang="cs-CZ" sz="1100" dirty="0"/>
              <a:t>.  </a:t>
            </a:r>
          </a:p>
          <a:p>
            <a:pPr marL="0" indent="0">
              <a:buNone/>
            </a:pPr>
            <a:r>
              <a:rPr lang="cs-CZ" sz="1100" dirty="0"/>
              <a:t>1x měsíčně, 1 směsný vzorek slepých střev, </a:t>
            </a:r>
            <a:r>
              <a:rPr lang="cs-CZ" sz="1100" i="1" dirty="0" err="1"/>
              <a:t>Campylobacter</a:t>
            </a:r>
            <a:r>
              <a:rPr lang="cs-CZ" sz="1100" dirty="0"/>
              <a:t> </a:t>
            </a:r>
            <a:r>
              <a:rPr lang="cs-CZ" sz="1100" dirty="0" err="1"/>
              <a:t>spp</a:t>
            </a:r>
            <a:r>
              <a:rPr lang="cs-CZ" sz="1100" dirty="0"/>
              <a:t>.</a:t>
            </a:r>
          </a:p>
          <a:p>
            <a:pPr marL="0" indent="0">
              <a:buNone/>
            </a:pPr>
            <a:r>
              <a:rPr lang="cs-CZ" sz="1100" dirty="0">
                <a:solidFill>
                  <a:srgbClr val="FF0000"/>
                </a:solidFill>
              </a:rPr>
              <a:t>1x měsíčně, 1 směsný vzorek slepých střev, </a:t>
            </a:r>
            <a:r>
              <a:rPr lang="cs-CZ" sz="1100" i="1" dirty="0">
                <a:solidFill>
                  <a:srgbClr val="FF0000"/>
                </a:solidFill>
              </a:rPr>
              <a:t>komenzální </a:t>
            </a:r>
            <a:r>
              <a:rPr lang="cs-CZ" sz="1100" i="1" dirty="0" err="1">
                <a:solidFill>
                  <a:srgbClr val="FF0000"/>
                </a:solidFill>
              </a:rPr>
              <a:t>E.coli</a:t>
            </a:r>
            <a:r>
              <a:rPr lang="cs-CZ" sz="1100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100" dirty="0">
                <a:solidFill>
                  <a:srgbClr val="FF0000"/>
                </a:solidFill>
              </a:rPr>
              <a:t>1x měsíčně, 1 směsný vzorek slepých střev, ESBL (enzymy produkující </a:t>
            </a:r>
            <a:r>
              <a:rPr lang="cs-CZ" sz="1100" i="1" dirty="0" err="1">
                <a:solidFill>
                  <a:srgbClr val="FF0000"/>
                </a:solidFill>
              </a:rPr>
              <a:t>E.coli</a:t>
            </a:r>
            <a:r>
              <a:rPr lang="cs-CZ" sz="11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100" b="1" u="sng" dirty="0" smtClean="0"/>
              <a:t>KRŮTA </a:t>
            </a:r>
            <a:r>
              <a:rPr lang="cs-CZ" sz="1100" b="1" u="sng" dirty="0"/>
              <a:t>(ČR)</a:t>
            </a:r>
            <a:endParaRPr lang="cs-CZ" sz="1100" b="1" dirty="0"/>
          </a:p>
          <a:p>
            <a:pPr marL="0" indent="0">
              <a:buNone/>
            </a:pPr>
            <a:r>
              <a:rPr lang="cs-CZ" sz="1100" dirty="0"/>
              <a:t>1x měsíčně, 5 směsných vzorků kůží z krku, </a:t>
            </a:r>
            <a:r>
              <a:rPr lang="cs-CZ" sz="1100" i="1" dirty="0" err="1"/>
              <a:t>Salmonella</a:t>
            </a:r>
            <a:r>
              <a:rPr lang="cs-CZ" sz="1100" dirty="0"/>
              <a:t> </a:t>
            </a:r>
            <a:r>
              <a:rPr lang="cs-CZ" sz="1100" dirty="0" err="1"/>
              <a:t>spp</a:t>
            </a:r>
            <a:r>
              <a:rPr lang="cs-CZ" sz="1100" dirty="0"/>
              <a:t>.</a:t>
            </a:r>
          </a:p>
          <a:p>
            <a:pPr marL="0" indent="0">
              <a:buNone/>
            </a:pPr>
            <a:r>
              <a:rPr lang="cs-CZ" sz="1100" b="1" u="sng" dirty="0" smtClean="0"/>
              <a:t>SKOT </a:t>
            </a:r>
            <a:r>
              <a:rPr lang="cs-CZ" sz="1100" b="1" u="sng" dirty="0"/>
              <a:t>(ČR</a:t>
            </a:r>
            <a:r>
              <a:rPr lang="cs-CZ" sz="1100" b="1" u="sng" dirty="0" smtClean="0"/>
              <a:t>)</a:t>
            </a:r>
            <a:endParaRPr lang="cs-CZ" sz="1100" b="1" u="sng" dirty="0"/>
          </a:p>
          <a:p>
            <a:pPr marL="0" indent="0">
              <a:buNone/>
            </a:pPr>
            <a:r>
              <a:rPr lang="cs-CZ" sz="1100" dirty="0"/>
              <a:t>1x měsíčně, 5 JUT, </a:t>
            </a:r>
            <a:r>
              <a:rPr lang="cs-CZ" sz="1100" i="1" dirty="0" err="1"/>
              <a:t>Salmonella</a:t>
            </a:r>
            <a:r>
              <a:rPr lang="cs-CZ" sz="1100" dirty="0"/>
              <a:t> </a:t>
            </a:r>
            <a:r>
              <a:rPr lang="cs-CZ" sz="1100" dirty="0" err="1"/>
              <a:t>spp</a:t>
            </a:r>
            <a:r>
              <a:rPr lang="cs-CZ" sz="1100" dirty="0"/>
              <a:t>.</a:t>
            </a:r>
          </a:p>
          <a:p>
            <a:pPr marL="0" indent="0">
              <a:buNone/>
            </a:pPr>
            <a:r>
              <a:rPr lang="cs-CZ" sz="1100" dirty="0"/>
              <a:t>1x v červnu a v červenci, </a:t>
            </a:r>
            <a:r>
              <a:rPr lang="cs-CZ" sz="1100" dirty="0" err="1"/>
              <a:t>s</a:t>
            </a:r>
            <a:r>
              <a:rPr lang="cs-CZ" sz="1100" dirty="0" err="1" smtClean="0"/>
              <a:t>higa</a:t>
            </a:r>
            <a:r>
              <a:rPr lang="cs-CZ" sz="1100" dirty="0" smtClean="0"/>
              <a:t> </a:t>
            </a:r>
            <a:r>
              <a:rPr lang="cs-CZ" sz="1100" dirty="0"/>
              <a:t>toxin produkující </a:t>
            </a:r>
            <a:r>
              <a:rPr lang="cs-CZ" sz="1100" i="1" dirty="0" err="1"/>
              <a:t>E.coli</a:t>
            </a:r>
            <a:r>
              <a:rPr lang="cs-CZ" sz="1100" i="1" dirty="0"/>
              <a:t> (STEC)</a:t>
            </a:r>
          </a:p>
          <a:p>
            <a:pPr marL="0" indent="0">
              <a:buNone/>
            </a:pPr>
            <a:r>
              <a:rPr lang="cs-CZ" sz="1100" b="1" u="sng" dirty="0" smtClean="0"/>
              <a:t>PRASATA </a:t>
            </a:r>
            <a:r>
              <a:rPr lang="cs-CZ" sz="1100" b="1" u="sng" dirty="0"/>
              <a:t>(ČR)</a:t>
            </a:r>
            <a:endParaRPr lang="cs-CZ" sz="1100" b="1" dirty="0"/>
          </a:p>
          <a:p>
            <a:pPr marL="0" indent="0">
              <a:buNone/>
            </a:pPr>
            <a:r>
              <a:rPr lang="cs-CZ" sz="1100" dirty="0"/>
              <a:t>1x měsíčně, 5 JUT, </a:t>
            </a:r>
            <a:r>
              <a:rPr lang="cs-CZ" sz="1100" i="1" dirty="0" err="1"/>
              <a:t>Salmonella</a:t>
            </a:r>
            <a:r>
              <a:rPr lang="cs-CZ" sz="1100" i="1" dirty="0"/>
              <a:t> </a:t>
            </a:r>
            <a:r>
              <a:rPr lang="cs-CZ" sz="1100" dirty="0" err="1"/>
              <a:t>spp</a:t>
            </a:r>
            <a:r>
              <a:rPr lang="cs-CZ" sz="1100" dirty="0"/>
              <a:t>.</a:t>
            </a:r>
          </a:p>
          <a:p>
            <a:pPr marL="0" indent="0">
              <a:buNone/>
            </a:pPr>
            <a:r>
              <a:rPr lang="cs-CZ" sz="1100" dirty="0"/>
              <a:t>1x v červnu a v červenci, </a:t>
            </a:r>
            <a:r>
              <a:rPr lang="cs-CZ" sz="1100" dirty="0" err="1"/>
              <a:t>s</a:t>
            </a:r>
            <a:r>
              <a:rPr lang="cs-CZ" sz="1100" dirty="0" err="1" smtClean="0"/>
              <a:t>higa</a:t>
            </a:r>
            <a:r>
              <a:rPr lang="cs-CZ" sz="1100" dirty="0" smtClean="0"/>
              <a:t> </a:t>
            </a:r>
            <a:r>
              <a:rPr lang="cs-CZ" sz="1100" dirty="0"/>
              <a:t>toxin produkující </a:t>
            </a:r>
            <a:r>
              <a:rPr lang="cs-CZ" sz="1100" i="1" dirty="0" err="1"/>
              <a:t>E.coli</a:t>
            </a:r>
            <a:r>
              <a:rPr lang="cs-CZ" sz="1100" i="1" dirty="0"/>
              <a:t> (STEC)</a:t>
            </a:r>
          </a:p>
          <a:p>
            <a:pPr marL="0" indent="0">
              <a:buNone/>
            </a:pPr>
            <a:r>
              <a:rPr lang="cs-CZ" sz="1100" b="1" u="sng" dirty="0" smtClean="0">
                <a:solidFill>
                  <a:srgbClr val="FF0000"/>
                </a:solidFill>
              </a:rPr>
              <a:t>DRŮBEŽÍ MASO z maloobchodní sítě (bez ohledu na zemi původu)</a:t>
            </a:r>
          </a:p>
          <a:p>
            <a:pPr marL="0" indent="0">
              <a:buNone/>
            </a:pPr>
            <a:r>
              <a:rPr lang="cs-CZ" sz="1100" dirty="0" smtClean="0">
                <a:solidFill>
                  <a:srgbClr val="FF0000"/>
                </a:solidFill>
              </a:rPr>
              <a:t>1-2 </a:t>
            </a:r>
            <a:r>
              <a:rPr lang="cs-CZ" sz="1100" dirty="0">
                <a:solidFill>
                  <a:srgbClr val="FF0000"/>
                </a:solidFill>
              </a:rPr>
              <a:t>vzorky měsíčně, ESBL (enzymy produkující </a:t>
            </a:r>
            <a:r>
              <a:rPr lang="cs-CZ" sz="1100" i="1" dirty="0" err="1">
                <a:solidFill>
                  <a:srgbClr val="FF0000"/>
                </a:solidFill>
              </a:rPr>
              <a:t>E.coli</a:t>
            </a:r>
            <a:r>
              <a:rPr lang="cs-CZ" sz="1100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Aft>
                <a:spcPts val="1000"/>
              </a:spcAft>
              <a:buNone/>
              <a:defRPr/>
            </a:pPr>
            <a:endParaRPr lang="cs-CZ" sz="12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864096"/>
          </a:xfrm>
        </p:spPr>
        <p:txBody>
          <a:bodyPr/>
          <a:lstStyle/>
          <a:p>
            <a:r>
              <a:rPr lang="cs-CZ" dirty="0" smtClean="0"/>
              <a:t>Monitoring zoonóz 2016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156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200" dirty="0" smtClean="0"/>
              <a:t>Průběžný stav odběru vzorků </a:t>
            </a:r>
            <a:br>
              <a:rPr lang="cs-CZ" sz="3200" dirty="0" smtClean="0"/>
            </a:br>
            <a:r>
              <a:rPr lang="cs-CZ" sz="3200" dirty="0" smtClean="0"/>
              <a:t>na </a:t>
            </a:r>
            <a:r>
              <a:rPr lang="cs-CZ" sz="3200" dirty="0" err="1" smtClean="0"/>
              <a:t>enzymyprodukující</a:t>
            </a:r>
            <a:r>
              <a:rPr lang="cs-CZ" sz="3200" dirty="0" smtClean="0"/>
              <a:t> E. coli</a:t>
            </a:r>
          </a:p>
          <a:p>
            <a:endParaRPr lang="cs-CZ" sz="3200" dirty="0"/>
          </a:p>
          <a:p>
            <a:r>
              <a:rPr lang="cs-CZ" sz="3200" dirty="0" smtClean="0"/>
              <a:t>Leden – srpen 2016</a:t>
            </a:r>
            <a:endParaRPr lang="cs-CZ" sz="3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754445"/>
              </p:ext>
            </p:extLst>
          </p:nvPr>
        </p:nvGraphicFramePr>
        <p:xfrm>
          <a:off x="683569" y="908720"/>
          <a:ext cx="7416822" cy="5572680"/>
        </p:xfrm>
        <a:graphic>
          <a:graphicData uri="http://schemas.openxmlformats.org/drawingml/2006/table">
            <a:tbl>
              <a:tblPr/>
              <a:tblGrid>
                <a:gridCol w="2472274"/>
                <a:gridCol w="2472274"/>
                <a:gridCol w="2472274"/>
              </a:tblGrid>
              <a:tr h="811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drůbeží maso plán</a:t>
                      </a:r>
                      <a:b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HygOvEpE.coli KmuOvEpE.coli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slepé střevo brojler plán</a:t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MZOO9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KVSZ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93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400" dirty="0" smtClean="0"/>
              <a:t>Výsledky vyšetření salmonel </a:t>
            </a:r>
          </a:p>
        </p:txBody>
      </p:sp>
    </p:spTree>
    <p:extLst>
      <p:ext uri="{BB962C8B-B14F-4D97-AF65-F5344CB8AC3E}">
        <p14:creationId xmlns:p14="http://schemas.microsoft.com/office/powerpoint/2010/main" val="3160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419357"/>
              </p:ext>
            </p:extLst>
          </p:nvPr>
        </p:nvGraphicFramePr>
        <p:xfrm>
          <a:off x="827584" y="1628800"/>
          <a:ext cx="6984775" cy="3678424"/>
        </p:xfrm>
        <a:graphic>
          <a:graphicData uri="http://schemas.openxmlformats.org/drawingml/2006/table">
            <a:tbl>
              <a:tblPr/>
              <a:tblGrid>
                <a:gridCol w="1604610"/>
                <a:gridCol w="862984"/>
                <a:gridCol w="862984"/>
                <a:gridCol w="862984"/>
                <a:gridCol w="862984"/>
                <a:gridCol w="889952"/>
                <a:gridCol w="1038277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druh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SKOT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61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pol.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pozitivních šarží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9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pozitivních vzorků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27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354687"/>
              </p:ext>
            </p:extLst>
          </p:nvPr>
        </p:nvGraphicFramePr>
        <p:xfrm>
          <a:off x="827584" y="1772816"/>
          <a:ext cx="6768753" cy="3528392"/>
        </p:xfrm>
        <a:graphic>
          <a:graphicData uri="http://schemas.openxmlformats.org/drawingml/2006/table">
            <a:tbl>
              <a:tblPr/>
              <a:tblGrid>
                <a:gridCol w="1554983"/>
                <a:gridCol w="836294"/>
                <a:gridCol w="836294"/>
                <a:gridCol w="836294"/>
                <a:gridCol w="836294"/>
                <a:gridCol w="862428"/>
                <a:gridCol w="1006166"/>
              </a:tblGrid>
              <a:tr h="9340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druh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PRASATA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283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pol.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pozitivních šarží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pozitivních vzorků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87398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330774"/>
              </p:ext>
            </p:extLst>
          </p:nvPr>
        </p:nvGraphicFramePr>
        <p:xfrm>
          <a:off x="827584" y="1916832"/>
          <a:ext cx="6696744" cy="3600401"/>
        </p:xfrm>
        <a:graphic>
          <a:graphicData uri="http://schemas.openxmlformats.org/drawingml/2006/table">
            <a:tbl>
              <a:tblPr/>
              <a:tblGrid>
                <a:gridCol w="1538441"/>
                <a:gridCol w="827397"/>
                <a:gridCol w="827397"/>
                <a:gridCol w="827397"/>
                <a:gridCol w="827397"/>
                <a:gridCol w="853253"/>
                <a:gridCol w="995462"/>
              </a:tblGrid>
              <a:tr h="8979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druh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BROJLER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628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pol.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8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pozitivních šarží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14,16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8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pozitivních vzorků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992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141415"/>
              </p:ext>
            </p:extLst>
          </p:nvPr>
        </p:nvGraphicFramePr>
        <p:xfrm>
          <a:off x="827584" y="1988840"/>
          <a:ext cx="6840757" cy="3384374"/>
        </p:xfrm>
        <a:graphic>
          <a:graphicData uri="http://schemas.openxmlformats.org/drawingml/2006/table">
            <a:tbl>
              <a:tblPr/>
              <a:tblGrid>
                <a:gridCol w="1571525"/>
                <a:gridCol w="845190"/>
                <a:gridCol w="845190"/>
                <a:gridCol w="845190"/>
                <a:gridCol w="845190"/>
                <a:gridCol w="871602"/>
                <a:gridCol w="1016870"/>
              </a:tblGrid>
              <a:tr h="8440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druh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KRŮTA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11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pol.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6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pozitivních šarží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6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pozitivních vzorků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665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27584" y="2996952"/>
          <a:ext cx="7056784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807"/>
                <a:gridCol w="1763807"/>
                <a:gridCol w="1764585"/>
                <a:gridCol w="1764585"/>
              </a:tblGrid>
              <a:tr h="805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Druh zvířete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vzorků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pozitivních nálezů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% pozitivních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Skot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2857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Prasata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4712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Kuřata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21,79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Krůty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295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8589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212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Monitoring zoonóz v roce 2015</a:t>
            </a:r>
          </a:p>
          <a:p>
            <a:r>
              <a:rPr lang="cs-CZ" i="1" dirty="0" err="1" smtClean="0"/>
              <a:t>Salmonella</a:t>
            </a:r>
            <a:r>
              <a:rPr lang="cs-CZ" dirty="0" smtClean="0"/>
              <a:t> </a:t>
            </a:r>
            <a:r>
              <a:rPr lang="cs-CZ" dirty="0" err="1" smtClean="0"/>
              <a:t>spp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6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4642" y="1628800"/>
            <a:ext cx="8424936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Maso – masové výrobky – jídla → nedostatečné tepelná úprava (problém minutkové maso)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Mléko</a:t>
            </a:r>
            <a:r>
              <a:rPr lang="cs-CZ" dirty="0"/>
              <a:t> </a:t>
            </a:r>
            <a:r>
              <a:rPr lang="cs-CZ" dirty="0" smtClean="0"/>
              <a:t>-  mléčné výrobky → bez pasterace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Vejce – vaječné výrobky → čerstvost, původ, chov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Nedostatečné hygienické postupy při porážkách (domácí, prodej ze dvora)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Nedostatečná hygienická praxe při výrobě (malovýroba)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Nevhodné materiály – dřevěná prkénka (drůbež)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Nedodržení chladírenského režimu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uroviny neznámého původu – prodej, ZSS</a:t>
            </a:r>
            <a:r>
              <a:rPr lang="cs-CZ" smtClean="0"/>
              <a:t>, trhy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720080"/>
          </a:xfrm>
        </p:spPr>
        <p:txBody>
          <a:bodyPr/>
          <a:lstStyle/>
          <a:p>
            <a:r>
              <a:rPr lang="cs-CZ" dirty="0" smtClean="0"/>
              <a:t>Rizikové situace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32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57448"/>
            <a:ext cx="8229600" cy="43399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Některé infekce způsobí alimentární onemocnění </a:t>
            </a:r>
          </a:p>
          <a:p>
            <a:pPr marL="0" indent="0">
              <a:buNone/>
            </a:pPr>
            <a:r>
              <a:rPr lang="cs-CZ" dirty="0" smtClean="0"/>
              <a:t>Jiné jsou se specifickým průběhem mimo GI trakt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ALIMENTÁRNÍ ONEMOCNĚNÍ = onemocnění ze závadných potravin je CELOSVĚTOVÝ PROBLÉM – v r. 2016 zemřelo v EU 25 tis. lidí</a:t>
            </a:r>
          </a:p>
          <a:p>
            <a:pPr marL="0" indent="0">
              <a:buNone/>
            </a:pPr>
            <a:r>
              <a:rPr lang="cs-CZ" dirty="0" smtClean="0"/>
              <a:t>Infekce: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C00000"/>
                </a:solidFill>
              </a:rPr>
              <a:t>Parazitózy</a:t>
            </a:r>
          </a:p>
          <a:p>
            <a:pPr marL="702900" lvl="1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C00000"/>
                </a:solidFill>
              </a:rPr>
              <a:t>Bakteriální nemoci</a:t>
            </a:r>
          </a:p>
          <a:p>
            <a:pPr marL="702900" lvl="1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C00000"/>
                </a:solidFill>
              </a:rPr>
              <a:t>Virová onemocnění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19256" cy="1872208"/>
          </a:xfrm>
        </p:spPr>
        <p:txBody>
          <a:bodyPr/>
          <a:lstStyle/>
          <a:p>
            <a:r>
              <a:rPr lang="cs-CZ" dirty="0" smtClean="0"/>
              <a:t>Přenosná infekční onemocnění </a:t>
            </a:r>
          </a:p>
          <a:p>
            <a:r>
              <a:rPr lang="cs-CZ" dirty="0" smtClean="0"/>
              <a:t>ZVÍŘE                      ČLOVĚK</a:t>
            </a:r>
          </a:p>
          <a:p>
            <a:r>
              <a:rPr lang="cs-CZ" dirty="0" smtClean="0"/>
              <a:t>CESTA PŘENOSU - ALIMENTÁRNÍ</a:t>
            </a:r>
            <a:endParaRPr lang="cs-CZ" dirty="0"/>
          </a:p>
        </p:txBody>
      </p:sp>
      <p:sp>
        <p:nvSpPr>
          <p:cNvPr id="4" name="Obousměrná vodorovná šipka 3"/>
          <p:cNvSpPr/>
          <p:nvPr/>
        </p:nvSpPr>
        <p:spPr>
          <a:xfrm>
            <a:off x="2339752" y="126876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907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755576" y="4653136"/>
            <a:ext cx="8064896" cy="1500187"/>
          </a:xfrm>
        </p:spPr>
        <p:txBody>
          <a:bodyPr/>
          <a:lstStyle/>
          <a:p>
            <a:r>
              <a:rPr lang="cs-CZ" sz="4800" dirty="0" smtClean="0"/>
              <a:t>Děkuji </a:t>
            </a:r>
          </a:p>
          <a:p>
            <a:r>
              <a:rPr lang="cs-CZ" sz="4800" dirty="0" smtClean="0"/>
              <a:t>za pozornost</a:t>
            </a:r>
            <a:endParaRPr lang="cs-CZ" sz="4800" dirty="0">
              <a:latin typeface="Arial" charset="0"/>
              <a:cs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128792" cy="209844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Nejzávažnější alimentární parazitózy</a:t>
            </a:r>
            <a:endParaRPr lang="cs-CZ" dirty="0"/>
          </a:p>
        </p:txBody>
      </p:sp>
      <p:graphicFrame>
        <p:nvGraphicFramePr>
          <p:cNvPr id="4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790115"/>
              </p:ext>
            </p:extLst>
          </p:nvPr>
        </p:nvGraphicFramePr>
        <p:xfrm>
          <a:off x="457200" y="1556792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201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922114"/>
          </a:xfrm>
        </p:spPr>
        <p:txBody>
          <a:bodyPr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Alimentární parazitózy poškozující GIT </a:t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(prvoci)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51450"/>
              </p:ext>
            </p:extLst>
          </p:nvPr>
        </p:nvGraphicFramePr>
        <p:xfrm>
          <a:off x="251520" y="1124745"/>
          <a:ext cx="8424937" cy="547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794811"/>
                <a:gridCol w="1453661"/>
                <a:gridCol w="2232249"/>
              </a:tblGrid>
              <a:tr h="6675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Onemocnění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Původce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Zdroj/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vehikulum nákazy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Patogeneze a klinika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515202">
                <a:tc>
                  <a:txBody>
                    <a:bodyPr/>
                    <a:lstStyle/>
                    <a:p>
                      <a:pPr lvl="0" algn="l"/>
                      <a:endParaRPr lang="cs-CZ" sz="19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0" algn="l"/>
                      <a:endParaRPr lang="cs-CZ" sz="19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0" algn="l"/>
                      <a:r>
                        <a:rPr lang="cs-CZ" sz="19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Amebóza</a:t>
                      </a:r>
                      <a:endParaRPr lang="cs-CZ" sz="19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Entamoeba</a:t>
                      </a:r>
                      <a:r>
                        <a:rPr lang="cs-CZ" sz="1900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histolytica</a:t>
                      </a:r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Primární</a:t>
                      </a:r>
                      <a:r>
                        <a:rPr lang="cs-CZ" sz="1900" b="1" i="0" baseline="0" dirty="0" smtClean="0">
                          <a:solidFill>
                            <a:srgbClr val="C00000"/>
                          </a:solidFill>
                        </a:rPr>
                        <a:t> z</a:t>
                      </a:r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droj: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 člověk</a:t>
                      </a:r>
                      <a:endParaRPr lang="cs-CZ" sz="190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potravina, voda </a:t>
                      </a:r>
                      <a:r>
                        <a:rPr lang="cs-CZ" sz="1900" dirty="0" err="1" smtClean="0">
                          <a:solidFill>
                            <a:schemeClr val="tx1"/>
                          </a:solidFill>
                        </a:rPr>
                        <a:t>kontam</a:t>
                      </a:r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. cystami 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poškození </a:t>
                      </a:r>
                      <a:r>
                        <a:rPr lang="cs-CZ" sz="1900" dirty="0" err="1" smtClean="0">
                          <a:solidFill>
                            <a:schemeClr val="tx1"/>
                          </a:solidFill>
                        </a:rPr>
                        <a:t>tl</a:t>
                      </a:r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cs-CZ" sz="1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střeva, eroze, jaterní absces, průjem s krví a hlenem, bolesti břicha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5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9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9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Kryptosporidióza</a:t>
                      </a:r>
                      <a:endParaRPr lang="cs-CZ" sz="19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Cryptosporidium</a:t>
                      </a:r>
                      <a:r>
                        <a:rPr lang="cs-CZ" sz="1900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parvum</a:t>
                      </a:r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Primární</a:t>
                      </a:r>
                      <a:r>
                        <a:rPr lang="cs-CZ" sz="1900" b="1" i="0" baseline="0" dirty="0" smtClean="0">
                          <a:solidFill>
                            <a:srgbClr val="C00000"/>
                          </a:solidFill>
                        </a:rPr>
                        <a:t> z</a:t>
                      </a:r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droj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: přežvýkavci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potravina, voda </a:t>
                      </a:r>
                      <a:r>
                        <a:rPr lang="cs-CZ" sz="1900" dirty="0" err="1" smtClean="0">
                          <a:solidFill>
                            <a:schemeClr val="tx1"/>
                          </a:solidFill>
                        </a:rPr>
                        <a:t>kontam</a:t>
                      </a:r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. cystami </a:t>
                      </a:r>
                    </a:p>
                    <a:p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poškození mikroklků jejuna a ilea, bolesti</a:t>
                      </a:r>
                      <a:r>
                        <a:rPr lang="cs-CZ" sz="1900" baseline="0" dirty="0" smtClean="0">
                          <a:solidFill>
                            <a:schemeClr val="tx1"/>
                          </a:solidFill>
                        </a:rPr>
                        <a:t> břicha, nauzea, zvracení, průjmy bez krve a hlenu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92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9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Giardióza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Giardia</a:t>
                      </a:r>
                      <a:r>
                        <a:rPr lang="cs-CZ" sz="1900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intestinalis</a:t>
                      </a:r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Primární</a:t>
                      </a:r>
                      <a:r>
                        <a:rPr lang="cs-CZ" sz="1900" b="1" i="0" baseline="0" dirty="0" smtClean="0">
                          <a:solidFill>
                            <a:srgbClr val="C00000"/>
                          </a:solidFill>
                        </a:rPr>
                        <a:t> z</a:t>
                      </a:r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droj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: člověk, pes, bobr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potravina, voda </a:t>
                      </a:r>
                      <a:r>
                        <a:rPr lang="cs-CZ" sz="1900" dirty="0" err="1" smtClean="0">
                          <a:solidFill>
                            <a:schemeClr val="tx1"/>
                          </a:solidFill>
                        </a:rPr>
                        <a:t>kontam</a:t>
                      </a:r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. cystami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bolesti nadbřišku, meteorismus, říhání, zpěněný</a:t>
                      </a:r>
                      <a:r>
                        <a:rPr lang="cs-CZ" sz="1900" baseline="0" dirty="0" smtClean="0">
                          <a:solidFill>
                            <a:schemeClr val="tx1"/>
                          </a:solidFill>
                        </a:rPr>
                        <a:t> průjem bez krve, vznik alergií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36104"/>
          </a:xfrm>
        </p:spPr>
        <p:txBody>
          <a:bodyPr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Alimentární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parazitózy poškozující GIT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helminti)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634957"/>
              </p:ext>
            </p:extLst>
          </p:nvPr>
        </p:nvGraphicFramePr>
        <p:xfrm>
          <a:off x="323528" y="1268760"/>
          <a:ext cx="8291264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Onemocnění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Původce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Zdroj nákazy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Patogeneze a klinika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Tenióza</a:t>
                      </a:r>
                      <a:endParaRPr lang="cs-CZ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Taenia</a:t>
                      </a:r>
                      <a:r>
                        <a:rPr lang="cs-CZ" sz="1900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saginata</a:t>
                      </a:r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Mezihostitel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: skot</a:t>
                      </a:r>
                      <a:endParaRPr lang="cs-CZ" sz="190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/>
                        <a:t>špatně tepelně upravené hovězí maso (</a:t>
                      </a:r>
                      <a:r>
                        <a:rPr lang="cs-CZ" sz="1900" dirty="0" err="1" smtClean="0"/>
                        <a:t>tatarák</a:t>
                      </a:r>
                      <a:r>
                        <a:rPr lang="cs-CZ" sz="1900" dirty="0" smtClean="0"/>
                        <a:t>, steak)</a:t>
                      </a:r>
                    </a:p>
                    <a:p>
                      <a:endParaRPr lang="cs-CZ" sz="1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900" dirty="0" smtClean="0"/>
                        <a:t>dráždění</a:t>
                      </a:r>
                      <a:r>
                        <a:rPr lang="cs-CZ" sz="1900" baseline="0" dirty="0" smtClean="0"/>
                        <a:t> sliznice GIT v místě přichycení, toxické metabolity, bolesti břicha, průjem, zácpa, články ve stolici</a:t>
                      </a:r>
                      <a:endParaRPr lang="cs-CZ" sz="19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Taenia</a:t>
                      </a:r>
                      <a:r>
                        <a:rPr lang="cs-CZ" sz="1900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solium</a:t>
                      </a:r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Mezihostitel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: prase</a:t>
                      </a:r>
                      <a:endParaRPr lang="cs-CZ" sz="190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/>
                        <a:t>špatně tepelně upravené vepřové maso (v ČR se nevyskytuje)</a:t>
                      </a:r>
                    </a:p>
                    <a:p>
                      <a:endParaRPr lang="cs-CZ" sz="1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0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cs-CZ" sz="20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cs-CZ" sz="2000" b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Difylobotrióza</a:t>
                      </a:r>
                      <a:endParaRPr lang="cs-CZ" sz="20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Diphyllobothrium</a:t>
                      </a:r>
                      <a:r>
                        <a:rPr lang="cs-CZ" sz="1900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latum</a:t>
                      </a:r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Mezihostitel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cs-CZ" sz="1900" i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sladkovodních ryby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/>
                        <a:t>špatně tepelně upravené maso sladkovodních ryb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/>
                        <a:t>(Skandinávie, Sibiř, sever 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necharakteristické břišní obtíže, </a:t>
                      </a:r>
                      <a:r>
                        <a:rPr lang="cs-CZ" sz="1900" dirty="0" err="1" smtClean="0"/>
                        <a:t>makrocytární</a:t>
                      </a:r>
                      <a:r>
                        <a:rPr lang="cs-CZ" sz="1900" dirty="0" smtClean="0"/>
                        <a:t> anemie</a:t>
                      </a:r>
                      <a:endParaRPr lang="cs-CZ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2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Alimentární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parazitózy poškozující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 </a:t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(helminti)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099387"/>
              </p:ext>
            </p:extLst>
          </p:nvPr>
        </p:nvGraphicFramePr>
        <p:xfrm>
          <a:off x="323528" y="1268760"/>
          <a:ext cx="8291264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Onemocnění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Původce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Zdroj nákazy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Patogeneze a klinika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Anisakóza</a:t>
                      </a:r>
                      <a:endParaRPr lang="cs-CZ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Anisakis</a:t>
                      </a:r>
                      <a:r>
                        <a:rPr lang="cs-CZ" sz="1900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9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900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Pseudoterranova</a:t>
                      </a:r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Primární</a:t>
                      </a:r>
                      <a:r>
                        <a:rPr lang="cs-CZ" sz="1900" b="1" i="0" baseline="0" dirty="0" smtClean="0">
                          <a:solidFill>
                            <a:srgbClr val="C00000"/>
                          </a:solidFill>
                        </a:rPr>
                        <a:t> z</a:t>
                      </a:r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droj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: maso mořských ryb</a:t>
                      </a:r>
                      <a:endParaRPr lang="cs-CZ" sz="190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špatně tepelně upravené maso mořských ryb (suši)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poškození žaludeční sliznice, bolesti břicha, zvracení, alergie až </a:t>
                      </a:r>
                      <a:r>
                        <a:rPr lang="cs-CZ" sz="1900" dirty="0" err="1" smtClean="0"/>
                        <a:t>anafyl</a:t>
                      </a:r>
                      <a:r>
                        <a:rPr lang="cs-CZ" sz="1900" dirty="0" smtClean="0"/>
                        <a:t>. šok</a:t>
                      </a:r>
                      <a:endParaRPr lang="cs-CZ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98079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76" y="4012145"/>
            <a:ext cx="22364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62" y="4365104"/>
            <a:ext cx="2712767" cy="20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3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Alimentární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parazitózy poškozující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tkáně </a:t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(prvoci)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750961"/>
              </p:ext>
            </p:extLst>
          </p:nvPr>
        </p:nvGraphicFramePr>
        <p:xfrm>
          <a:off x="395536" y="1124744"/>
          <a:ext cx="8291264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66607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Onemocnění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Původce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Zdroj nákazy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Patogeneze a klinika</a:t>
                      </a:r>
                      <a:endParaRPr lang="cs-CZ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6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Toxoplasmóza</a:t>
                      </a:r>
                      <a:endParaRPr lang="cs-CZ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i="1" dirty="0" err="1" smtClean="0">
                          <a:solidFill>
                            <a:srgbClr val="C00000"/>
                          </a:solidFill>
                        </a:rPr>
                        <a:t>Toxoplasma</a:t>
                      </a:r>
                      <a:r>
                        <a:rPr lang="cs-CZ" sz="1900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900" i="1" baseline="0" dirty="0" err="1" smtClean="0">
                          <a:solidFill>
                            <a:srgbClr val="C00000"/>
                          </a:solidFill>
                        </a:rPr>
                        <a:t>gondii</a:t>
                      </a:r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900" i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Primární</a:t>
                      </a:r>
                      <a:r>
                        <a:rPr lang="cs-CZ" sz="1900" b="1" i="0" baseline="0" dirty="0" smtClean="0">
                          <a:solidFill>
                            <a:srgbClr val="C00000"/>
                          </a:solidFill>
                        </a:rPr>
                        <a:t> z</a:t>
                      </a:r>
                      <a:r>
                        <a:rPr lang="cs-CZ" sz="1900" b="1" i="0" dirty="0" smtClean="0">
                          <a:solidFill>
                            <a:srgbClr val="C00000"/>
                          </a:solidFill>
                        </a:rPr>
                        <a:t>droj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cs-CZ" sz="2400" b="1" i="0" dirty="0" smtClean="0">
                          <a:solidFill>
                            <a:srgbClr val="C00000"/>
                          </a:solidFill>
                        </a:rPr>
                        <a:t>MASO</a:t>
                      </a:r>
                      <a:r>
                        <a:rPr lang="cs-CZ" sz="1900" i="0" dirty="0" smtClean="0">
                          <a:solidFill>
                            <a:srgbClr val="C00000"/>
                          </a:solidFill>
                        </a:rPr>
                        <a:t>, trus kočkovitých</a:t>
                      </a:r>
                      <a:r>
                        <a:rPr lang="cs-CZ" sz="1900" i="0" baseline="0" dirty="0" smtClean="0">
                          <a:solidFill>
                            <a:srgbClr val="C00000"/>
                          </a:solidFill>
                        </a:rPr>
                        <a:t> šelem</a:t>
                      </a:r>
                      <a:endParaRPr lang="cs-CZ" sz="190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dirty="0" smtClean="0"/>
                        <a:t>špatně tepelně upravené maso</a:t>
                      </a:r>
                      <a:r>
                        <a:rPr lang="cs-CZ" sz="1900" dirty="0" smtClean="0"/>
                        <a:t>, kontaminovaná zelenina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intracelulární patogen,</a:t>
                      </a:r>
                    </a:p>
                    <a:p>
                      <a:r>
                        <a:rPr lang="cs-CZ" sz="1900" dirty="0" smtClean="0"/>
                        <a:t>lymfadenitida, horečka, bolesti svalů, postižení zraku, poškození plodu</a:t>
                      </a:r>
                      <a:endParaRPr lang="cs-CZ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upload.wikimedia.org/wikipedia/commons/3/39/Toxoplasma_gondii_tac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68" y="429309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 je toxoplazmóz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54578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trichinelózy u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divokých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prasat v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Evropě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roce 2014</a:t>
            </a:r>
            <a:endParaRPr lang="cs-CZ" sz="32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" y="1314070"/>
            <a:ext cx="7606196" cy="5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346</TotalTime>
  <Words>930</Words>
  <Application>Microsoft Office PowerPoint</Application>
  <PresentationFormat>Předvádění na obrazovce (4:3)</PresentationFormat>
  <Paragraphs>373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Šablona</vt:lpstr>
      <vt:lpstr>ZOONÓZY Monitoring zoonóz </vt:lpstr>
      <vt:lpstr>Prezentace aplikace PowerPoint</vt:lpstr>
      <vt:lpstr>Prezentace aplikace PowerPoint</vt:lpstr>
      <vt:lpstr>Prezentace aplikace PowerPoint</vt:lpstr>
      <vt:lpstr> Alimentární parazitózy poškozující GIT     (prvoci)</vt:lpstr>
      <vt:lpstr> Alimentární parazitózy poškozující GIT     (helminti)</vt:lpstr>
      <vt:lpstr>  Alimentární parazitózy poškozující GIT    (helminti)</vt:lpstr>
      <vt:lpstr>  Alimentární parazitózy poškozující tkáně    (prvoci)</vt:lpstr>
      <vt:lpstr>  Výskyt trichinelózy u divokých prasat v    Evropě v roce 2014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Eva Patrasová</dc:creator>
  <cp:lastModifiedBy>MVDr. Lubomír Nezbeda</cp:lastModifiedBy>
  <cp:revision>30</cp:revision>
  <dcterms:created xsi:type="dcterms:W3CDTF">2016-09-07T11:25:37Z</dcterms:created>
  <dcterms:modified xsi:type="dcterms:W3CDTF">2017-05-26T05:22:59Z</dcterms:modified>
</cp:coreProperties>
</file>