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31"/>
  </p:notesMasterIdLst>
  <p:sldIdLst>
    <p:sldId id="256" r:id="rId6"/>
    <p:sldId id="447" r:id="rId7"/>
    <p:sldId id="435" r:id="rId8"/>
    <p:sldId id="389" r:id="rId9"/>
    <p:sldId id="445" r:id="rId10"/>
    <p:sldId id="449" r:id="rId11"/>
    <p:sldId id="450" r:id="rId12"/>
    <p:sldId id="451" r:id="rId13"/>
    <p:sldId id="472" r:id="rId14"/>
    <p:sldId id="452" r:id="rId15"/>
    <p:sldId id="453" r:id="rId16"/>
    <p:sldId id="454" r:id="rId17"/>
    <p:sldId id="475" r:id="rId18"/>
    <p:sldId id="458" r:id="rId19"/>
    <p:sldId id="461" r:id="rId20"/>
    <p:sldId id="462" r:id="rId21"/>
    <p:sldId id="463" r:id="rId22"/>
    <p:sldId id="465" r:id="rId23"/>
    <p:sldId id="471" r:id="rId24"/>
    <p:sldId id="466" r:id="rId25"/>
    <p:sldId id="474" r:id="rId26"/>
    <p:sldId id="476" r:id="rId27"/>
    <p:sldId id="477" r:id="rId28"/>
    <p:sldId id="437" r:id="rId29"/>
    <p:sldId id="272" r:id="rId30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469"/>
    <a:srgbClr val="181DF4"/>
    <a:srgbClr val="107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 varScale="1">
        <p:scale>
          <a:sx n="82" d="100"/>
          <a:sy n="82" d="100"/>
        </p:scale>
        <p:origin x="151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85B8F-48FA-45FA-A26A-9BE10228B614}" type="datetimeFigureOut">
              <a:rPr lang="cs-CZ" smtClean="0"/>
              <a:pPr/>
              <a:t>22.04.2025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7BC87-DE2C-471D-BE9F-28BE11D3A0D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43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103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462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000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774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011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748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587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739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308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187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000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98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49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46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2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12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909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653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7BC87-DE2C-471D-BE9F-28BE11D3A0D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19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A6679A-80D3-4F94-BBD0-94FBEB372AF8}" type="slidenum">
              <a:rPr lang="cs-CZ"/>
              <a:pPr/>
              <a:t>‹#›</a:t>
            </a:fld>
            <a:endParaRPr lang="cs-CZ" dirty="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 sz="240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C0695-EE46-461D-805A-F5AF6A018F2A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B3AE1-E157-41A3-A3C6-55DFF8116214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5F09-50E8-4B7D-8F32-87653FED1847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B2588-5686-4A52-BEC0-CF9F4D913836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2DB12-416B-4665-BC05-37A239E4676B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1C30C-CB3E-4277-B73A-1F66CFA1DEC4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47FE5-715B-40DF-BF31-19C0DE7DB59F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EEB10-4F78-4220-8B56-E8D9CA7166E5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BBEFD-7CAA-4450-8EFD-D0052237BF31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8661-BE47-41EA-8D7A-2938A90EF8E2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 sz="2400" dirty="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4191ED-52A2-4694-B42C-636B38CAD9CE}" type="slidenum">
              <a:rPr lang="cs-CZ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gsmetanova@farmtec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3792" y="764704"/>
            <a:ext cx="7772400" cy="1714512"/>
          </a:xfrm>
        </p:spPr>
        <p:txBody>
          <a:bodyPr>
            <a:noAutofit/>
          </a:bodyPr>
          <a:lstStyle/>
          <a:p>
            <a:r>
              <a:rPr lang="cs-CZ" sz="2800" b="1" dirty="0"/>
              <a:t>Perspektiva uplatnění </a:t>
            </a:r>
            <a:r>
              <a:rPr lang="cs-CZ" sz="2800" b="1" dirty="0" smtClean="0"/>
              <a:t>BPS  </a:t>
            </a:r>
            <a:r>
              <a:rPr lang="cs-CZ" sz="2800" b="1" dirty="0"/>
              <a:t>a malých </a:t>
            </a:r>
            <a:r>
              <a:rPr lang="cs-CZ" sz="2800" b="1" dirty="0" smtClean="0"/>
              <a:t>FVE v zemědělství a dotace na OZE v zemědělství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503656"/>
            <a:ext cx="7802488" cy="730279"/>
          </a:xfrm>
        </p:spPr>
        <p:txBody>
          <a:bodyPr/>
          <a:lstStyle/>
          <a:p>
            <a:r>
              <a:rPr lang="cs-CZ" dirty="0" smtClean="0"/>
              <a:t>  Gabriela Smetanová           23.4.2025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83" y="3140968"/>
            <a:ext cx="6753709" cy="2823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6737" y="332656"/>
            <a:ext cx="8001000" cy="1216025"/>
          </a:xfrm>
        </p:spPr>
        <p:txBody>
          <a:bodyPr/>
          <a:lstStyle/>
          <a:p>
            <a:r>
              <a:rPr lang="cs-CZ" sz="3400" b="1" cap="all" dirty="0" smtClean="0"/>
              <a:t>Stávající BPS  </a:t>
            </a:r>
            <a:endParaRPr lang="cs-CZ" sz="3400" b="1" cap="all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955" y="1752600"/>
            <a:ext cx="608856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1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/>
              <a:t>BPS po ukončení </a:t>
            </a:r>
            <a:r>
              <a:rPr lang="cs-CZ" altLang="cs-CZ" sz="3400" b="1" cap="all" dirty="0" smtClean="0"/>
              <a:t>provozní podpory (20 let)</a:t>
            </a:r>
            <a:endParaRPr lang="cs-CZ" altLang="cs-CZ" sz="3400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lvl="2"/>
            <a:endParaRPr lang="cs-CZ" sz="1400" b="1" dirty="0"/>
          </a:p>
          <a:p>
            <a:pPr lvl="2"/>
            <a:r>
              <a:rPr lang="cs-CZ" sz="2400" b="1" dirty="0"/>
              <a:t>A) Možnost vstoupit do nového způsobu podpory aktuálního v dané době …..</a:t>
            </a:r>
            <a:r>
              <a:rPr lang="cs-CZ" sz="2400" dirty="0"/>
              <a:t>(pokud vyberu)</a:t>
            </a:r>
          </a:p>
          <a:p>
            <a:pPr marL="1306513" lvl="3" indent="0">
              <a:buNone/>
            </a:pPr>
            <a:endParaRPr lang="cs-CZ" sz="2100" b="1" dirty="0"/>
          </a:p>
          <a:p>
            <a:pPr lvl="2"/>
            <a:r>
              <a:rPr lang="cs-CZ" sz="2400" b="1" dirty="0"/>
              <a:t>B) Provedení tzn. modernizace </a:t>
            </a:r>
          </a:p>
          <a:p>
            <a:pPr marL="909637" lvl="2" indent="0">
              <a:buNone/>
            </a:pPr>
            <a:endParaRPr lang="cs-CZ" sz="2400" b="1" dirty="0"/>
          </a:p>
          <a:p>
            <a:pPr lvl="2"/>
            <a:r>
              <a:rPr lang="cs-CZ" sz="2400" b="1" dirty="0"/>
              <a:t>C) Provozování na tržním způsobu provozu</a:t>
            </a:r>
            <a:endParaRPr lang="cs-CZ" sz="2400" dirty="0"/>
          </a:p>
          <a:p>
            <a:pPr marL="909637" lvl="2" indent="0">
              <a:buNone/>
            </a:pPr>
            <a:endParaRPr lang="cs-CZ" sz="1400" dirty="0"/>
          </a:p>
          <a:p>
            <a:pPr marL="471487" lvl="1" indent="0">
              <a:buNone/>
            </a:pPr>
            <a:endParaRPr lang="cs-CZ" sz="2400" b="1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17241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/>
              <a:t>a) Přechod do nové podpory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lvl="2"/>
            <a:endParaRPr lang="cs-CZ" sz="1400" b="1" dirty="0"/>
          </a:p>
          <a:p>
            <a:pPr lvl="2"/>
            <a:r>
              <a:rPr lang="cs-CZ" sz="2400" b="1" dirty="0"/>
              <a:t>Možnost vstoupit do nového způsobu podpory aktuálního v dané době</a:t>
            </a:r>
          </a:p>
          <a:p>
            <a:pPr lvl="2"/>
            <a:endParaRPr lang="cs-CZ" sz="2400" b="1" dirty="0"/>
          </a:p>
          <a:p>
            <a:pPr lvl="3"/>
            <a:r>
              <a:rPr lang="cs-CZ" sz="1800" b="1" dirty="0"/>
              <a:t>Podpora elektřiny – provozy do 500 </a:t>
            </a:r>
            <a:r>
              <a:rPr lang="cs-CZ" sz="1800" b="1" dirty="0" err="1"/>
              <a:t>kWel</a:t>
            </a:r>
            <a:r>
              <a:rPr lang="cs-CZ" sz="1800" b="1" dirty="0"/>
              <a:t> ???</a:t>
            </a:r>
          </a:p>
          <a:p>
            <a:pPr lvl="3"/>
            <a:endParaRPr lang="cs-CZ" sz="1800" b="1" dirty="0"/>
          </a:p>
          <a:p>
            <a:pPr lvl="3"/>
            <a:r>
              <a:rPr lang="cs-CZ" sz="1800" b="1" dirty="0"/>
              <a:t>Podpora </a:t>
            </a:r>
            <a:r>
              <a:rPr lang="cs-CZ" sz="1800" b="1" dirty="0" err="1"/>
              <a:t>biometanu</a:t>
            </a:r>
            <a:r>
              <a:rPr lang="cs-CZ" sz="1800" b="1" dirty="0"/>
              <a:t> </a:t>
            </a:r>
          </a:p>
          <a:p>
            <a:pPr lvl="4"/>
            <a:r>
              <a:rPr lang="cs-CZ" sz="1800" dirty="0"/>
              <a:t>Referenční cena   2258,- Kč/ </a:t>
            </a:r>
            <a:r>
              <a:rPr lang="cs-CZ" sz="1800" dirty="0" err="1"/>
              <a:t>MWh</a:t>
            </a:r>
            <a:r>
              <a:rPr lang="cs-CZ" sz="1800" dirty="0"/>
              <a:t> </a:t>
            </a:r>
          </a:p>
          <a:p>
            <a:pPr lvl="4"/>
            <a:r>
              <a:rPr lang="cs-CZ" sz="1800" dirty="0"/>
              <a:t>Od roku 2026 bude probíhat formou aukce – stejný postup jako u nových provozů </a:t>
            </a:r>
          </a:p>
          <a:p>
            <a:pPr marL="909637" lvl="2" indent="0">
              <a:buNone/>
            </a:pPr>
            <a:endParaRPr lang="cs-CZ" sz="1400" dirty="0"/>
          </a:p>
          <a:p>
            <a:pPr marL="471487" lvl="1" indent="0">
              <a:buNone/>
            </a:pPr>
            <a:endParaRPr lang="cs-CZ" sz="2400" b="1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7940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/>
              <a:t>b) Modernizace </a:t>
            </a:r>
            <a:r>
              <a:rPr lang="cs-CZ" altLang="cs-CZ" sz="3400" b="1" cap="all" dirty="0" smtClean="0"/>
              <a:t>výrobny - </a:t>
            </a:r>
            <a:endParaRPr lang="cs-CZ" altLang="cs-CZ" sz="3400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lvl="2"/>
            <a:endParaRPr lang="cs-CZ" sz="1400" b="1" dirty="0"/>
          </a:p>
          <a:p>
            <a:pPr marL="909637" lvl="2" indent="0">
              <a:buNone/>
            </a:pPr>
            <a:r>
              <a:rPr lang="cs-CZ" sz="2400" b="1" dirty="0"/>
              <a:t>                 </a:t>
            </a:r>
          </a:p>
          <a:p>
            <a:pPr marL="909637" lvl="2" indent="0">
              <a:buNone/>
            </a:pPr>
            <a:endParaRPr lang="cs-CZ" sz="1400" dirty="0"/>
          </a:p>
          <a:p>
            <a:pPr marL="471487" lvl="1" indent="0">
              <a:buNone/>
            </a:pPr>
            <a:endParaRPr lang="cs-CZ" sz="2400" b="1" dirty="0"/>
          </a:p>
          <a:p>
            <a:pPr lvl="1"/>
            <a:endParaRPr lang="cs-CZ" sz="2400" dirty="0"/>
          </a:p>
        </p:txBody>
      </p:sp>
      <p:sp>
        <p:nvSpPr>
          <p:cNvPr id="4" name="Šipka nahoru 3"/>
          <p:cNvSpPr/>
          <p:nvPr/>
        </p:nvSpPr>
        <p:spPr>
          <a:xfrm>
            <a:off x="103492" y="1813785"/>
            <a:ext cx="2533459" cy="195072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308A9E6-9B78-A781-4940-8769B9CC377B}"/>
              </a:ext>
            </a:extLst>
          </p:cNvPr>
          <p:cNvSpPr txBox="1"/>
          <p:nvPr/>
        </p:nvSpPr>
        <p:spPr>
          <a:xfrm>
            <a:off x="783858" y="2389035"/>
            <a:ext cx="1360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&gt; 1 MW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203001" y="4149080"/>
            <a:ext cx="2533459" cy="195072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Šipka dolů 7"/>
          <p:cNvSpPr/>
          <p:nvPr/>
        </p:nvSpPr>
        <p:spPr>
          <a:xfrm>
            <a:off x="3563888" y="1916832"/>
            <a:ext cx="4138666" cy="1769459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/>
              <a:t>au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308A9E6-9B78-A781-4940-8769B9CC377B}"/>
              </a:ext>
            </a:extLst>
          </p:cNvPr>
          <p:cNvSpPr txBox="1"/>
          <p:nvPr/>
        </p:nvSpPr>
        <p:spPr>
          <a:xfrm>
            <a:off x="899593" y="4746687"/>
            <a:ext cx="1360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&lt; 1 MW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013922" y="183376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2000" dirty="0"/>
              <a:t>aukční bonus, </a:t>
            </a:r>
            <a:r>
              <a:rPr lang="cs-CZ" sz="2000" b="1" dirty="0">
                <a:solidFill>
                  <a:schemeClr val="accent2"/>
                </a:solidFill>
              </a:rPr>
              <a:t>nedokládám výši investice</a:t>
            </a:r>
            <a:r>
              <a:rPr lang="cs-CZ" sz="2000" dirty="0"/>
              <a:t>, prokazuji rozsah úprav (68/2022 příloha č. 2), </a:t>
            </a:r>
            <a:r>
              <a:rPr lang="cs-CZ" sz="2000" b="1" dirty="0">
                <a:solidFill>
                  <a:schemeClr val="accent2"/>
                </a:solidFill>
              </a:rPr>
              <a:t>bez indexace</a:t>
            </a:r>
            <a:r>
              <a:rPr lang="cs-CZ" sz="2000" dirty="0"/>
              <a:t>, strop bonusu dán podmínkami </a:t>
            </a:r>
            <a:r>
              <a:rPr lang="cs-CZ" sz="2000" dirty="0" smtClean="0"/>
              <a:t>aukce</a:t>
            </a:r>
            <a:endParaRPr lang="cs-CZ" sz="20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013922" y="3933056"/>
            <a:ext cx="4798438" cy="2027373"/>
            <a:chOff x="3373723" y="2113280"/>
            <a:chExt cx="4639447" cy="1950720"/>
          </a:xfrm>
        </p:grpSpPr>
        <p:sp>
          <p:nvSpPr>
            <p:cNvPr id="12" name="Obdélník 11"/>
            <p:cNvSpPr/>
            <p:nvPr/>
          </p:nvSpPr>
          <p:spPr>
            <a:xfrm>
              <a:off x="3373723" y="2113280"/>
              <a:ext cx="4299204" cy="19507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ovéPole 12"/>
            <p:cNvSpPr txBox="1"/>
            <p:nvPr/>
          </p:nvSpPr>
          <p:spPr>
            <a:xfrm>
              <a:off x="3373723" y="2113280"/>
              <a:ext cx="4639447" cy="1950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0" rIns="156464" bIns="156464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kern="1200" dirty="0"/>
                <a:t>hodinový ZB dle CR ERÚ, </a:t>
              </a:r>
              <a:r>
                <a:rPr lang="cs-CZ" sz="2000" b="1" kern="1200" dirty="0">
                  <a:solidFill>
                    <a:schemeClr val="accent1"/>
                  </a:solidFill>
                </a:rPr>
                <a:t>dokladuji výši investice </a:t>
              </a:r>
              <a:r>
                <a:rPr lang="cs-CZ" sz="2000" kern="1200" dirty="0"/>
                <a:t>dle TEP (79/2022) – </a:t>
              </a:r>
              <a:r>
                <a:rPr lang="cs-CZ" sz="2000" b="1" kern="1200" dirty="0">
                  <a:solidFill>
                    <a:srgbClr val="FF0000"/>
                  </a:solidFill>
                </a:rPr>
                <a:t>85 mil Kč/MW</a:t>
              </a:r>
              <a:r>
                <a:rPr lang="cs-CZ" sz="2000" kern="1200" dirty="0"/>
                <a:t>, nezohledněné výdaje v příloze č. 1 (68/2022</a:t>
              </a:r>
              <a:r>
                <a:rPr lang="cs-CZ" sz="2000" kern="1200" dirty="0" smtClean="0"/>
                <a:t>)</a:t>
              </a:r>
            </a:p>
            <a:p>
              <a:pPr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cs-CZ" sz="1400" b="1" dirty="0"/>
                <a:t>Referenční cena pro modernizované výrobny </a:t>
              </a:r>
              <a:r>
                <a:rPr lang="cs-CZ" sz="1400" b="1" dirty="0">
                  <a:sym typeface="Calibri"/>
                </a:rPr>
                <a:t>3705 Kč/</a:t>
              </a:r>
              <a:r>
                <a:rPr lang="cs-CZ" sz="1400" b="1" dirty="0" err="1">
                  <a:sym typeface="Calibri"/>
                </a:rPr>
                <a:t>MWh</a:t>
              </a:r>
              <a:r>
                <a:rPr lang="cs-CZ" sz="1400" b="1" dirty="0">
                  <a:sym typeface="Calibri"/>
                </a:rPr>
                <a:t> </a:t>
              </a:r>
              <a:endParaRPr lang="cs-CZ" sz="1400" b="1" dirty="0"/>
            </a:p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kern="1200" dirty="0" smtClean="0"/>
                <a:t>  </a:t>
              </a:r>
              <a:endParaRPr lang="cs-CZ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889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/>
              <a:t>c) Tržní způsob provozu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lvl="2"/>
            <a:endParaRPr lang="cs-CZ" sz="1400" b="1" dirty="0"/>
          </a:p>
          <a:p>
            <a:pPr lvl="2"/>
            <a:r>
              <a:rPr lang="cs-CZ" sz="2400" dirty="0"/>
              <a:t>Tržní uplatnění znamená přizpůsobit produkci elektřiny potřebám trhu</a:t>
            </a:r>
          </a:p>
          <a:p>
            <a:pPr lvl="2"/>
            <a:r>
              <a:rPr lang="cs-CZ" sz="2400" dirty="0"/>
              <a:t>Sníží se využití plného výkonu (vzrostou měrné provozní náklady Kč/kWh)</a:t>
            </a:r>
          </a:p>
          <a:p>
            <a:pPr lvl="2"/>
            <a:r>
              <a:rPr lang="cs-CZ" sz="2400" dirty="0"/>
              <a:t>Klíčové budou vstupní substráty </a:t>
            </a:r>
          </a:p>
          <a:p>
            <a:pPr lvl="3"/>
            <a:endParaRPr lang="cs-CZ" sz="1800" b="1" dirty="0"/>
          </a:p>
          <a:p>
            <a:pPr marL="909637" lvl="2" indent="0">
              <a:buNone/>
            </a:pPr>
            <a:endParaRPr lang="cs-CZ" sz="1400" dirty="0"/>
          </a:p>
          <a:p>
            <a:pPr marL="471487" lvl="1" indent="0">
              <a:buNone/>
            </a:pPr>
            <a:endParaRPr lang="cs-CZ" sz="2400" b="1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74545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/>
              <a:t>Dotační možnosti investiční </a:t>
            </a:r>
            <a:r>
              <a:rPr lang="cs-CZ" altLang="cs-CZ" sz="3400" b="1" cap="all" dirty="0" smtClean="0"/>
              <a:t>– Flexibilita </a:t>
            </a:r>
            <a:endParaRPr lang="cs-CZ" altLang="cs-CZ" sz="3400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lvl="2"/>
            <a:endParaRPr lang="cs-CZ" sz="1400" b="1" dirty="0"/>
          </a:p>
          <a:p>
            <a:pPr lvl="2"/>
            <a:r>
              <a:rPr lang="cs-CZ" sz="2400" b="1" dirty="0"/>
              <a:t>A) SZIF – snížení čpavku </a:t>
            </a:r>
          </a:p>
          <a:p>
            <a:pPr lvl="3"/>
            <a:r>
              <a:rPr lang="cs-CZ" sz="2100" dirty="0"/>
              <a:t>Zakrytí koncových skladů </a:t>
            </a:r>
          </a:p>
          <a:p>
            <a:pPr lvl="3"/>
            <a:r>
              <a:rPr lang="cs-CZ" sz="2100" dirty="0"/>
              <a:t>Předělání KS na </a:t>
            </a:r>
            <a:r>
              <a:rPr lang="cs-CZ" sz="2100" dirty="0" err="1"/>
              <a:t>dofermentor</a:t>
            </a:r>
            <a:r>
              <a:rPr lang="cs-CZ" sz="2100" dirty="0"/>
              <a:t> a výstavba </a:t>
            </a:r>
            <a:r>
              <a:rPr lang="cs-CZ" sz="2100" dirty="0" err="1"/>
              <a:t>dofermentoru</a:t>
            </a:r>
            <a:endParaRPr lang="cs-CZ" sz="2100" dirty="0"/>
          </a:p>
          <a:p>
            <a:pPr lvl="3"/>
            <a:r>
              <a:rPr lang="cs-CZ" sz="2100" dirty="0"/>
              <a:t>Externí plynojemy </a:t>
            </a:r>
            <a:endParaRPr lang="cs-CZ" sz="2100" dirty="0" smtClean="0"/>
          </a:p>
          <a:p>
            <a:pPr marL="1306513" lvl="3" indent="0">
              <a:buNone/>
            </a:pPr>
            <a:endParaRPr lang="cs-CZ" sz="2100" dirty="0"/>
          </a:p>
          <a:p>
            <a:pPr lvl="2"/>
            <a:r>
              <a:rPr lang="cs-CZ" sz="2400" b="1" dirty="0"/>
              <a:t>B) MPO – Přidání KGJ </a:t>
            </a:r>
          </a:p>
          <a:p>
            <a:pPr lvl="2"/>
            <a:endParaRPr lang="cs-CZ" dirty="0"/>
          </a:p>
          <a:p>
            <a:pPr marL="471487" lvl="1" indent="0">
              <a:buNone/>
            </a:pPr>
            <a:endParaRPr lang="cs-CZ" sz="2400" b="1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7537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/>
              <a:t>a) Dotace - SZIF – čpavek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lvl="1"/>
            <a:r>
              <a:rPr lang="cs-CZ" sz="2800" b="1" dirty="0"/>
              <a:t>Termíny dotace </a:t>
            </a:r>
          </a:p>
          <a:p>
            <a:pPr lvl="2"/>
            <a:r>
              <a:rPr lang="cs-CZ" sz="2400" dirty="0"/>
              <a:t>Podání žádosti od 29. dubna 2025  do 20. května 2025 </a:t>
            </a:r>
          </a:p>
          <a:p>
            <a:pPr lvl="2"/>
            <a:r>
              <a:rPr lang="cs-CZ" sz="2400" dirty="0"/>
              <a:t>Zveřejnění výsledků do 3.6.2025</a:t>
            </a:r>
          </a:p>
          <a:p>
            <a:pPr lvl="2"/>
            <a:r>
              <a:rPr lang="cs-CZ" sz="2400" dirty="0"/>
              <a:t>Doložení stavebního povolení a VŘ do 7.10.2025 </a:t>
            </a:r>
          </a:p>
          <a:p>
            <a:pPr lvl="2"/>
            <a:r>
              <a:rPr lang="cs-CZ" sz="2400" dirty="0"/>
              <a:t>Termín realizace do 24 měsíců od podpisu dohody</a:t>
            </a:r>
          </a:p>
          <a:p>
            <a:pPr lvl="2"/>
            <a:r>
              <a:rPr lang="cs-CZ" sz="2400" dirty="0"/>
              <a:t>Alokace 747 mil. </a:t>
            </a:r>
          </a:p>
        </p:txBody>
      </p:sp>
    </p:spTree>
    <p:extLst>
      <p:ext uri="{BB962C8B-B14F-4D97-AF65-F5344CB8AC3E}">
        <p14:creationId xmlns:p14="http://schemas.microsoft.com/office/powerpoint/2010/main" val="1992613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/>
              <a:t>a) Dotace - SZIF – Čpavek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lvl="1"/>
            <a:r>
              <a:rPr lang="cs-CZ" sz="2800" b="1" dirty="0"/>
              <a:t>A) </a:t>
            </a:r>
            <a:r>
              <a:rPr lang="cs-CZ" sz="2400" b="1" dirty="0"/>
              <a:t>Živočišná výroba (60%)</a:t>
            </a:r>
          </a:p>
          <a:p>
            <a:pPr lvl="2"/>
            <a:r>
              <a:rPr lang="cs-CZ" dirty="0"/>
              <a:t>Výstavba a rekonstrukce jímek na kejdu včetně pevného zastřešení</a:t>
            </a:r>
          </a:p>
          <a:p>
            <a:pPr lvl="2"/>
            <a:r>
              <a:rPr lang="cs-CZ" dirty="0"/>
              <a:t>Pevné zastřešení jímek (neplynotěsné)</a:t>
            </a:r>
          </a:p>
          <a:p>
            <a:pPr lvl="2"/>
            <a:r>
              <a:rPr lang="cs-CZ" dirty="0"/>
              <a:t>Zastřešení jímek včetně </a:t>
            </a:r>
            <a:r>
              <a:rPr lang="cs-CZ" dirty="0" err="1"/>
              <a:t>biofiltru</a:t>
            </a:r>
            <a:r>
              <a:rPr lang="cs-CZ" dirty="0"/>
              <a:t> </a:t>
            </a:r>
          </a:p>
          <a:p>
            <a:pPr lvl="1"/>
            <a:r>
              <a:rPr lang="cs-CZ" sz="2800" b="1" dirty="0"/>
              <a:t>C)</a:t>
            </a:r>
            <a:r>
              <a:rPr lang="cs-CZ" sz="3200" dirty="0"/>
              <a:t> </a:t>
            </a:r>
            <a:r>
              <a:rPr lang="cs-CZ" sz="2400" b="1" dirty="0"/>
              <a:t>Sklady </a:t>
            </a:r>
            <a:r>
              <a:rPr lang="cs-CZ" sz="2400" b="1" dirty="0" err="1"/>
              <a:t>digestátu</a:t>
            </a:r>
            <a:r>
              <a:rPr lang="cs-CZ" sz="2400" b="1" dirty="0"/>
              <a:t> a </a:t>
            </a:r>
            <a:r>
              <a:rPr lang="cs-CZ" sz="2400" b="1" dirty="0" err="1"/>
              <a:t>fugátu</a:t>
            </a:r>
            <a:r>
              <a:rPr lang="cs-CZ" sz="2400" b="1" dirty="0"/>
              <a:t>, akumulace bioplynu (45%)</a:t>
            </a:r>
          </a:p>
          <a:p>
            <a:pPr lvl="2"/>
            <a:r>
              <a:rPr lang="cs-CZ" dirty="0"/>
              <a:t>Výstavba koncových skladů včetně zakrytí</a:t>
            </a:r>
          </a:p>
          <a:p>
            <a:pPr lvl="2"/>
            <a:r>
              <a:rPr lang="cs-CZ" dirty="0"/>
              <a:t>Plynotěsné zastřešení stávající KS</a:t>
            </a:r>
          </a:p>
          <a:p>
            <a:pPr lvl="2"/>
            <a:r>
              <a:rPr lang="cs-CZ" dirty="0"/>
              <a:t>Přestavba koncového skladu na </a:t>
            </a:r>
            <a:r>
              <a:rPr lang="cs-CZ" dirty="0" err="1"/>
              <a:t>dof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Externí plynojemy</a:t>
            </a:r>
          </a:p>
          <a:p>
            <a:pPr lvl="2"/>
            <a:endParaRPr lang="cs-CZ" dirty="0"/>
          </a:p>
          <a:p>
            <a:pPr marL="471487" lvl="1" indent="0">
              <a:buNone/>
            </a:pPr>
            <a:endParaRPr lang="cs-CZ" sz="2400" b="1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78084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/>
              <a:t>a) Dotace – emise – SZIF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lvl="1"/>
            <a:r>
              <a:rPr lang="cs-CZ" sz="2800" b="1" dirty="0"/>
              <a:t>C) Sklady </a:t>
            </a:r>
            <a:r>
              <a:rPr lang="cs-CZ" sz="2800" b="1" dirty="0" err="1"/>
              <a:t>digestátu</a:t>
            </a:r>
            <a:r>
              <a:rPr lang="cs-CZ" sz="2800" b="1" dirty="0"/>
              <a:t> a </a:t>
            </a:r>
            <a:r>
              <a:rPr lang="cs-CZ" sz="2800" b="1" dirty="0" err="1"/>
              <a:t>fugátu</a:t>
            </a:r>
            <a:r>
              <a:rPr lang="cs-CZ" sz="2800" b="1" dirty="0"/>
              <a:t>, akumulace bioplynu (45%)</a:t>
            </a:r>
          </a:p>
          <a:p>
            <a:pPr lvl="2"/>
            <a:r>
              <a:rPr lang="cs-CZ" dirty="0"/>
              <a:t>Uznatelné veškeré technologické a stavební práce </a:t>
            </a:r>
          </a:p>
          <a:p>
            <a:pPr lvl="2"/>
            <a:r>
              <a:rPr lang="cs-CZ" sz="2400" dirty="0"/>
              <a:t>Bodovací kritérium (10 bodů) využití kejdy a dalších statkových hnojiv min. 30% vstupu (hmotnostní) i u </a:t>
            </a:r>
            <a:r>
              <a:rPr lang="cs-CZ" sz="2400" b="1" dirty="0"/>
              <a:t>starých KS</a:t>
            </a:r>
          </a:p>
          <a:p>
            <a:pPr lvl="2"/>
            <a:r>
              <a:rPr lang="cs-CZ" sz="2400" dirty="0" smtClean="0"/>
              <a:t>Skladovací </a:t>
            </a:r>
            <a:r>
              <a:rPr lang="cs-CZ" sz="2400" dirty="0"/>
              <a:t>kapacity pouze bodovací kritérium ( 10 nebo 12 měsíců)</a:t>
            </a:r>
          </a:p>
        </p:txBody>
      </p:sp>
    </p:spTree>
    <p:extLst>
      <p:ext uri="{BB962C8B-B14F-4D97-AF65-F5344CB8AC3E}">
        <p14:creationId xmlns:p14="http://schemas.microsoft.com/office/powerpoint/2010/main" val="700792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96" y="692696"/>
            <a:ext cx="921674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980728"/>
            <a:ext cx="7772400" cy="1371600"/>
          </a:xfrm>
        </p:spPr>
        <p:txBody>
          <a:bodyPr/>
          <a:lstStyle/>
          <a:p>
            <a:pPr eaLnBrk="1" hangingPunct="1"/>
            <a:r>
              <a:rPr lang="cs-CZ" altLang="cs-CZ" sz="3400" b="1" dirty="0" smtClean="0"/>
              <a:t>FARMTEC a. s.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5750" y="2714625"/>
            <a:ext cx="8143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cs-CZ" kern="0" dirty="0">
                <a:latin typeface="+mn-lt"/>
              </a:rPr>
              <a:t>všechny stupně projekční činnosti</a:t>
            </a:r>
          </a:p>
          <a:p>
            <a:pPr marL="908050" lvl="1" indent="-436563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cs-CZ" kern="0" dirty="0">
                <a:latin typeface="+mn-lt"/>
              </a:rPr>
              <a:t>stavby pro všechny kategorie skotu a prasat</a:t>
            </a:r>
          </a:p>
          <a:p>
            <a:pPr marL="908050" lvl="1" indent="-436563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cs-CZ" kern="0" dirty="0">
                <a:latin typeface="+mn-lt"/>
              </a:rPr>
              <a:t>dojírny a </a:t>
            </a:r>
            <a:r>
              <a:rPr lang="cs-CZ" kern="0" dirty="0" smtClean="0">
                <a:latin typeface="+mn-lt"/>
              </a:rPr>
              <a:t>dojící </a:t>
            </a:r>
            <a:r>
              <a:rPr lang="cs-CZ" kern="0" dirty="0">
                <a:latin typeface="+mn-lt"/>
              </a:rPr>
              <a:t>zařízení pro skot, ovce a kozy </a:t>
            </a:r>
          </a:p>
          <a:p>
            <a:pPr marL="908050" lvl="1" indent="-436563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cs-CZ" kern="0" dirty="0">
                <a:latin typeface="+mn-lt"/>
              </a:rPr>
              <a:t>stavby pro uskladnění hnoje, kejdy a </a:t>
            </a:r>
            <a:r>
              <a:rPr lang="cs-CZ" kern="0" dirty="0" err="1">
                <a:latin typeface="+mn-lt"/>
              </a:rPr>
              <a:t>digestátu</a:t>
            </a:r>
            <a:endParaRPr lang="cs-CZ" kern="0" dirty="0">
              <a:latin typeface="+mn-lt"/>
            </a:endParaRPr>
          </a:p>
          <a:p>
            <a:pPr marL="908050" lvl="1" indent="-436563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cs-CZ" kern="0" dirty="0">
                <a:latin typeface="+mn-lt"/>
              </a:rPr>
              <a:t>stavby pro chov drůbeže, ovcí a koz</a:t>
            </a:r>
          </a:p>
          <a:p>
            <a:pPr marL="908050" lvl="1" indent="-436563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cs-CZ" b="1" kern="0" dirty="0" smtClean="0">
                <a:latin typeface="+mn-lt"/>
              </a:rPr>
              <a:t>stavby a úpravy bioplynových </a:t>
            </a:r>
            <a:r>
              <a:rPr lang="cs-CZ" b="1" kern="0" dirty="0">
                <a:latin typeface="+mn-lt"/>
              </a:rPr>
              <a:t>stanic </a:t>
            </a:r>
            <a:endParaRPr lang="cs-CZ" b="1" kern="0" dirty="0" smtClean="0">
              <a:latin typeface="+mn-lt"/>
            </a:endParaRPr>
          </a:p>
          <a:p>
            <a:pPr marL="908050" lvl="1" indent="-436563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cs-CZ" b="1" kern="0" dirty="0">
                <a:latin typeface="+mn-lt"/>
              </a:rPr>
              <a:t>v</a:t>
            </a:r>
            <a:r>
              <a:rPr lang="cs-CZ" b="1" kern="0" dirty="0" smtClean="0">
                <a:latin typeface="+mn-lt"/>
              </a:rPr>
              <a:t>ýstavba FVE </a:t>
            </a:r>
            <a:endParaRPr lang="cs-CZ" b="1" kern="0" dirty="0">
              <a:latin typeface="+mn-lt"/>
            </a:endParaRPr>
          </a:p>
          <a:p>
            <a:pPr marL="908050" lvl="1" indent="-436563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cs-CZ" b="1" kern="0" dirty="0">
                <a:latin typeface="+mn-lt"/>
              </a:rPr>
              <a:t>záruční a pozáruční servis</a:t>
            </a:r>
          </a:p>
          <a:p>
            <a:pPr marL="908050" lvl="1" indent="-436563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cs-CZ" sz="1300" kern="0" dirty="0">
                <a:latin typeface="+mn-lt"/>
              </a:rPr>
              <a:t>														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cs-CZ" sz="1500" kern="0" dirty="0">
                <a:latin typeface="+mn-lt"/>
              </a:rPr>
              <a:t>	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7009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727180"/>
      </p:ext>
    </p:extLst>
  </p:cSld>
  <p:clrMapOvr>
    <a:masterClrMapping/>
  </p:clrMapOvr>
  <p:transition advTm="1622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/>
              <a:t>b) Dotace – MPO - biomasa </a:t>
            </a:r>
            <a:r>
              <a:rPr lang="cs-CZ" altLang="cs-CZ" sz="3400" b="1" cap="all" dirty="0" err="1"/>
              <a:t>kogenerace</a:t>
            </a:r>
            <a:endParaRPr lang="cs-CZ" altLang="cs-CZ" sz="3400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lvl="1"/>
            <a:endParaRPr lang="cs-CZ" sz="2400" dirty="0" smtClean="0"/>
          </a:p>
          <a:p>
            <a:pPr lvl="1"/>
            <a:r>
              <a:rPr lang="cs-CZ" sz="2400" dirty="0" smtClean="0"/>
              <a:t>KGJ </a:t>
            </a:r>
            <a:r>
              <a:rPr lang="cs-CZ" sz="2400" dirty="0"/>
              <a:t>ke stávající BPS – doplnění (navýšení výkonu)</a:t>
            </a:r>
          </a:p>
          <a:p>
            <a:pPr lvl="1"/>
            <a:r>
              <a:rPr lang="cs-CZ" sz="2400" dirty="0"/>
              <a:t>Výzva otevřena 9.leden 2025 - 9.leden 2026</a:t>
            </a:r>
          </a:p>
          <a:p>
            <a:pPr lvl="1"/>
            <a:r>
              <a:rPr lang="cs-CZ" sz="2400" dirty="0" smtClean="0"/>
              <a:t>Minimální </a:t>
            </a:r>
            <a:r>
              <a:rPr lang="cs-CZ" sz="2400" dirty="0"/>
              <a:t>investice 8 mil </a:t>
            </a:r>
          </a:p>
          <a:p>
            <a:pPr lvl="1"/>
            <a:r>
              <a:rPr lang="cs-CZ" sz="2400" dirty="0" smtClean="0"/>
              <a:t>Stavební </a:t>
            </a:r>
            <a:r>
              <a:rPr lang="cs-CZ" sz="2400" dirty="0"/>
              <a:t>povolení až k podpisu rozhodnutí </a:t>
            </a:r>
            <a:endParaRPr lang="cs-CZ" sz="2400" dirty="0" smtClean="0"/>
          </a:p>
          <a:p>
            <a:pPr lvl="1"/>
            <a:r>
              <a:rPr lang="cs-CZ" sz="2400" dirty="0"/>
              <a:t>KGJ musí být provozována v systému KVET tzn. maximální využití tepla </a:t>
            </a:r>
            <a:endParaRPr lang="cs-CZ" sz="2400" dirty="0" smtClean="0"/>
          </a:p>
          <a:p>
            <a:pPr lvl="1"/>
            <a:r>
              <a:rPr lang="cs-CZ" sz="2400" dirty="0"/>
              <a:t>Základní míra podpory 45% + bonifikace za velikost podniku </a:t>
            </a:r>
            <a:r>
              <a:rPr lang="cs-CZ" sz="2000" dirty="0"/>
              <a:t>( +20% za malý podnik +10% střední podnik)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8042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 err="1" smtClean="0"/>
              <a:t>Fve</a:t>
            </a:r>
            <a:r>
              <a:rPr lang="cs-CZ" altLang="cs-CZ" sz="3400" b="1" cap="all" dirty="0" smtClean="0"/>
              <a:t> na farmách </a:t>
            </a:r>
            <a:endParaRPr lang="cs-CZ" altLang="cs-CZ" sz="3400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lvl="1"/>
            <a:endParaRPr lang="cs-CZ" sz="2400" dirty="0" smtClean="0"/>
          </a:p>
          <a:p>
            <a:pPr lvl="1"/>
            <a:r>
              <a:rPr lang="cs-CZ" sz="2400" dirty="0" smtClean="0"/>
              <a:t>V současné době ekonomicky rentabilní navrhovat FVE na spotřeby areálů pro maximální využití energie v místě výroby</a:t>
            </a:r>
          </a:p>
          <a:p>
            <a:pPr lvl="1"/>
            <a:r>
              <a:rPr lang="cs-CZ" sz="2400" dirty="0" smtClean="0"/>
              <a:t>Možnost doplnění provozů bateriovými systému pro zefektivnění využití energie </a:t>
            </a:r>
          </a:p>
          <a:p>
            <a:pPr lvl="1"/>
            <a:r>
              <a:rPr lang="cs-CZ" sz="2400" dirty="0" smtClean="0"/>
              <a:t>Přetoky do sítě jsou z pohledu ceny EE nerentabilní při běžném provozu </a:t>
            </a:r>
          </a:p>
          <a:p>
            <a:pPr lvl="1"/>
            <a:r>
              <a:rPr lang="cs-CZ" sz="2400" dirty="0" smtClean="0"/>
              <a:t>Využití možnosti sdílení EE v rámci provozů </a:t>
            </a:r>
          </a:p>
          <a:p>
            <a:pPr lvl="1"/>
            <a:r>
              <a:rPr lang="cs-CZ" sz="2400" dirty="0" smtClean="0"/>
              <a:t>Pro optimální řešení je nutný komplexní návrh na základě spotřeb, umístění atd. </a:t>
            </a:r>
            <a:endParaRPr lang="cs-CZ" sz="2400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85782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 err="1" smtClean="0"/>
              <a:t>Fve</a:t>
            </a:r>
            <a:r>
              <a:rPr lang="cs-CZ" altLang="cs-CZ" sz="3400" b="1" cap="all" dirty="0" smtClean="0"/>
              <a:t> dotační možnosti </a:t>
            </a:r>
            <a:endParaRPr lang="cs-CZ" altLang="cs-CZ" sz="3400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lvl="1"/>
            <a:endParaRPr lang="cs-CZ" sz="2400" dirty="0" smtClean="0"/>
          </a:p>
          <a:p>
            <a:pPr lvl="1"/>
            <a:r>
              <a:rPr lang="cs-CZ" sz="2400" b="1" dirty="0" smtClean="0"/>
              <a:t>Národní rozvojová banka</a:t>
            </a:r>
          </a:p>
          <a:p>
            <a:pPr lvl="2"/>
            <a:r>
              <a:rPr lang="cs-CZ" sz="2100" dirty="0" smtClean="0"/>
              <a:t>Bezúroční úvěr na FVE s/bez akumulace </a:t>
            </a:r>
          </a:p>
          <a:p>
            <a:pPr lvl="2"/>
            <a:r>
              <a:rPr lang="cs-CZ" sz="2100" dirty="0" smtClean="0"/>
              <a:t>Příjem žádostí do 30.12.2027</a:t>
            </a:r>
          </a:p>
          <a:p>
            <a:pPr lvl="2"/>
            <a:r>
              <a:rPr lang="cs-CZ" sz="2100" dirty="0" smtClean="0"/>
              <a:t>Podporovány FVE 1-50 </a:t>
            </a:r>
            <a:r>
              <a:rPr lang="cs-CZ" sz="2100" dirty="0" err="1" smtClean="0"/>
              <a:t>kWp</a:t>
            </a:r>
            <a:r>
              <a:rPr lang="cs-CZ" sz="2100" dirty="0" smtClean="0"/>
              <a:t> (bez SP)</a:t>
            </a:r>
          </a:p>
          <a:p>
            <a:pPr lvl="2"/>
            <a:r>
              <a:rPr lang="cs-CZ" sz="2100" dirty="0" smtClean="0"/>
              <a:t>Forma podpory je dána odpuštěním splátek jistiny </a:t>
            </a:r>
          </a:p>
          <a:p>
            <a:pPr lvl="2"/>
            <a:r>
              <a:rPr lang="cs-CZ" sz="2100" dirty="0" smtClean="0"/>
              <a:t>Výše podpory – panely 30%, akumulace 50%</a:t>
            </a:r>
          </a:p>
          <a:p>
            <a:pPr lvl="2"/>
            <a:r>
              <a:rPr lang="cs-CZ" sz="2100" dirty="0" smtClean="0"/>
              <a:t>Podmínka vlastní spotřeby min. 70% - prokazuje se SOP – tzn. přetoky max. 30%</a:t>
            </a:r>
          </a:p>
          <a:p>
            <a:pPr lvl="2"/>
            <a:r>
              <a:rPr lang="cs-CZ" sz="2100" dirty="0" smtClean="0"/>
              <a:t>Umístění na střeše 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3505675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 err="1" smtClean="0"/>
              <a:t>Fve</a:t>
            </a:r>
            <a:r>
              <a:rPr lang="cs-CZ" altLang="cs-CZ" sz="3400" b="1" cap="all" dirty="0" smtClean="0"/>
              <a:t> dotační možnosti </a:t>
            </a:r>
            <a:endParaRPr lang="cs-CZ" altLang="cs-CZ" sz="3400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lvl="1"/>
            <a:endParaRPr lang="cs-CZ" sz="2400" dirty="0" smtClean="0"/>
          </a:p>
          <a:p>
            <a:pPr lvl="1"/>
            <a:r>
              <a:rPr lang="cs-CZ" sz="2400" b="1" dirty="0" smtClean="0"/>
              <a:t>Připravované výzvy – Modernizační fond 2025</a:t>
            </a:r>
          </a:p>
          <a:p>
            <a:pPr lvl="2"/>
            <a:r>
              <a:rPr lang="cs-CZ" sz="2100" dirty="0" smtClean="0"/>
              <a:t>RES+ č.1/2025 – FVE 50kWp-5 </a:t>
            </a:r>
            <a:r>
              <a:rPr lang="cs-CZ" sz="2100" dirty="0" err="1" smtClean="0"/>
              <a:t>MWp</a:t>
            </a:r>
            <a:r>
              <a:rPr lang="cs-CZ" sz="2100" dirty="0" smtClean="0"/>
              <a:t> </a:t>
            </a:r>
          </a:p>
          <a:p>
            <a:pPr lvl="3"/>
            <a:r>
              <a:rPr lang="cs-CZ" dirty="0" smtClean="0"/>
              <a:t>Řešení vlastních energetických potřeb podniků </a:t>
            </a:r>
          </a:p>
          <a:p>
            <a:pPr lvl="3"/>
            <a:r>
              <a:rPr lang="cs-CZ" dirty="0" smtClean="0"/>
              <a:t>Předpoklad vyhlášení konec dubna 2025</a:t>
            </a:r>
          </a:p>
          <a:p>
            <a:pPr marL="909637" lvl="2" indent="0">
              <a:buNone/>
            </a:pPr>
            <a:endParaRPr lang="cs-CZ" sz="2100" dirty="0" smtClean="0"/>
          </a:p>
          <a:p>
            <a:pPr lvl="2"/>
            <a:r>
              <a:rPr lang="cs-CZ" sz="2100" dirty="0" smtClean="0"/>
              <a:t>RES+ č.5/2025 – Akumulační flexibilita ES</a:t>
            </a:r>
          </a:p>
          <a:p>
            <a:pPr lvl="3"/>
            <a:r>
              <a:rPr lang="cs-CZ" dirty="0" smtClean="0"/>
              <a:t>Velmi krátká doba na podání žádosti </a:t>
            </a:r>
          </a:p>
          <a:p>
            <a:pPr lvl="3"/>
            <a:r>
              <a:rPr lang="cs-CZ" dirty="0" smtClean="0"/>
              <a:t>Doposud nevyhlášeno – předpoklad konec dubna 2025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81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 smtClean="0"/>
              <a:t>Závěr </a:t>
            </a:r>
            <a:endParaRPr lang="cs-CZ" altLang="cs-CZ" sz="3400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marL="471487" lvl="1" indent="0">
              <a:buNone/>
            </a:pPr>
            <a:endParaRPr lang="cs-CZ" sz="1000" b="1" dirty="0" smtClean="0"/>
          </a:p>
          <a:p>
            <a:pPr lvl="2"/>
            <a:r>
              <a:rPr lang="cs-CZ" sz="2400" dirty="0" smtClean="0"/>
              <a:t>Obnovitelné zdroje v zemědělství jsou v současné době přirozenou součástí provozů</a:t>
            </a:r>
          </a:p>
          <a:p>
            <a:pPr lvl="2"/>
            <a:r>
              <a:rPr lang="cs-CZ" sz="2400" dirty="0" smtClean="0"/>
              <a:t>Dokážou ekonomicky pomoci a v případě garantovaných podpor stabilizovat příjmy  </a:t>
            </a:r>
          </a:p>
          <a:p>
            <a:pPr lvl="2"/>
            <a:r>
              <a:rPr lang="cs-CZ" sz="2400" dirty="0" smtClean="0"/>
              <a:t>Každý projekt je nutné  posoudit individuálně a navrhnout  ho pro konkrétní lokalitu a aktuální podmínky </a:t>
            </a:r>
          </a:p>
          <a:p>
            <a:pPr marL="909637" lvl="2" indent="0">
              <a:buNone/>
            </a:pPr>
            <a:endParaRPr lang="cs-CZ" sz="2400" dirty="0" smtClean="0"/>
          </a:p>
          <a:p>
            <a:pPr lvl="2"/>
            <a:endParaRPr lang="cs-CZ" sz="2400" b="1" dirty="0" smtClean="0"/>
          </a:p>
          <a:p>
            <a:pPr lvl="2"/>
            <a:endParaRPr lang="cs-CZ" sz="2400" dirty="0" smtClean="0"/>
          </a:p>
          <a:p>
            <a:pPr lvl="2"/>
            <a:endParaRPr lang="cs-CZ" sz="2400" dirty="0" smtClean="0"/>
          </a:p>
          <a:p>
            <a:pPr lvl="2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029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8001000" cy="1430339"/>
          </a:xfrm>
        </p:spPr>
        <p:txBody>
          <a:bodyPr/>
          <a:lstStyle/>
          <a:p>
            <a:pPr algn="ctr"/>
            <a:r>
              <a:rPr lang="cs-CZ" sz="3200" b="1" dirty="0"/>
              <a:t>Děkuji za pozornost</a:t>
            </a:r>
          </a:p>
        </p:txBody>
      </p:sp>
      <p:sp>
        <p:nvSpPr>
          <p:cNvPr id="8" name="Obdélník 7"/>
          <p:cNvSpPr/>
          <p:nvPr/>
        </p:nvSpPr>
        <p:spPr>
          <a:xfrm>
            <a:off x="4283968" y="3857628"/>
            <a:ext cx="4288560" cy="1214446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2000" b="1" dirty="0">
                <a:solidFill>
                  <a:schemeClr val="tx1"/>
                </a:solidFill>
              </a:rPr>
              <a:t>Gabriela </a:t>
            </a:r>
            <a:r>
              <a:rPr lang="cs-CZ" sz="2000" b="1" dirty="0" smtClean="0">
                <a:solidFill>
                  <a:schemeClr val="tx1"/>
                </a:solidFill>
              </a:rPr>
              <a:t>Smetanová</a:t>
            </a:r>
          </a:p>
          <a:p>
            <a:pPr algn="just"/>
            <a:r>
              <a:rPr lang="cs-CZ" sz="2000" dirty="0" smtClean="0">
                <a:solidFill>
                  <a:schemeClr val="tx1"/>
                </a:solidFill>
                <a:hlinkClick r:id="rId2"/>
              </a:rPr>
              <a:t>gsmetanova@farmtec.cz</a:t>
            </a:r>
            <a:endParaRPr lang="cs-CZ" sz="2000" dirty="0" smtClean="0">
              <a:solidFill>
                <a:schemeClr val="tx1"/>
              </a:solidFill>
            </a:endParaRPr>
          </a:p>
          <a:p>
            <a:pPr algn="just"/>
            <a:r>
              <a:rPr lang="cs-CZ" sz="2000" dirty="0" smtClean="0">
                <a:solidFill>
                  <a:schemeClr val="tx1"/>
                </a:solidFill>
              </a:rPr>
              <a:t>Tel: 721248241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08300"/>
            <a:ext cx="8001000" cy="1216025"/>
          </a:xfrm>
        </p:spPr>
        <p:txBody>
          <a:bodyPr/>
          <a:lstStyle/>
          <a:p>
            <a:r>
              <a:rPr lang="cs-CZ" altLang="cs-CZ" sz="3400" b="1" cap="all" dirty="0" smtClean="0"/>
              <a:t>Bioplyn a </a:t>
            </a:r>
            <a:r>
              <a:rPr lang="cs-CZ" altLang="cs-CZ" sz="3400" b="1" cap="all" dirty="0" err="1" smtClean="0"/>
              <a:t>fve</a:t>
            </a:r>
            <a:r>
              <a:rPr lang="cs-CZ" altLang="cs-CZ" sz="3400" b="1" cap="all" dirty="0" smtClean="0"/>
              <a:t> </a:t>
            </a:r>
            <a:r>
              <a:rPr lang="cs-CZ" altLang="cs-CZ" sz="3400" b="1" cap="all" dirty="0" err="1" smtClean="0"/>
              <a:t>farmtec</a:t>
            </a:r>
            <a:r>
              <a:rPr lang="cs-CZ" altLang="cs-CZ" sz="3400" b="1" cap="all" dirty="0" smtClean="0"/>
              <a:t> </a:t>
            </a:r>
            <a:endParaRPr lang="cs-CZ" altLang="cs-CZ" sz="3400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524325"/>
            <a:ext cx="8001000" cy="4267200"/>
          </a:xfrm>
        </p:spPr>
        <p:txBody>
          <a:bodyPr/>
          <a:lstStyle/>
          <a:p>
            <a:pPr lvl="2"/>
            <a:endParaRPr lang="cs-CZ" sz="1400" b="1" dirty="0" smtClean="0"/>
          </a:p>
          <a:p>
            <a:pPr lvl="2"/>
            <a:r>
              <a:rPr lang="cs-CZ" sz="2400" b="1" dirty="0" smtClean="0"/>
              <a:t>Historie bioplynu a FVE od roku 2008</a:t>
            </a:r>
            <a:endParaRPr lang="cs-CZ" b="1" dirty="0" smtClean="0"/>
          </a:p>
          <a:p>
            <a:pPr marL="1306513" lvl="3" indent="0">
              <a:buNone/>
            </a:pPr>
            <a:endParaRPr lang="cs-CZ" sz="1000" dirty="0" smtClean="0"/>
          </a:p>
          <a:p>
            <a:pPr lvl="2"/>
            <a:r>
              <a:rPr lang="cs-CZ" sz="2400" b="1" dirty="0" smtClean="0"/>
              <a:t>Realizace  BPS v ČR</a:t>
            </a:r>
          </a:p>
          <a:p>
            <a:pPr lvl="3"/>
            <a:r>
              <a:rPr lang="cs-CZ" sz="2100" dirty="0" smtClean="0"/>
              <a:t>60 BPS </a:t>
            </a:r>
          </a:p>
          <a:p>
            <a:pPr lvl="3"/>
            <a:r>
              <a:rPr lang="cs-CZ" sz="2100" dirty="0" smtClean="0"/>
              <a:t>53 MW </a:t>
            </a:r>
            <a:r>
              <a:rPr lang="cs-CZ" sz="1800" dirty="0" smtClean="0"/>
              <a:t> </a:t>
            </a:r>
          </a:p>
          <a:p>
            <a:pPr marL="909637" lvl="2" indent="0">
              <a:buNone/>
            </a:pPr>
            <a:endParaRPr lang="cs-CZ" sz="1000" dirty="0" smtClean="0"/>
          </a:p>
          <a:p>
            <a:pPr lvl="2"/>
            <a:r>
              <a:rPr lang="cs-CZ" sz="2400" b="1" dirty="0" smtClean="0"/>
              <a:t>Realizace BPS v zahraničí </a:t>
            </a:r>
          </a:p>
          <a:p>
            <a:pPr lvl="3"/>
            <a:r>
              <a:rPr lang="cs-CZ" sz="2100" dirty="0"/>
              <a:t>5 BPS</a:t>
            </a:r>
          </a:p>
          <a:p>
            <a:pPr lvl="3"/>
            <a:r>
              <a:rPr lang="cs-CZ" sz="2100" dirty="0"/>
              <a:t>3,2 MW </a:t>
            </a:r>
            <a:endParaRPr lang="cs-CZ" sz="2100" dirty="0" smtClean="0"/>
          </a:p>
          <a:p>
            <a:pPr marL="1306513" lvl="3" indent="0">
              <a:buNone/>
            </a:pPr>
            <a:endParaRPr lang="cs-CZ" sz="1000" dirty="0"/>
          </a:p>
          <a:p>
            <a:pPr lvl="2"/>
            <a:r>
              <a:rPr lang="cs-CZ" sz="2400" b="1" dirty="0" smtClean="0"/>
              <a:t>Realizace FVE v ČR</a:t>
            </a:r>
          </a:p>
          <a:p>
            <a:pPr lvl="3"/>
            <a:r>
              <a:rPr lang="cs-CZ" sz="2100" dirty="0" smtClean="0"/>
              <a:t>15 MW</a:t>
            </a:r>
          </a:p>
          <a:p>
            <a:pPr lvl="3"/>
            <a:endParaRPr lang="cs-CZ" sz="2100" b="1" dirty="0" smtClean="0"/>
          </a:p>
          <a:p>
            <a:pPr marL="471487" lvl="1" indent="0">
              <a:buNone/>
            </a:pPr>
            <a:r>
              <a:rPr lang="cs-CZ" sz="2400" b="1" dirty="0" smtClean="0"/>
              <a:t>	</a:t>
            </a:r>
          </a:p>
          <a:p>
            <a:pPr marL="471487" lvl="1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 smtClean="0"/>
              <a:t>Bioplyn na farmách </a:t>
            </a:r>
            <a:endParaRPr lang="cs-CZ" altLang="cs-CZ" sz="3400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47667"/>
            <a:ext cx="8001000" cy="4267200"/>
          </a:xfrm>
        </p:spPr>
        <p:txBody>
          <a:bodyPr/>
          <a:lstStyle/>
          <a:p>
            <a:pPr lvl="2"/>
            <a:endParaRPr lang="cs-CZ" sz="1200" b="1" dirty="0" smtClean="0"/>
          </a:p>
          <a:p>
            <a:pPr lvl="2"/>
            <a:r>
              <a:rPr lang="cs-CZ" sz="2400" b="1" dirty="0" smtClean="0"/>
              <a:t>Praktický pohled - SOBĚSTAČNOST </a:t>
            </a:r>
          </a:p>
          <a:p>
            <a:pPr lvl="3"/>
            <a:r>
              <a:rPr lang="cs-CZ" sz="1800" dirty="0" smtClean="0"/>
              <a:t>Elektřina </a:t>
            </a:r>
          </a:p>
          <a:p>
            <a:pPr lvl="3"/>
            <a:r>
              <a:rPr lang="cs-CZ" sz="1800" dirty="0" smtClean="0"/>
              <a:t>Teplo </a:t>
            </a:r>
          </a:p>
          <a:p>
            <a:pPr lvl="3"/>
            <a:r>
              <a:rPr lang="cs-CZ" sz="1800" dirty="0" smtClean="0"/>
              <a:t>Pohonné hmoty ve formě CNG</a:t>
            </a:r>
            <a:endParaRPr lang="cs-CZ" sz="1800" dirty="0"/>
          </a:p>
          <a:p>
            <a:pPr lvl="2"/>
            <a:r>
              <a:rPr lang="cs-CZ" sz="2400" b="1" dirty="0" smtClean="0"/>
              <a:t>Ekonomický pohled </a:t>
            </a:r>
          </a:p>
          <a:p>
            <a:pPr lvl="3"/>
            <a:r>
              <a:rPr lang="cs-CZ" sz="1800" dirty="0"/>
              <a:t>Příjem ve formě určitého druhu </a:t>
            </a:r>
            <a:r>
              <a:rPr lang="cs-CZ" sz="1800" dirty="0" smtClean="0"/>
              <a:t>podpory </a:t>
            </a:r>
          </a:p>
          <a:p>
            <a:pPr lvl="3"/>
            <a:r>
              <a:rPr lang="cs-CZ" sz="1800" dirty="0" smtClean="0"/>
              <a:t>Flexibilita </a:t>
            </a:r>
            <a:r>
              <a:rPr lang="cs-CZ" sz="1800" dirty="0"/>
              <a:t>a s tím spojený prodej energií podle potřeb sítě a obchodníka </a:t>
            </a:r>
          </a:p>
          <a:p>
            <a:pPr lvl="3"/>
            <a:r>
              <a:rPr lang="cs-CZ" sz="1800" dirty="0"/>
              <a:t>Využití surovin a odpadů, které </a:t>
            </a:r>
            <a:r>
              <a:rPr lang="cs-CZ" sz="1800" dirty="0" smtClean="0"/>
              <a:t>mám </a:t>
            </a:r>
            <a:r>
              <a:rPr lang="cs-CZ" sz="1800" dirty="0"/>
              <a:t>na farmě k dispozici a mohu je dále zhodnotit</a:t>
            </a:r>
          </a:p>
          <a:p>
            <a:pPr lvl="2"/>
            <a:r>
              <a:rPr lang="cs-CZ" sz="2400" b="1" dirty="0"/>
              <a:t>A další…….</a:t>
            </a:r>
          </a:p>
          <a:p>
            <a:pPr lvl="3"/>
            <a:r>
              <a:rPr lang="cs-CZ" sz="1800" dirty="0"/>
              <a:t>Emisní parametry statkových hnojiv v </a:t>
            </a:r>
            <a:r>
              <a:rPr lang="cs-CZ" sz="1800" dirty="0" smtClean="0"/>
              <a:t>případě výroby energií a „zelenost vyrobených energií“ </a:t>
            </a:r>
            <a:endParaRPr lang="cs-CZ" sz="1800" dirty="0"/>
          </a:p>
          <a:p>
            <a:pPr marL="471487" lvl="1" indent="0">
              <a:buNone/>
            </a:pPr>
            <a:endParaRPr lang="cs-CZ" sz="2400" b="1" dirty="0"/>
          </a:p>
          <a:p>
            <a:pPr lvl="1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1545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 smtClean="0"/>
              <a:t>Současný bioplyn </a:t>
            </a:r>
            <a:endParaRPr lang="cs-CZ" altLang="cs-CZ" sz="3400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lvl="2"/>
            <a:endParaRPr lang="cs-CZ" sz="1400" b="1" dirty="0" smtClean="0"/>
          </a:p>
          <a:p>
            <a:pPr lvl="2"/>
            <a:r>
              <a:rPr lang="cs-CZ" sz="2400" b="1" dirty="0" smtClean="0"/>
              <a:t>Nové bioplynové stanice</a:t>
            </a:r>
          </a:p>
          <a:p>
            <a:pPr marL="909637" lvl="2" indent="0">
              <a:buNone/>
            </a:pPr>
            <a:endParaRPr lang="cs-CZ" sz="2400" b="1" dirty="0"/>
          </a:p>
          <a:p>
            <a:pPr lvl="2"/>
            <a:r>
              <a:rPr lang="cs-CZ" sz="2400" b="1" dirty="0" smtClean="0"/>
              <a:t>Stávající bioplynové stanice </a:t>
            </a:r>
          </a:p>
          <a:p>
            <a:pPr marL="1306513" lvl="3" indent="0">
              <a:buNone/>
            </a:pPr>
            <a:endParaRPr lang="cs-CZ" sz="2100" b="1" dirty="0" smtClean="0"/>
          </a:p>
          <a:p>
            <a:pPr lvl="2"/>
            <a:endParaRPr lang="cs-CZ" sz="1000" b="1" dirty="0"/>
          </a:p>
          <a:p>
            <a:pPr lvl="2"/>
            <a:r>
              <a:rPr lang="cs-CZ" sz="2400" b="1" u="sng" dirty="0" smtClean="0"/>
              <a:t>FLEXIBILITA</a:t>
            </a:r>
            <a:r>
              <a:rPr lang="cs-CZ" sz="2400" b="1" dirty="0" smtClean="0"/>
              <a:t> – </a:t>
            </a:r>
            <a:r>
              <a:rPr lang="cs-CZ" sz="2400" dirty="0" smtClean="0"/>
              <a:t>možnost regulace a aktualizace výkonu dle potřeb (sítě, obchodníka, odběrů)</a:t>
            </a:r>
          </a:p>
          <a:p>
            <a:pPr lvl="2"/>
            <a:endParaRPr lang="cs-CZ" sz="1000" b="1" dirty="0" smtClean="0"/>
          </a:p>
          <a:p>
            <a:pPr lvl="2"/>
            <a:r>
              <a:rPr lang="cs-CZ" sz="2400" b="1" u="sng" dirty="0" smtClean="0"/>
              <a:t>VYSOKÁ ÚČINNOST </a:t>
            </a:r>
            <a:r>
              <a:rPr lang="cs-CZ" sz="2400" b="1" dirty="0"/>
              <a:t> </a:t>
            </a:r>
            <a:r>
              <a:rPr lang="cs-CZ" sz="2400" dirty="0" smtClean="0"/>
              <a:t>- </a:t>
            </a:r>
            <a:r>
              <a:rPr lang="cs-CZ" sz="2400" dirty="0" smtClean="0"/>
              <a:t>maximální </a:t>
            </a:r>
            <a:r>
              <a:rPr lang="cs-CZ" sz="2400" dirty="0" smtClean="0"/>
              <a:t>využití energetického potenciálu </a:t>
            </a:r>
            <a:r>
              <a:rPr lang="cs-CZ" sz="2400" dirty="0" smtClean="0"/>
              <a:t> (</a:t>
            </a:r>
            <a:r>
              <a:rPr lang="cs-CZ" sz="2400" dirty="0" err="1" smtClean="0"/>
              <a:t>biometan</a:t>
            </a:r>
            <a:r>
              <a:rPr lang="cs-CZ" sz="2400" dirty="0" smtClean="0"/>
              <a:t>, využití tepla u KGJ)</a:t>
            </a:r>
          </a:p>
          <a:p>
            <a:pPr marL="471487" lvl="1" indent="0">
              <a:buNone/>
            </a:pPr>
            <a:endParaRPr lang="cs-CZ" sz="2400" b="1" dirty="0"/>
          </a:p>
          <a:p>
            <a:pPr marL="471487" lvl="1" indent="0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191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/>
              <a:t>Nové </a:t>
            </a:r>
            <a:r>
              <a:rPr lang="cs-CZ" altLang="cs-CZ" sz="3400" b="1" cap="all" dirty="0" smtClean="0"/>
              <a:t>BPS </a:t>
            </a:r>
            <a:br>
              <a:rPr lang="cs-CZ" altLang="cs-CZ" sz="3400" b="1" cap="all" dirty="0" smtClean="0"/>
            </a:br>
            <a:r>
              <a:rPr lang="cs-CZ" altLang="cs-CZ" sz="3400" b="1" cap="all" dirty="0" smtClean="0"/>
              <a:t>možnosti podpory </a:t>
            </a:r>
            <a:endParaRPr lang="cs-CZ" altLang="cs-CZ" sz="3400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568952" cy="4267200"/>
          </a:xfrm>
        </p:spPr>
        <p:txBody>
          <a:bodyPr/>
          <a:lstStyle/>
          <a:p>
            <a:pPr lvl="2"/>
            <a:endParaRPr lang="cs-CZ" sz="1400" b="1" dirty="0"/>
          </a:p>
          <a:p>
            <a:pPr lvl="2"/>
            <a:r>
              <a:rPr lang="cs-CZ" sz="2400" b="1" dirty="0"/>
              <a:t>Investiční podpora </a:t>
            </a:r>
          </a:p>
          <a:p>
            <a:pPr lvl="3"/>
            <a:r>
              <a:rPr lang="cs-CZ" sz="2100" dirty="0"/>
              <a:t>MŽP – povinnost vysokého podílu odpadů</a:t>
            </a:r>
          </a:p>
          <a:p>
            <a:pPr lvl="3"/>
            <a:r>
              <a:rPr lang="cs-CZ" sz="2100" dirty="0"/>
              <a:t>Nelze kombinovat s provozní podporou (krátí se )</a:t>
            </a:r>
          </a:p>
          <a:p>
            <a:pPr lvl="3"/>
            <a:endParaRPr lang="cs-CZ" sz="2100" b="1" dirty="0"/>
          </a:p>
          <a:p>
            <a:pPr lvl="2"/>
            <a:r>
              <a:rPr lang="cs-CZ" sz="2400" b="1" dirty="0"/>
              <a:t>Podpora elektřiny </a:t>
            </a:r>
            <a:r>
              <a:rPr lang="cs-CZ" sz="2400" dirty="0"/>
              <a:t> </a:t>
            </a:r>
            <a:r>
              <a:rPr lang="cs-CZ" sz="2000" dirty="0"/>
              <a:t>( provozy do 500 </a:t>
            </a:r>
            <a:r>
              <a:rPr lang="cs-CZ" sz="2000" dirty="0" err="1"/>
              <a:t>kWel</a:t>
            </a:r>
            <a:r>
              <a:rPr lang="cs-CZ" sz="2000" dirty="0"/>
              <a:t>)</a:t>
            </a:r>
          </a:p>
          <a:p>
            <a:pPr lvl="3"/>
            <a:r>
              <a:rPr lang="cs-CZ" dirty="0" smtClean="0"/>
              <a:t>Není </a:t>
            </a:r>
            <a:r>
              <a:rPr lang="cs-CZ" dirty="0"/>
              <a:t>známá výše podpory (není v ČR)</a:t>
            </a:r>
          </a:p>
          <a:p>
            <a:pPr lvl="3"/>
            <a:r>
              <a:rPr lang="cs-CZ" dirty="0"/>
              <a:t>Bez podmínky na složení substrátů </a:t>
            </a:r>
          </a:p>
          <a:p>
            <a:pPr lvl="3"/>
            <a:r>
              <a:rPr lang="cs-CZ" dirty="0"/>
              <a:t>Nutno využití tepla ( účinnost )</a:t>
            </a:r>
          </a:p>
          <a:p>
            <a:pPr lvl="3"/>
            <a:endParaRPr lang="cs-CZ" dirty="0"/>
          </a:p>
          <a:p>
            <a:pPr lvl="3"/>
            <a:r>
              <a:rPr lang="cs-CZ" dirty="0"/>
              <a:t>Nyní diskutován </a:t>
            </a:r>
            <a:r>
              <a:rPr lang="cs-CZ" dirty="0" smtClean="0"/>
              <a:t>i návrh </a:t>
            </a:r>
            <a:r>
              <a:rPr lang="cs-CZ" dirty="0"/>
              <a:t>zaměření na flexibilitu</a:t>
            </a:r>
          </a:p>
          <a:p>
            <a:pPr lvl="3"/>
            <a:endParaRPr lang="cs-CZ" dirty="0"/>
          </a:p>
          <a:p>
            <a:pPr marL="1306513" lvl="3" indent="0">
              <a:buNone/>
            </a:pPr>
            <a:endParaRPr lang="cs-CZ" dirty="0"/>
          </a:p>
          <a:p>
            <a:pPr marL="909637" lvl="2" indent="0">
              <a:buNone/>
            </a:pPr>
            <a:endParaRPr lang="cs-CZ" sz="1400" dirty="0"/>
          </a:p>
          <a:p>
            <a:pPr marL="471487" lvl="1" indent="0">
              <a:buNone/>
            </a:pPr>
            <a:endParaRPr lang="cs-CZ" sz="2400" b="1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4653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/>
              <a:t>Nové </a:t>
            </a:r>
            <a:r>
              <a:rPr lang="cs-CZ" altLang="cs-CZ" sz="3400" b="1" cap="all" dirty="0" err="1" smtClean="0"/>
              <a:t>bps</a:t>
            </a:r>
            <a:r>
              <a:rPr lang="cs-CZ" altLang="cs-CZ" sz="3400" b="1" cap="all" dirty="0"/>
              <a:t/>
            </a:r>
            <a:br>
              <a:rPr lang="cs-CZ" altLang="cs-CZ" sz="3400" b="1" cap="all" dirty="0"/>
            </a:br>
            <a:r>
              <a:rPr lang="cs-CZ" altLang="cs-CZ" sz="3400" b="1" cap="all" dirty="0"/>
              <a:t>možnosti podpory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lvl="2"/>
            <a:endParaRPr lang="cs-CZ" sz="1400" b="1" dirty="0"/>
          </a:p>
          <a:p>
            <a:pPr lvl="2"/>
            <a:r>
              <a:rPr lang="cs-CZ" sz="2400" b="1" dirty="0" err="1"/>
              <a:t>Biometan</a:t>
            </a:r>
            <a:r>
              <a:rPr lang="cs-CZ" sz="2400" b="1" dirty="0"/>
              <a:t> – do 31.12.2025</a:t>
            </a:r>
            <a:endParaRPr lang="cs-CZ" sz="2400" dirty="0"/>
          </a:p>
          <a:p>
            <a:pPr lvl="3"/>
            <a:r>
              <a:rPr lang="cs-CZ" sz="2100" dirty="0"/>
              <a:t>Podpora ZB pouze do konce roku 2025</a:t>
            </a:r>
          </a:p>
          <a:p>
            <a:pPr lvl="3"/>
            <a:r>
              <a:rPr lang="cs-CZ" sz="2100" dirty="0"/>
              <a:t>Referenční cena </a:t>
            </a:r>
            <a:r>
              <a:rPr lang="cs-CZ" sz="2100" b="1" dirty="0"/>
              <a:t>nové </a:t>
            </a:r>
            <a:r>
              <a:rPr lang="cs-CZ" sz="2100" dirty="0"/>
              <a:t>výr. 2478,-Kč/</a:t>
            </a:r>
            <a:r>
              <a:rPr lang="cs-CZ" sz="2100" dirty="0" err="1"/>
              <a:t>MWh</a:t>
            </a:r>
            <a:endParaRPr lang="cs-CZ" sz="2100" dirty="0"/>
          </a:p>
          <a:p>
            <a:pPr lvl="3"/>
            <a:r>
              <a:rPr lang="cs-CZ" sz="2100" dirty="0"/>
              <a:t>Využití paliva II generace v úrovni 45% (hmotnostní podíl)</a:t>
            </a:r>
          </a:p>
          <a:p>
            <a:pPr lvl="3"/>
            <a:r>
              <a:rPr lang="cs-CZ" sz="2100" dirty="0"/>
              <a:t>Garance 20 let </a:t>
            </a:r>
          </a:p>
          <a:p>
            <a:pPr marL="1695450" lvl="4" indent="0">
              <a:buNone/>
            </a:pPr>
            <a:endParaRPr lang="cs-CZ" sz="2100" dirty="0"/>
          </a:p>
          <a:p>
            <a:pPr marL="1695450" lvl="4" indent="0">
              <a:buNone/>
            </a:pPr>
            <a:endParaRPr lang="cs-CZ" sz="2100" dirty="0"/>
          </a:p>
          <a:p>
            <a:pPr marL="909637" lvl="2" indent="0">
              <a:buNone/>
            </a:pPr>
            <a:endParaRPr lang="cs-CZ" sz="1400" dirty="0"/>
          </a:p>
          <a:p>
            <a:pPr marL="471487" lvl="1" indent="0">
              <a:buNone/>
            </a:pPr>
            <a:endParaRPr lang="cs-CZ" sz="2400" b="1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4380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1000" cy="1216025"/>
          </a:xfrm>
        </p:spPr>
        <p:txBody>
          <a:bodyPr/>
          <a:lstStyle/>
          <a:p>
            <a:r>
              <a:rPr lang="cs-CZ" altLang="cs-CZ" sz="3400" b="1" cap="all" dirty="0"/>
              <a:t>Nové </a:t>
            </a:r>
            <a:r>
              <a:rPr lang="cs-CZ" altLang="cs-CZ" sz="3400" b="1" cap="all" dirty="0" err="1" smtClean="0"/>
              <a:t>bps</a:t>
            </a:r>
            <a:r>
              <a:rPr lang="cs-CZ" altLang="cs-CZ" sz="3400" b="1" cap="all" dirty="0"/>
              <a:t/>
            </a:r>
            <a:br>
              <a:rPr lang="cs-CZ" altLang="cs-CZ" sz="3400" b="1" cap="all" dirty="0"/>
            </a:br>
            <a:r>
              <a:rPr lang="cs-CZ" altLang="cs-CZ" sz="3400" b="1" cap="all" dirty="0"/>
              <a:t>možnosti podpory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2691"/>
            <a:ext cx="8001000" cy="4267200"/>
          </a:xfrm>
        </p:spPr>
        <p:txBody>
          <a:bodyPr/>
          <a:lstStyle/>
          <a:p>
            <a:pPr lvl="2"/>
            <a:endParaRPr lang="cs-CZ" sz="1400" b="1" dirty="0"/>
          </a:p>
          <a:p>
            <a:pPr lvl="2"/>
            <a:r>
              <a:rPr lang="cs-CZ" sz="2400" b="1" dirty="0" err="1"/>
              <a:t>Biometan</a:t>
            </a:r>
            <a:r>
              <a:rPr lang="cs-CZ" sz="2400" b="1" dirty="0"/>
              <a:t> od 1.1.2026</a:t>
            </a:r>
            <a:endParaRPr lang="cs-CZ" sz="2400" dirty="0"/>
          </a:p>
          <a:p>
            <a:pPr lvl="3"/>
            <a:r>
              <a:rPr lang="cs-CZ" sz="2100" dirty="0">
                <a:solidFill>
                  <a:srgbClr val="00B050"/>
                </a:solidFill>
              </a:rPr>
              <a:t>Podpora aukcemi </a:t>
            </a:r>
            <a:r>
              <a:rPr lang="cs-CZ" sz="2100" b="1" dirty="0">
                <a:solidFill>
                  <a:srgbClr val="00B050"/>
                </a:solidFill>
              </a:rPr>
              <a:t>2026</a:t>
            </a:r>
          </a:p>
          <a:p>
            <a:pPr lvl="4"/>
            <a:r>
              <a:rPr lang="cs-CZ" sz="2100" dirty="0"/>
              <a:t>Garance podpory 15 let </a:t>
            </a:r>
          </a:p>
          <a:p>
            <a:pPr lvl="4"/>
            <a:r>
              <a:rPr lang="cs-CZ" sz="2100" dirty="0"/>
              <a:t>Maximální cena soutěže bude určena a pro každé kolo se může měnit </a:t>
            </a:r>
          </a:p>
          <a:p>
            <a:pPr lvl="4"/>
            <a:r>
              <a:rPr lang="cs-CZ" sz="2100" dirty="0"/>
              <a:t>Aukční bonus v měsíčním režimu</a:t>
            </a:r>
          </a:p>
          <a:p>
            <a:pPr lvl="4"/>
            <a:r>
              <a:rPr lang="cs-CZ" sz="2100" dirty="0"/>
              <a:t>Komoditu vykupuje povinně vykupující a cenu určuje podle průměru ceny trhu </a:t>
            </a:r>
          </a:p>
          <a:p>
            <a:pPr lvl="4"/>
            <a:r>
              <a:rPr lang="cs-CZ" sz="2100" dirty="0"/>
              <a:t>Režim </a:t>
            </a:r>
            <a:r>
              <a:rPr lang="cs-CZ" dirty="0" err="1"/>
              <a:t>Contract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sz="2100" dirty="0"/>
              <a:t> (vyšší tržba za plyn je odváděna státu)</a:t>
            </a:r>
          </a:p>
          <a:p>
            <a:pPr lvl="4"/>
            <a:r>
              <a:rPr lang="cs-CZ" sz="2100" dirty="0"/>
              <a:t>Realizace do 3 let </a:t>
            </a:r>
          </a:p>
          <a:p>
            <a:pPr lvl="4"/>
            <a:endParaRPr lang="cs-CZ" sz="2100" dirty="0"/>
          </a:p>
          <a:p>
            <a:pPr marL="909637" lvl="2" indent="0">
              <a:buNone/>
            </a:pPr>
            <a:endParaRPr lang="cs-CZ" sz="1400" dirty="0"/>
          </a:p>
          <a:p>
            <a:pPr marL="471487" lvl="1" indent="0">
              <a:buNone/>
            </a:pPr>
            <a:endParaRPr lang="cs-CZ" sz="2400" b="1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8298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6" y="-171400"/>
            <a:ext cx="8748464" cy="773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E729605BDF2B4682F95FF640EED07C" ma:contentTypeVersion="0" ma:contentTypeDescription="Vytvoří nový dokument" ma:contentTypeScope="" ma:versionID="74f1d8fb571071f69f93476a7018cce4">
  <xsd:schema xmlns:xsd="http://www.w3.org/2001/XMLSchema" xmlns:xs="http://www.w3.org/2001/XMLSchema" xmlns:p="http://schemas.microsoft.com/office/2006/metadata/properties" xmlns:ns2="55873213-67fe-4b0b-9506-98d16d1176c3" targetNamespace="http://schemas.microsoft.com/office/2006/metadata/properties" ma:root="true" ma:fieldsID="f2d00b9d792899fa086b1da8c31a9244" ns2:_="">
    <xsd:import namespace="55873213-67fe-4b0b-9506-98d16d1176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3213-67fe-4b0b-9506-98d16d1176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FB104C4-A138-4474-953D-6F41C9294A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3B92B2-B4AA-429E-810D-8B7DF7B6D05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5873213-67fe-4b0b-9506-98d16d1176c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A2F345-E13A-41A9-8B28-F90F0DC27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873213-67fe-4b0b-9506-98d16d117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0A56622-543C-4D2A-94EB-309283D22D8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11430</TotalTime>
  <Words>1074</Words>
  <Application>Microsoft Office PowerPoint</Application>
  <PresentationFormat>Předvádění na obrazovce (4:3)</PresentationFormat>
  <Paragraphs>223</Paragraphs>
  <Slides>25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Calibri</vt:lpstr>
      <vt:lpstr>Times New Roman</vt:lpstr>
      <vt:lpstr>Verdana</vt:lpstr>
      <vt:lpstr>Wingdings</vt:lpstr>
      <vt:lpstr>Profil</vt:lpstr>
      <vt:lpstr>Perspektiva uplatnění BPS  a malých FVE v zemědělství a dotace na OZE v zemědělství</vt:lpstr>
      <vt:lpstr>FARMTEC a. s.</vt:lpstr>
      <vt:lpstr>Bioplyn a fve farmtec </vt:lpstr>
      <vt:lpstr>Bioplyn na farmách </vt:lpstr>
      <vt:lpstr>Současný bioplyn </vt:lpstr>
      <vt:lpstr>Nové BPS  možnosti podpory </vt:lpstr>
      <vt:lpstr>Nové bps možnosti podpory </vt:lpstr>
      <vt:lpstr>Nové bps možnosti podpory </vt:lpstr>
      <vt:lpstr>Prezentace aplikace PowerPoint</vt:lpstr>
      <vt:lpstr>Stávající BPS  </vt:lpstr>
      <vt:lpstr>BPS po ukončení provozní podpory (20 let)</vt:lpstr>
      <vt:lpstr>a) Přechod do nové podpory </vt:lpstr>
      <vt:lpstr>b) Modernizace výrobny - </vt:lpstr>
      <vt:lpstr>c) Tržní způsob provozu </vt:lpstr>
      <vt:lpstr>Dotační možnosti investiční – Flexibilita </vt:lpstr>
      <vt:lpstr>a) Dotace - SZIF – čpavek </vt:lpstr>
      <vt:lpstr>a) Dotace - SZIF – Čpavek </vt:lpstr>
      <vt:lpstr>a) Dotace – emise – SZIF </vt:lpstr>
      <vt:lpstr>Prezentace aplikace PowerPoint</vt:lpstr>
      <vt:lpstr>b) Dotace – MPO - biomasa kogenerace</vt:lpstr>
      <vt:lpstr>Fve na farmách </vt:lpstr>
      <vt:lpstr>Fve dotační možnosti </vt:lpstr>
      <vt:lpstr>Fve dotační možnosti </vt:lpstr>
      <vt:lpstr>Závěr </vt:lpstr>
      <vt:lpstr>Děkuji za pozornost</vt:lpstr>
    </vt:vector>
  </TitlesOfParts>
  <Company>FARMTEC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 Bla blaaaaaa</dc:title>
  <dc:creator>mkrivka</dc:creator>
  <cp:lastModifiedBy>Smetanová Gabriela</cp:lastModifiedBy>
  <cp:revision>825</cp:revision>
  <dcterms:created xsi:type="dcterms:W3CDTF">2007-02-28T14:28:34Z</dcterms:created>
  <dcterms:modified xsi:type="dcterms:W3CDTF">2025-04-22T17:21:31Z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0x0101007EE729605BDF2B4682F95FF640EED07C</vt:lpwstr>
  </property>
</Properties>
</file>