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73" r:id="rId1"/>
  </p:sldMasterIdLst>
  <p:sldIdLst>
    <p:sldId id="256" r:id="rId2"/>
    <p:sldId id="271" r:id="rId3"/>
    <p:sldId id="286"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307" r:id="rId19"/>
    <p:sldId id="289" r:id="rId20"/>
    <p:sldId id="290" r:id="rId21"/>
    <p:sldId id="291" r:id="rId22"/>
    <p:sldId id="292" r:id="rId23"/>
    <p:sldId id="293" r:id="rId24"/>
    <p:sldId id="296" r:id="rId25"/>
    <p:sldId id="297" r:id="rId26"/>
    <p:sldId id="298" r:id="rId27"/>
    <p:sldId id="300" r:id="rId28"/>
    <p:sldId id="301" r:id="rId29"/>
    <p:sldId id="309" r:id="rId30"/>
    <p:sldId id="287" r:id="rId31"/>
    <p:sldId id="314" r:id="rId32"/>
    <p:sldId id="315" r:id="rId33"/>
    <p:sldId id="262"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94"/>
  </p:normalViewPr>
  <p:slideViewPr>
    <p:cSldViewPr snapToGrid="0" snapToObjects="1">
      <p:cViewPr varScale="1">
        <p:scale>
          <a:sx n="107" d="100"/>
          <a:sy n="107" d="100"/>
        </p:scale>
        <p:origin x="1048"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108243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3984934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2472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1311312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11903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4277056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4003394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1977847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108238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1D9D79B-6656-0A4C-A46D-E29BE112374F}" type="datetimeFigureOut">
              <a:rPr lang="cs-CZ" smtClean="0"/>
              <a:t>23.04.2025</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225502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1D9D79B-6656-0A4C-A46D-E29BE112374F}" type="datetimeFigureOut">
              <a:rPr lang="cs-CZ" smtClean="0"/>
              <a:t>23.04.2025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2070144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1D9D79B-6656-0A4C-A46D-E29BE112374F}" type="datetimeFigureOut">
              <a:rPr lang="cs-CZ" smtClean="0"/>
              <a:t>23.04.2025</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4063024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1D9D79B-6656-0A4C-A46D-E29BE112374F}" type="datetimeFigureOut">
              <a:rPr lang="cs-CZ" smtClean="0"/>
              <a:t>23.04.2025</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334743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9D79B-6656-0A4C-A46D-E29BE112374F}" type="datetimeFigureOut">
              <a:rPr lang="cs-CZ" smtClean="0"/>
              <a:t>23.04.2025</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156400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A1D9D79B-6656-0A4C-A46D-E29BE112374F}" type="datetimeFigureOut">
              <a:rPr lang="cs-CZ" smtClean="0"/>
              <a:t>23.04.2025</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20A938A-BE63-9D4C-8C94-3CB8ECCA5266}" type="slidenum">
              <a:rPr lang="cs-CZ" smtClean="0"/>
              <a:t>‹#›</a:t>
            </a:fld>
            <a:endParaRPr lang="cs-CZ"/>
          </a:p>
        </p:txBody>
      </p:sp>
    </p:spTree>
    <p:extLst>
      <p:ext uri="{BB962C8B-B14F-4D97-AF65-F5344CB8AC3E}">
        <p14:creationId xmlns:p14="http://schemas.microsoft.com/office/powerpoint/2010/main" val="2523584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20A938A-BE63-9D4C-8C94-3CB8ECCA5266}" type="slidenum">
              <a:rPr lang="cs-CZ" smtClean="0"/>
              <a:t>‹#›</a:t>
            </a:fld>
            <a:endParaRPr lang="cs-CZ"/>
          </a:p>
        </p:txBody>
      </p:sp>
      <p:sp>
        <p:nvSpPr>
          <p:cNvPr id="5" name="Date Placeholder 4"/>
          <p:cNvSpPr>
            <a:spLocks noGrp="1"/>
          </p:cNvSpPr>
          <p:nvPr>
            <p:ph type="dt" sz="half" idx="10"/>
          </p:nvPr>
        </p:nvSpPr>
        <p:spPr/>
        <p:txBody>
          <a:bodyPr/>
          <a:lstStyle/>
          <a:p>
            <a:fld id="{A1D9D79B-6656-0A4C-A46D-E29BE112374F}" type="datetimeFigureOut">
              <a:rPr lang="cs-CZ" smtClean="0"/>
              <a:t>23.04.2025</a:t>
            </a:fld>
            <a:endParaRPr lang="cs-CZ"/>
          </a:p>
        </p:txBody>
      </p:sp>
    </p:spTree>
    <p:extLst>
      <p:ext uri="{BB962C8B-B14F-4D97-AF65-F5344CB8AC3E}">
        <p14:creationId xmlns:p14="http://schemas.microsoft.com/office/powerpoint/2010/main" val="20596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D9D79B-6656-0A4C-A46D-E29BE112374F}" type="datetimeFigureOut">
              <a:rPr lang="cs-CZ" smtClean="0"/>
              <a:t>23.04.2025</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20A938A-BE63-9D4C-8C94-3CB8ECCA5266}" type="slidenum">
              <a:rPr lang="cs-CZ" smtClean="0"/>
              <a:t>‹#›</a:t>
            </a:fld>
            <a:endParaRPr lang="cs-CZ"/>
          </a:p>
        </p:txBody>
      </p:sp>
    </p:spTree>
    <p:extLst>
      <p:ext uri="{BB962C8B-B14F-4D97-AF65-F5344CB8AC3E}">
        <p14:creationId xmlns:p14="http://schemas.microsoft.com/office/powerpoint/2010/main" val="2752569399"/>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uken.cz/blog/studie-analyza-nakladu-a-prinosu-komunit-a-sdileni-elektriny"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jihoceskemas.cz/"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721B7F-D18D-9D9C-A257-C19269E476F7}"/>
              </a:ext>
            </a:extLst>
          </p:cNvPr>
          <p:cNvSpPr>
            <a:spLocks noGrp="1"/>
          </p:cNvSpPr>
          <p:nvPr>
            <p:ph type="ctrTitle"/>
          </p:nvPr>
        </p:nvSpPr>
        <p:spPr/>
        <p:txBody>
          <a:bodyPr/>
          <a:lstStyle/>
          <a:p>
            <a:r>
              <a:rPr lang="cs-CZ" b="1" dirty="0"/>
              <a:t>Aktuální stav komunitní energetiky</a:t>
            </a:r>
            <a:endParaRPr lang="cs-CZ" dirty="0"/>
          </a:p>
        </p:txBody>
      </p:sp>
      <p:sp>
        <p:nvSpPr>
          <p:cNvPr id="3" name="Podnadpis 2">
            <a:extLst>
              <a:ext uri="{FF2B5EF4-FFF2-40B4-BE49-F238E27FC236}">
                <a16:creationId xmlns:a16="http://schemas.microsoft.com/office/drawing/2014/main" id="{5132C280-82C3-A02A-108D-4FB3132962F0}"/>
              </a:ext>
            </a:extLst>
          </p:cNvPr>
          <p:cNvSpPr>
            <a:spLocks noGrp="1"/>
          </p:cNvSpPr>
          <p:nvPr>
            <p:ph type="subTitle" idx="1"/>
          </p:nvPr>
        </p:nvSpPr>
        <p:spPr/>
        <p:txBody>
          <a:bodyPr/>
          <a:lstStyle/>
          <a:p>
            <a:r>
              <a:rPr lang="cs-CZ" dirty="0"/>
              <a:t>Jaromír Polášek</a:t>
            </a:r>
          </a:p>
          <a:p>
            <a:r>
              <a:rPr lang="cs-CZ" dirty="0"/>
              <a:t>Místní akční skupina Hlubocko Lišovsko o.p.s.</a:t>
            </a:r>
          </a:p>
        </p:txBody>
      </p:sp>
      <p:pic>
        <p:nvPicPr>
          <p:cNvPr id="5" name="Obrázek 4">
            <a:extLst>
              <a:ext uri="{FF2B5EF4-FFF2-40B4-BE49-F238E27FC236}">
                <a16:creationId xmlns:a16="http://schemas.microsoft.com/office/drawing/2014/main" id="{0A89F953-2A97-E105-C338-E8A9E57AB760}"/>
              </a:ext>
            </a:extLst>
          </p:cNvPr>
          <p:cNvPicPr>
            <a:picLocks noChangeAspect="1"/>
          </p:cNvPicPr>
          <p:nvPr/>
        </p:nvPicPr>
        <p:blipFill>
          <a:blip r:embed="rId2"/>
          <a:stretch>
            <a:fillRect/>
          </a:stretch>
        </p:blipFill>
        <p:spPr>
          <a:xfrm>
            <a:off x="985136" y="5996320"/>
            <a:ext cx="3289300" cy="266700"/>
          </a:xfrm>
          <a:prstGeom prst="rect">
            <a:avLst/>
          </a:prstGeom>
        </p:spPr>
      </p:pic>
    </p:spTree>
    <p:extLst>
      <p:ext uri="{BB962C8B-B14F-4D97-AF65-F5344CB8AC3E}">
        <p14:creationId xmlns:p14="http://schemas.microsoft.com/office/powerpoint/2010/main" val="569551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AA1C9D-AD65-9A7F-6A4A-1BA8C6661A0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F40E393-C74B-7A01-59D8-9EDC1C58DB86}"/>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6F56356A-1742-DA7B-95E6-BB6FE1E9B698}"/>
              </a:ext>
            </a:extLst>
          </p:cNvPr>
          <p:cNvPicPr>
            <a:picLocks noChangeAspect="1"/>
          </p:cNvPicPr>
          <p:nvPr/>
        </p:nvPicPr>
        <p:blipFill>
          <a:blip r:embed="rId2"/>
          <a:stretch>
            <a:fillRect/>
          </a:stretch>
        </p:blipFill>
        <p:spPr>
          <a:xfrm>
            <a:off x="271849" y="0"/>
            <a:ext cx="11353800" cy="6812280"/>
          </a:xfrm>
          <a:prstGeom prst="rect">
            <a:avLst/>
          </a:prstGeom>
        </p:spPr>
      </p:pic>
    </p:spTree>
    <p:extLst>
      <p:ext uri="{BB962C8B-B14F-4D97-AF65-F5344CB8AC3E}">
        <p14:creationId xmlns:p14="http://schemas.microsoft.com/office/powerpoint/2010/main" val="724202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normAutofit/>
          </a:bodyPr>
          <a:lstStyle/>
          <a:p>
            <a:pPr marL="0" indent="0">
              <a:buNone/>
            </a:pPr>
            <a:r>
              <a:rPr lang="cs-CZ" b="1" dirty="0"/>
              <a:t>Energetické společenství </a:t>
            </a:r>
            <a:r>
              <a:rPr lang="cs-CZ" b="1" dirty="0" err="1"/>
              <a:t>Grenchen</a:t>
            </a:r>
            <a:r>
              <a:rPr lang="cs-CZ" b="1" dirty="0"/>
              <a:t> (Švýcarsko)</a:t>
            </a:r>
          </a:p>
          <a:p>
            <a:r>
              <a:rPr lang="cs-CZ" dirty="0"/>
              <a:t>Energetické společenství </a:t>
            </a:r>
            <a:r>
              <a:rPr lang="cs-CZ" dirty="0" err="1"/>
              <a:t>Grenchen</a:t>
            </a:r>
            <a:r>
              <a:rPr lang="cs-CZ" dirty="0"/>
              <a:t> bylo založeno již v roce 1913 jako místní síť pro výrobu a distribuci elektřiny. </a:t>
            </a:r>
          </a:p>
          <a:p>
            <a:r>
              <a:rPr lang="cs-CZ" dirty="0"/>
              <a:t>V současné době je to jedno z nejstarších a nejúspěšnějších energetických společenství v Evropě a využívá obnovitelné zdroje energie k produkci a distribuci energie do místních komunit.</a:t>
            </a:r>
          </a:p>
          <a:p>
            <a:r>
              <a:rPr lang="cs-CZ" dirty="0"/>
              <a:t>Energetické společenství </a:t>
            </a:r>
            <a:r>
              <a:rPr lang="cs-CZ" dirty="0" err="1"/>
              <a:t>Grenchen</a:t>
            </a:r>
            <a:r>
              <a:rPr lang="cs-CZ" dirty="0"/>
              <a:t> má vlastní solární elektrárny, větrné turbíny a další zdroje energie, které využívají místní obyvatelé a podniky. </a:t>
            </a:r>
          </a:p>
          <a:p>
            <a:r>
              <a:rPr lang="cs-CZ" dirty="0"/>
              <a:t>Energetické společenství také podporuje výzkum a vývoj v oblasti obnovitelných zdrojů energie a snaží se o změnu v energetickém sektoru v regionu.</a:t>
            </a:r>
          </a:p>
        </p:txBody>
      </p:sp>
    </p:spTree>
    <p:extLst>
      <p:ext uri="{BB962C8B-B14F-4D97-AF65-F5344CB8AC3E}">
        <p14:creationId xmlns:p14="http://schemas.microsoft.com/office/powerpoint/2010/main" val="826210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94D487FF-4051-0870-370B-65B09788F353}"/>
              </a:ext>
            </a:extLst>
          </p:cNvPr>
          <p:cNvPicPr>
            <a:picLocks noChangeAspect="1"/>
          </p:cNvPicPr>
          <p:nvPr/>
        </p:nvPicPr>
        <p:blipFill>
          <a:blip r:embed="rId2"/>
          <a:stretch>
            <a:fillRect/>
          </a:stretch>
        </p:blipFill>
        <p:spPr>
          <a:xfrm>
            <a:off x="316870" y="5225"/>
            <a:ext cx="11558259" cy="6852775"/>
          </a:xfrm>
          <a:prstGeom prst="rect">
            <a:avLst/>
          </a:prstGeom>
        </p:spPr>
      </p:pic>
    </p:spTree>
    <p:extLst>
      <p:ext uri="{BB962C8B-B14F-4D97-AF65-F5344CB8AC3E}">
        <p14:creationId xmlns:p14="http://schemas.microsoft.com/office/powerpoint/2010/main" val="1221914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normAutofit/>
          </a:bodyPr>
          <a:lstStyle/>
          <a:p>
            <a:pPr marL="0" indent="0">
              <a:buNone/>
            </a:pPr>
            <a:r>
              <a:rPr lang="cs-CZ" b="1" dirty="0"/>
              <a:t>Energetické společenství </a:t>
            </a:r>
            <a:r>
              <a:rPr lang="cs-CZ" b="1" dirty="0" err="1"/>
              <a:t>Ecopower</a:t>
            </a:r>
            <a:r>
              <a:rPr lang="cs-CZ" b="1" dirty="0"/>
              <a:t> (Belgie)</a:t>
            </a:r>
          </a:p>
          <a:p>
            <a:r>
              <a:rPr lang="cs-CZ" dirty="0"/>
              <a:t>Energetické společenství </a:t>
            </a:r>
            <a:r>
              <a:rPr lang="cs-CZ" dirty="0" err="1"/>
              <a:t>Ecopower</a:t>
            </a:r>
            <a:r>
              <a:rPr lang="cs-CZ" dirty="0"/>
              <a:t> bylo založeno v roce 1991 a je jedním z největších energetických společenství v Belgii, které se zaměřuje na využívání obnovitelných zdrojů energie a na distribuci energie do místních komunit. </a:t>
            </a:r>
          </a:p>
          <a:p>
            <a:r>
              <a:rPr lang="cs-CZ" dirty="0"/>
              <a:t>Společenství využívá solární panely, větrné turbíny, hydroelektrárny a biomasy k produkci energie a nabízí možnosti pro místní obyvatele, aby se stali členy a podíleli se na výrobě a distribuci energie. </a:t>
            </a:r>
          </a:p>
          <a:p>
            <a:r>
              <a:rPr lang="cs-CZ" dirty="0"/>
              <a:t>Energetické společenství </a:t>
            </a:r>
            <a:r>
              <a:rPr lang="cs-CZ" dirty="0" err="1"/>
              <a:t>Ecopower</a:t>
            </a:r>
            <a:r>
              <a:rPr lang="cs-CZ" dirty="0"/>
              <a:t> také podporuje spotřebitele, aby šetřili energii a využívali obnovitelné zdroje energie.</a:t>
            </a:r>
          </a:p>
        </p:txBody>
      </p:sp>
    </p:spTree>
    <p:extLst>
      <p:ext uri="{BB962C8B-B14F-4D97-AF65-F5344CB8AC3E}">
        <p14:creationId xmlns:p14="http://schemas.microsoft.com/office/powerpoint/2010/main" val="2794140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603ADBBF-5C1B-1709-51F3-B45D4EE317E4}"/>
              </a:ext>
            </a:extLst>
          </p:cNvPr>
          <p:cNvPicPr>
            <a:picLocks noChangeAspect="1"/>
          </p:cNvPicPr>
          <p:nvPr/>
        </p:nvPicPr>
        <p:blipFill rotWithShape="1">
          <a:blip r:embed="rId2"/>
          <a:srcRect b="3746"/>
          <a:stretch/>
        </p:blipFill>
        <p:spPr>
          <a:xfrm>
            <a:off x="-97932" y="0"/>
            <a:ext cx="12289931" cy="6549122"/>
          </a:xfrm>
          <a:prstGeom prst="rect">
            <a:avLst/>
          </a:prstGeom>
        </p:spPr>
      </p:pic>
    </p:spTree>
    <p:extLst>
      <p:ext uri="{BB962C8B-B14F-4D97-AF65-F5344CB8AC3E}">
        <p14:creationId xmlns:p14="http://schemas.microsoft.com/office/powerpoint/2010/main" val="3984086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03FE2-D2BA-BAD6-76C2-1F4FD16C75E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3B24155-F655-3139-3769-D978D8B63CC2}"/>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D85DE68D-1201-C5C6-6DCE-F11453032A32}"/>
              </a:ext>
            </a:extLst>
          </p:cNvPr>
          <p:cNvPicPr>
            <a:picLocks noChangeAspect="1"/>
          </p:cNvPicPr>
          <p:nvPr/>
        </p:nvPicPr>
        <p:blipFill>
          <a:blip r:embed="rId2"/>
          <a:stretch>
            <a:fillRect/>
          </a:stretch>
        </p:blipFill>
        <p:spPr>
          <a:xfrm>
            <a:off x="10340" y="340518"/>
            <a:ext cx="12171319" cy="6176963"/>
          </a:xfrm>
          <a:prstGeom prst="rect">
            <a:avLst/>
          </a:prstGeom>
        </p:spPr>
      </p:pic>
    </p:spTree>
    <p:extLst>
      <p:ext uri="{BB962C8B-B14F-4D97-AF65-F5344CB8AC3E}">
        <p14:creationId xmlns:p14="http://schemas.microsoft.com/office/powerpoint/2010/main" val="339859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9A366-FA0D-792B-F824-589A18A5D6B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65DAEBD-BA22-B511-DEEC-C000DE1902B9}"/>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6C8AAF70-DD4E-36B0-CBFE-F0787A18DD64}"/>
              </a:ext>
            </a:extLst>
          </p:cNvPr>
          <p:cNvPicPr>
            <a:picLocks noChangeAspect="1"/>
          </p:cNvPicPr>
          <p:nvPr/>
        </p:nvPicPr>
        <p:blipFill>
          <a:blip r:embed="rId2"/>
          <a:stretch>
            <a:fillRect/>
          </a:stretch>
        </p:blipFill>
        <p:spPr>
          <a:xfrm>
            <a:off x="-6327" y="681037"/>
            <a:ext cx="12198327" cy="4856205"/>
          </a:xfrm>
          <a:prstGeom prst="rect">
            <a:avLst/>
          </a:prstGeom>
        </p:spPr>
      </p:pic>
    </p:spTree>
    <p:extLst>
      <p:ext uri="{BB962C8B-B14F-4D97-AF65-F5344CB8AC3E}">
        <p14:creationId xmlns:p14="http://schemas.microsoft.com/office/powerpoint/2010/main" val="1035965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EF9720-0DFC-C402-BA6E-572567D6BA7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63F8D242-F0CF-D972-BAF6-1DFEA1647512}"/>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0984A0A2-72F8-9C53-820C-226CA3EB4549}"/>
              </a:ext>
            </a:extLst>
          </p:cNvPr>
          <p:cNvPicPr>
            <a:picLocks noChangeAspect="1"/>
          </p:cNvPicPr>
          <p:nvPr/>
        </p:nvPicPr>
        <p:blipFill>
          <a:blip r:embed="rId2"/>
          <a:stretch>
            <a:fillRect/>
          </a:stretch>
        </p:blipFill>
        <p:spPr>
          <a:xfrm>
            <a:off x="0" y="0"/>
            <a:ext cx="12192000" cy="6863467"/>
          </a:xfrm>
          <a:prstGeom prst="rect">
            <a:avLst/>
          </a:prstGeom>
        </p:spPr>
      </p:pic>
    </p:spTree>
    <p:extLst>
      <p:ext uri="{BB962C8B-B14F-4D97-AF65-F5344CB8AC3E}">
        <p14:creationId xmlns:p14="http://schemas.microsoft.com/office/powerpoint/2010/main" val="282148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355D8C-259B-CDFA-77AF-AF75F7C96A3D}"/>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454C274-AADB-8541-71B0-EDA98EF84244}"/>
              </a:ext>
            </a:extLst>
          </p:cNvPr>
          <p:cNvSpPr>
            <a:spLocks noGrp="1"/>
          </p:cNvSpPr>
          <p:nvPr>
            <p:ph idx="1"/>
          </p:nvPr>
        </p:nvSpPr>
        <p:spPr/>
        <p:txBody>
          <a:bodyPr/>
          <a:lstStyle/>
          <a:p>
            <a:r>
              <a:rPr lang="cs-CZ" dirty="0"/>
              <a:t>Novela energetického zákona umožňuje 2 druhy sdílení</a:t>
            </a:r>
          </a:p>
          <a:p>
            <a:pPr lvl="1"/>
            <a:r>
              <a:rPr lang="cs-CZ" dirty="0"/>
              <a:t>Aktivní zákazník</a:t>
            </a:r>
          </a:p>
          <a:p>
            <a:pPr lvl="1"/>
            <a:r>
              <a:rPr lang="cs-CZ" dirty="0"/>
              <a:t>Energetické společenství</a:t>
            </a:r>
          </a:p>
          <a:p>
            <a:r>
              <a:rPr lang="cs-CZ" dirty="0"/>
              <a:t>Podmínky společenství pro zemědělce</a:t>
            </a:r>
          </a:p>
          <a:p>
            <a:pPr lvl="1"/>
            <a:r>
              <a:rPr lang="cs-CZ" dirty="0"/>
              <a:t>Na straně spotřebitele</a:t>
            </a:r>
          </a:p>
          <a:p>
            <a:pPr lvl="1"/>
            <a:r>
              <a:rPr lang="cs-CZ" dirty="0"/>
              <a:t>Na straně výrobce</a:t>
            </a:r>
          </a:p>
          <a:p>
            <a:pPr lvl="1"/>
            <a:r>
              <a:rPr lang="cs-CZ" dirty="0" err="1"/>
              <a:t>Prosumer</a:t>
            </a:r>
            <a:r>
              <a:rPr lang="cs-CZ" dirty="0"/>
              <a:t> </a:t>
            </a:r>
          </a:p>
          <a:p>
            <a:pPr lvl="1"/>
            <a:endParaRPr lang="cs-CZ" dirty="0"/>
          </a:p>
        </p:txBody>
      </p:sp>
    </p:spTree>
    <p:extLst>
      <p:ext uri="{BB962C8B-B14F-4D97-AF65-F5344CB8AC3E}">
        <p14:creationId xmlns:p14="http://schemas.microsoft.com/office/powerpoint/2010/main" val="227377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81802-163B-93E2-9042-CF81D10EF209}"/>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B5B8AEB-5F3E-189E-F242-1CE059ED8784}"/>
              </a:ext>
            </a:extLst>
          </p:cNvPr>
          <p:cNvSpPr>
            <a:spLocks noGrp="1"/>
          </p:cNvSpPr>
          <p:nvPr>
            <p:ph idx="1"/>
          </p:nvPr>
        </p:nvSpPr>
        <p:spPr/>
        <p:txBody>
          <a:bodyPr/>
          <a:lstStyle/>
          <a:p>
            <a:pPr marL="0" indent="0" algn="just">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20b</a:t>
            </a:r>
          </a:p>
          <a:p>
            <a:pPr marL="0" indent="0" algn="just">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(8) Má-li společenství formu družstva nebo jiné obdobné obchodní korporace, může, připouští-li to zakladatelské právní jednání,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rozdělit nejvýše 33 % zisku a jiných vlastních zdrojů pouze mezi své členy,</a:t>
            </a:r>
            <a:endParaRPr lang="cs-CZ" sz="1800" b="1"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lgn="just">
              <a:lnSpc>
                <a:spcPct val="150000"/>
              </a:lnSpc>
              <a:buNone/>
            </a:pPr>
            <a:r>
              <a:rPr lang="cs-CZ" sz="1400" dirty="0">
                <a:effectLst/>
                <a:latin typeface="Times New Roman" panose="02020603050405020304" pitchFamily="18" charset="0"/>
                <a:ea typeface="Times New Roman" panose="02020603050405020304" pitchFamily="18" charset="0"/>
                <a:cs typeface="Times New Roman" panose="02020603050405020304" pitchFamily="18" charset="0"/>
              </a:rPr>
              <a:t>a) neohrozí-li naplňování účelu společenství a zajišťování potřeb členů společenství,</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lgn="just">
              <a:lnSpc>
                <a:spcPct val="150000"/>
              </a:lnSpc>
              <a:buNone/>
            </a:pPr>
            <a:r>
              <a:rPr lang="cs-CZ" sz="1400" dirty="0">
                <a:effectLst/>
                <a:latin typeface="Times New Roman" panose="02020603050405020304" pitchFamily="18" charset="0"/>
                <a:ea typeface="Times New Roman" panose="02020603050405020304" pitchFamily="18" charset="0"/>
                <a:cs typeface="Times New Roman" panose="02020603050405020304" pitchFamily="18" charset="0"/>
              </a:rPr>
              <a:t>b) vytvoří-li fond ze zisku ve výši nejméně 30 % základního kapitálu, který nelze rozdělit mezi členy.</a:t>
            </a:r>
            <a:endParaRPr lang="cs-CZ"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(9) Má-li společenství formu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spolku</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nebo jiné obdobné korporace, která není obchodní korporací,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rozdělení zisku nebo jiných vlastních zdrojů se zakazuje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13720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1C7E05-D817-B088-B6CA-3CA6D7AA7465}"/>
              </a:ext>
            </a:extLst>
          </p:cNvPr>
          <p:cNvSpPr>
            <a:spLocks noGrp="1"/>
          </p:cNvSpPr>
          <p:nvPr>
            <p:ph type="title"/>
          </p:nvPr>
        </p:nvSpPr>
        <p:spPr/>
        <p:txBody>
          <a:bodyPr/>
          <a:lstStyle/>
          <a:p>
            <a:r>
              <a:rPr lang="cs-CZ" dirty="0"/>
              <a:t>Co je to komunitní </a:t>
            </a:r>
            <a:r>
              <a:rPr lang="cs-CZ" dirty="0" err="1"/>
              <a:t>energatika</a:t>
            </a:r>
            <a:endParaRPr lang="cs-CZ" dirty="0"/>
          </a:p>
        </p:txBody>
      </p:sp>
      <p:sp>
        <p:nvSpPr>
          <p:cNvPr id="3" name="Zástupný obsah 2">
            <a:extLst>
              <a:ext uri="{FF2B5EF4-FFF2-40B4-BE49-F238E27FC236}">
                <a16:creationId xmlns:a16="http://schemas.microsoft.com/office/drawing/2014/main" id="{68680C65-BB9E-3280-7359-A324A87C57A5}"/>
              </a:ext>
            </a:extLst>
          </p:cNvPr>
          <p:cNvSpPr>
            <a:spLocks noGrp="1"/>
          </p:cNvSpPr>
          <p:nvPr>
            <p:ph idx="1"/>
          </p:nvPr>
        </p:nvSpPr>
        <p:spPr/>
        <p:txBody>
          <a:bodyPr/>
          <a:lstStyle/>
          <a:p>
            <a:r>
              <a:rPr lang="cs-CZ" b="0" i="0" dirty="0">
                <a:solidFill>
                  <a:srgbClr val="374151"/>
                </a:solidFill>
                <a:effectLst/>
                <a:latin typeface="Söhne"/>
              </a:rPr>
              <a:t>Komunitní energetika se vztahuje k produkci a distribuci energie, která je </a:t>
            </a:r>
            <a:r>
              <a:rPr lang="cs-CZ" b="1" i="0" dirty="0">
                <a:solidFill>
                  <a:srgbClr val="374151"/>
                </a:solidFill>
                <a:effectLst/>
                <a:latin typeface="Söhne"/>
              </a:rPr>
              <a:t>řízena a sdílena místními komunitami</a:t>
            </a:r>
            <a:r>
              <a:rPr lang="cs-CZ" b="0" i="0" dirty="0">
                <a:solidFill>
                  <a:srgbClr val="374151"/>
                </a:solidFill>
                <a:effectLst/>
                <a:latin typeface="Söhne"/>
              </a:rPr>
              <a:t>, občanskými skupinami, spolky nebo družstvy. </a:t>
            </a:r>
          </a:p>
          <a:p>
            <a:r>
              <a:rPr lang="cs-CZ" b="0" i="0" dirty="0">
                <a:solidFill>
                  <a:srgbClr val="374151"/>
                </a:solidFill>
                <a:effectLst/>
                <a:latin typeface="Söhne"/>
              </a:rPr>
              <a:t>Tento koncept se zakládá na </a:t>
            </a:r>
            <a:r>
              <a:rPr lang="cs-CZ" b="1" i="0" dirty="0">
                <a:solidFill>
                  <a:srgbClr val="374151"/>
                </a:solidFill>
                <a:effectLst/>
                <a:latin typeface="Söhne"/>
              </a:rPr>
              <a:t>decentralizované energetické produkci </a:t>
            </a:r>
            <a:r>
              <a:rPr lang="cs-CZ" b="0" i="0" dirty="0">
                <a:solidFill>
                  <a:srgbClr val="374151"/>
                </a:solidFill>
                <a:effectLst/>
                <a:latin typeface="Söhne"/>
              </a:rPr>
              <a:t>a </a:t>
            </a:r>
            <a:r>
              <a:rPr lang="cs-CZ" b="1" i="0" dirty="0">
                <a:solidFill>
                  <a:srgbClr val="374151"/>
                </a:solidFill>
                <a:effectLst/>
                <a:latin typeface="Söhne"/>
              </a:rPr>
              <a:t>podpoře udržitelných zdrojů energie</a:t>
            </a:r>
            <a:r>
              <a:rPr lang="cs-CZ" b="0" i="0" dirty="0">
                <a:solidFill>
                  <a:srgbClr val="374151"/>
                </a:solidFill>
                <a:effectLst/>
                <a:latin typeface="Söhne"/>
              </a:rPr>
              <a:t>, jako jsou solární panely, větrné turbíny, malé vodní elektrárny nebo biomasa.</a:t>
            </a:r>
            <a:endParaRPr lang="cs-CZ" dirty="0"/>
          </a:p>
        </p:txBody>
      </p:sp>
    </p:spTree>
    <p:extLst>
      <p:ext uri="{BB962C8B-B14F-4D97-AF65-F5344CB8AC3E}">
        <p14:creationId xmlns:p14="http://schemas.microsoft.com/office/powerpoint/2010/main" val="18573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81802-163B-93E2-9042-CF81D10EF209}"/>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B5B8AEB-5F3E-189E-F242-1CE059ED8784}"/>
              </a:ext>
            </a:extLst>
          </p:cNvPr>
          <p:cNvSpPr>
            <a:spLocks noGrp="1"/>
          </p:cNvSpPr>
          <p:nvPr>
            <p:ph idx="1"/>
          </p:nvPr>
        </p:nvSpPr>
        <p:spPr/>
        <p:txBody>
          <a:bodyPr/>
          <a:lstStyle/>
          <a:p>
            <a:pPr marL="0" indent="0">
              <a:buNone/>
            </a:pPr>
            <a:r>
              <a:rPr lang="cs-CZ" dirty="0"/>
              <a:t>§ 20c</a:t>
            </a:r>
          </a:p>
          <a:p>
            <a:pPr marL="0" indent="0">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(1) Výkon hlasovacích práv každého člena společenství s hlasovacími právy se omezuje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nejvýše na 10 % všech hlasovacích práv.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Členství členů společenství s hlasovacími právy má stejný obsah, ledaže v zakladatelském právním jednání jsou určeny různé druhy členství členů společenství s hlasovacími právy v závislosti na rozdílném druhu potřeb členů zajišťovaných společenstvím nebo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je-li dán jiný spravedlivý důvod</a:t>
            </a:r>
            <a:r>
              <a:rPr lang="cs-CZ" sz="1800" b="1"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cs-CZ"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Pro určení obsahu členství členů společenství bez hlasovacích práv platí věta druhá obdobně.</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779544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81802-163B-93E2-9042-CF81D10EF209}"/>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B5B8AEB-5F3E-189E-F242-1CE059ED8784}"/>
              </a:ext>
            </a:extLst>
          </p:cNvPr>
          <p:cNvSpPr>
            <a:spLocks noGrp="1"/>
          </p:cNvSpPr>
          <p:nvPr>
            <p:ph idx="1"/>
          </p:nvPr>
        </p:nvSpPr>
        <p:spPr/>
        <p:txBody>
          <a:bodyPr/>
          <a:lstStyle/>
          <a:p>
            <a:pPr marL="0" indent="0">
              <a:buNone/>
            </a:pPr>
            <a:r>
              <a:rPr lang="cs-CZ" dirty="0"/>
              <a:t>§ 20c</a:t>
            </a:r>
          </a:p>
          <a:p>
            <a:pPr marL="0" indent="0">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(5) Určuje-li zakladatelské právní jednání společenství výpovědní dobu pro ukončení členství, nesmí být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výpovědní doba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delší než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1 měsíc</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K ustanovení zakladatelského právního jednání určujícímu delší výpovědní dobu se nepřihlíží.</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652159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81802-163B-93E2-9042-CF81D10EF209}"/>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B5B8AEB-5F3E-189E-F242-1CE059ED8784}"/>
              </a:ext>
            </a:extLst>
          </p:cNvPr>
          <p:cNvSpPr>
            <a:spLocks noGrp="1"/>
          </p:cNvSpPr>
          <p:nvPr>
            <p:ph idx="1"/>
          </p:nvPr>
        </p:nvSpPr>
        <p:spPr/>
        <p:txBody>
          <a:bodyPr>
            <a:normAutofit lnSpcReduction="10000"/>
          </a:bodyPr>
          <a:lstStyle/>
          <a:p>
            <a:pPr marL="0" indent="0">
              <a:buNone/>
            </a:pPr>
            <a:r>
              <a:rPr lang="cs-CZ" dirty="0"/>
              <a:t>§ 27</a:t>
            </a:r>
          </a:p>
          <a:p>
            <a:pPr marL="0" indent="0">
              <a:lnSpc>
                <a:spcPct val="150000"/>
              </a:lnSpc>
              <a:buNone/>
            </a:pP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Datové centrum</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(1) Datové centrum je akciová společnost s dualistickým systémem vnitřní struktury, která je držitelem licence na činnost datového centra a jejíž akcie smí vlastnit pouze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 provozovatel přenosové soustavy,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b) provozovatelé regionálních distribučních soustav, k jejichž distribučním soustavám je připojeno 	nejméně 100 000 odběrných míst zákazníků, nebo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c) Česká republika.</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2384388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281802-163B-93E2-9042-CF81D10EF209}"/>
              </a:ext>
            </a:extLst>
          </p:cNvPr>
          <p:cNvSpPr>
            <a:spLocks noGrp="1"/>
          </p:cNvSpPr>
          <p:nvPr>
            <p:ph type="title"/>
          </p:nvPr>
        </p:nvSpPr>
        <p:spPr/>
        <p:txBody>
          <a:bodyPr/>
          <a:lstStyle/>
          <a:p>
            <a:r>
              <a:rPr lang="cs-CZ" dirty="0"/>
              <a:t>LEX OZE II – předpoklady pro vznik komunitní energetiky</a:t>
            </a:r>
          </a:p>
        </p:txBody>
      </p:sp>
      <p:sp>
        <p:nvSpPr>
          <p:cNvPr id="3" name="Zástupný obsah 2">
            <a:extLst>
              <a:ext uri="{FF2B5EF4-FFF2-40B4-BE49-F238E27FC236}">
                <a16:creationId xmlns:a16="http://schemas.microsoft.com/office/drawing/2014/main" id="{8B5B8AEB-5F3E-189E-F242-1CE059ED8784}"/>
              </a:ext>
            </a:extLst>
          </p:cNvPr>
          <p:cNvSpPr>
            <a:spLocks noGrp="1"/>
          </p:cNvSpPr>
          <p:nvPr>
            <p:ph idx="1"/>
          </p:nvPr>
        </p:nvSpPr>
        <p:spPr/>
        <p:txBody>
          <a:bodyPr>
            <a:normAutofit fontScale="85000" lnSpcReduction="10000"/>
          </a:bodyPr>
          <a:lstStyle/>
          <a:p>
            <a:pPr marL="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27e</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nSpc>
                <a:spcPct val="150000"/>
              </a:lnSpc>
              <a:buNone/>
            </a:pP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Sdílení elektřiny společenstvím nebo jeho členy ve společenství</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(1) Při sdílení elektřiny mají společenství a jeho členové právo využívat distribuční a přenosovou soustavu.  Člen společenství má právo sdílet elektřinu společenství nebo jinému členu společenství.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indent="0">
              <a:lnSpc>
                <a:spcPct val="150000"/>
              </a:lnSpc>
              <a:buNone/>
            </a:pP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(2) Předpokladem pro sdílení elektřiny je registrace přiřazení předávacích míst společenství nebo členů společenství do skupiny sdílení u datového centra, včetně přiřazení způsobu alokace sdílené elektřiny. Sdílet elektřinu lze pouze z předávacích míst a do předávacích míst s průběhovým měřením. Registrace přiřazení a ukončení přiřazení předávacích míst jsou bezúplatné.</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cs-CZ" dirty="0"/>
          </a:p>
        </p:txBody>
      </p:sp>
    </p:spTree>
    <p:extLst>
      <p:ext uri="{BB962C8B-B14F-4D97-AF65-F5344CB8AC3E}">
        <p14:creationId xmlns:p14="http://schemas.microsoft.com/office/powerpoint/2010/main" val="143091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69E15F-7148-6844-3A97-9CC58EF3013B}"/>
              </a:ext>
            </a:extLst>
          </p:cNvPr>
          <p:cNvSpPr>
            <a:spLocks noGrp="1"/>
          </p:cNvSpPr>
          <p:nvPr>
            <p:ph type="title"/>
          </p:nvPr>
        </p:nvSpPr>
        <p:spPr/>
        <p:txBody>
          <a:bodyPr/>
          <a:lstStyle/>
          <a:p>
            <a:r>
              <a:rPr lang="cs-CZ" dirty="0"/>
              <a:t>PŘECHODNÁ USTANOVENÍ</a:t>
            </a:r>
          </a:p>
        </p:txBody>
      </p:sp>
      <p:sp>
        <p:nvSpPr>
          <p:cNvPr id="3" name="Zástupný obsah 2">
            <a:extLst>
              <a:ext uri="{FF2B5EF4-FFF2-40B4-BE49-F238E27FC236}">
                <a16:creationId xmlns:a16="http://schemas.microsoft.com/office/drawing/2014/main" id="{F17863B4-D0F2-0CED-9EE5-BBEEBFA00F67}"/>
              </a:ext>
            </a:extLst>
          </p:cNvPr>
          <p:cNvSpPr>
            <a:spLocks noGrp="1"/>
          </p:cNvSpPr>
          <p:nvPr>
            <p:ph idx="1"/>
          </p:nvPr>
        </p:nvSpPr>
        <p:spPr/>
        <p:txBody>
          <a:bodyPr/>
          <a:lstStyle/>
          <a:p>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V období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do 30. června 2026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může skupina sdílení mezi předávacími místy ve společenství zahrnovat předávací místa </a:t>
            </a:r>
            <a:r>
              <a:rPr lang="cs-CZ" sz="1800" b="1" dirty="0">
                <a:effectLst/>
                <a:latin typeface="Times New Roman" panose="02020603050405020304" pitchFamily="18" charset="0"/>
                <a:ea typeface="Times New Roman" panose="02020603050405020304" pitchFamily="18" charset="0"/>
                <a:cs typeface="Times New Roman" panose="02020603050405020304" pitchFamily="18" charset="0"/>
              </a:rPr>
              <a:t>nejvýše 1 000 odběrných míst </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nebo výroben elektřiny, a to na souvislém území správních obvodů nejvýše 3 obcí s rozšířenou působností nebo na území hlavního města Prahy. V období do 30. června 2026 může skupina sdílení mimo společenství zahrnovat předávací místa nejvýše 1 000 odběrných míst nebo výroben elektřiny, nestanoví-li zákon č. 458/2000 Sb., ve znění účinném ode dne nabytí účinnosti tohoto zákona, jinak.   </a:t>
            </a:r>
            <a:endParaRPr lang="cs-CZ"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cs-CZ" dirty="0"/>
          </a:p>
        </p:txBody>
      </p:sp>
    </p:spTree>
    <p:extLst>
      <p:ext uri="{BB962C8B-B14F-4D97-AF65-F5344CB8AC3E}">
        <p14:creationId xmlns:p14="http://schemas.microsoft.com/office/powerpoint/2010/main" val="2148844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C1C094-6979-E705-A1D6-C4FEEBE389B3}"/>
              </a:ext>
            </a:extLst>
          </p:cNvPr>
          <p:cNvSpPr>
            <a:spLocks noGrp="1"/>
          </p:cNvSpPr>
          <p:nvPr>
            <p:ph type="title"/>
          </p:nvPr>
        </p:nvSpPr>
        <p:spPr/>
        <p:txBody>
          <a:bodyPr/>
          <a:lstStyle/>
          <a:p>
            <a:r>
              <a:rPr lang="cs-CZ" dirty="0"/>
              <a:t>Analýza nákladů a přínosů komunitní energetiky a sdílení elektřiny</a:t>
            </a:r>
          </a:p>
        </p:txBody>
      </p:sp>
      <p:sp>
        <p:nvSpPr>
          <p:cNvPr id="3" name="Zástupný obsah 2">
            <a:extLst>
              <a:ext uri="{FF2B5EF4-FFF2-40B4-BE49-F238E27FC236}">
                <a16:creationId xmlns:a16="http://schemas.microsoft.com/office/drawing/2014/main" id="{581FAECA-C7D8-F815-82C4-A929EEF36AE6}"/>
              </a:ext>
            </a:extLst>
          </p:cNvPr>
          <p:cNvSpPr>
            <a:spLocks noGrp="1"/>
          </p:cNvSpPr>
          <p:nvPr>
            <p:ph idx="1"/>
          </p:nvPr>
        </p:nvSpPr>
        <p:spPr/>
        <p:txBody>
          <a:bodyPr>
            <a:normAutofit lnSpcReduction="10000"/>
          </a:bodyPr>
          <a:lstStyle/>
          <a:p>
            <a:r>
              <a:rPr lang="cs-CZ" dirty="0"/>
              <a:t>ČLÁNEK UKEN </a:t>
            </a:r>
            <a:r>
              <a:rPr lang="cs-CZ" dirty="0">
                <a:hlinkClick r:id="rId2"/>
              </a:rPr>
              <a:t>https://www.uken.cz/blog/studie-analyza-nakladu-a-prinosu-komunit-a-sdileni-elektriny</a:t>
            </a:r>
            <a:endParaRPr lang="cs-CZ" dirty="0"/>
          </a:p>
          <a:p>
            <a:endParaRPr lang="cs-CZ" dirty="0"/>
          </a:p>
          <a:p>
            <a:r>
              <a:rPr lang="cs-CZ" dirty="0"/>
              <a:t>Belgický regulátor si nechal zpracovat studii o nákladech a přínosech komunitní energetiky a sdílení elektřiny pro provozovatele distribuční soustavy, která se má stát podkladem pro nastavení tarifní struktury regionu Brusel pro léta 2025–2029. Studie ukazuje, že za určitých okolností mohou mít energetická společenství pro distributory přínos v podobě snížení zatížení distribuční sítě ve špičce. Díky tomu se distributorům oddalují i náklady na rozšiřování kapacity sítě.</a:t>
            </a:r>
          </a:p>
          <a:p>
            <a:r>
              <a:rPr lang="cs-CZ" dirty="0"/>
              <a:t>I Česká republika má podle evropské směrnice o obnovitelných zdrojích energie (RED II) povinnost zpracovat studii nákladů a přínosů energetických společenství pro síť. </a:t>
            </a:r>
          </a:p>
          <a:p>
            <a:endParaRPr lang="cs-CZ" dirty="0"/>
          </a:p>
        </p:txBody>
      </p:sp>
    </p:spTree>
    <p:extLst>
      <p:ext uri="{BB962C8B-B14F-4D97-AF65-F5344CB8AC3E}">
        <p14:creationId xmlns:p14="http://schemas.microsoft.com/office/powerpoint/2010/main" val="238196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519657-948A-3855-23AB-4CE917E08577}"/>
              </a:ext>
            </a:extLst>
          </p:cNvPr>
          <p:cNvSpPr>
            <a:spLocks noGrp="1"/>
          </p:cNvSpPr>
          <p:nvPr>
            <p:ph type="title"/>
          </p:nvPr>
        </p:nvSpPr>
        <p:spPr>
          <a:xfrm>
            <a:off x="5536734" y="609600"/>
            <a:ext cx="3737268" cy="1320800"/>
          </a:xfrm>
        </p:spPr>
        <p:txBody>
          <a:bodyPr>
            <a:normAutofit/>
          </a:bodyPr>
          <a:lstStyle/>
          <a:p>
            <a:r>
              <a:rPr lang="cs-CZ" sz="3300" dirty="0"/>
              <a:t>Posun v rámci MAS</a:t>
            </a:r>
          </a:p>
        </p:txBody>
      </p:sp>
      <p:sp>
        <p:nvSpPr>
          <p:cNvPr id="3" name="Zástupný obsah 2">
            <a:extLst>
              <a:ext uri="{FF2B5EF4-FFF2-40B4-BE49-F238E27FC236}">
                <a16:creationId xmlns:a16="http://schemas.microsoft.com/office/drawing/2014/main" id="{B216ACA5-45BD-5D6E-01EE-BB59B8D7D619}"/>
              </a:ext>
            </a:extLst>
          </p:cNvPr>
          <p:cNvSpPr>
            <a:spLocks noGrp="1"/>
          </p:cNvSpPr>
          <p:nvPr>
            <p:ph idx="1"/>
          </p:nvPr>
        </p:nvSpPr>
        <p:spPr>
          <a:xfrm>
            <a:off x="5209563" y="2160589"/>
            <a:ext cx="4064439" cy="3880773"/>
          </a:xfrm>
        </p:spPr>
        <p:txBody>
          <a:bodyPr>
            <a:normAutofit/>
          </a:bodyPr>
          <a:lstStyle/>
          <a:p>
            <a:r>
              <a:rPr lang="cs-CZ" dirty="0"/>
              <a:t>Mapování regionu</a:t>
            </a:r>
          </a:p>
          <a:p>
            <a:r>
              <a:rPr lang="cs-CZ" dirty="0"/>
              <a:t>Postupné zakládání energetických společenství</a:t>
            </a:r>
          </a:p>
          <a:p>
            <a:r>
              <a:rPr lang="cs-CZ" dirty="0"/>
              <a:t>Navazující činnosti – edukace, technické podmínky, ekonomické studie</a:t>
            </a:r>
          </a:p>
        </p:txBody>
      </p:sp>
      <p:pic>
        <p:nvPicPr>
          <p:cNvPr id="5" name="Picture 4" descr="Letecká osnova mapy sedla">
            <a:extLst>
              <a:ext uri="{FF2B5EF4-FFF2-40B4-BE49-F238E27FC236}">
                <a16:creationId xmlns:a16="http://schemas.microsoft.com/office/drawing/2014/main" id="{E0EF5386-3EEC-AC8A-BD77-99DFA6BB6A8D}"/>
              </a:ext>
            </a:extLst>
          </p:cNvPr>
          <p:cNvPicPr>
            <a:picLocks noChangeAspect="1"/>
          </p:cNvPicPr>
          <p:nvPr/>
        </p:nvPicPr>
        <p:blipFill rotWithShape="1">
          <a:blip r:embed="rId2"/>
          <a:srcRect l="22391" r="3277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393273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D7976A-18A7-490D-FFA3-96D793747168}"/>
              </a:ext>
            </a:extLst>
          </p:cNvPr>
          <p:cNvSpPr>
            <a:spLocks noGrp="1"/>
          </p:cNvSpPr>
          <p:nvPr>
            <p:ph type="title"/>
          </p:nvPr>
        </p:nvSpPr>
        <p:spPr>
          <a:xfrm>
            <a:off x="5536734" y="609600"/>
            <a:ext cx="3737268" cy="1320800"/>
          </a:xfrm>
        </p:spPr>
        <p:txBody>
          <a:bodyPr>
            <a:normAutofit/>
          </a:bodyPr>
          <a:lstStyle/>
          <a:p>
            <a:r>
              <a:rPr lang="cs-CZ" dirty="0"/>
              <a:t>Energetické koncepce</a:t>
            </a:r>
          </a:p>
        </p:txBody>
      </p:sp>
      <p:sp>
        <p:nvSpPr>
          <p:cNvPr id="3" name="Zástupný obsah 2">
            <a:extLst>
              <a:ext uri="{FF2B5EF4-FFF2-40B4-BE49-F238E27FC236}">
                <a16:creationId xmlns:a16="http://schemas.microsoft.com/office/drawing/2014/main" id="{CD2B1915-96F3-3F81-F6D5-B57853FB72FE}"/>
              </a:ext>
            </a:extLst>
          </p:cNvPr>
          <p:cNvSpPr>
            <a:spLocks noGrp="1"/>
          </p:cNvSpPr>
          <p:nvPr>
            <p:ph idx="1"/>
          </p:nvPr>
        </p:nvSpPr>
        <p:spPr>
          <a:xfrm>
            <a:off x="5209563" y="2160589"/>
            <a:ext cx="4064439" cy="3880773"/>
          </a:xfrm>
        </p:spPr>
        <p:txBody>
          <a:bodyPr>
            <a:normAutofit/>
          </a:bodyPr>
          <a:lstStyle/>
          <a:p>
            <a:r>
              <a:rPr lang="cs-CZ" dirty="0"/>
              <a:t>Mapuje energetickou bilanci celého území obce</a:t>
            </a:r>
          </a:p>
          <a:p>
            <a:r>
              <a:rPr lang="cs-CZ" dirty="0"/>
              <a:t>Propojují veřejnou infrastrukturu se soukromou</a:t>
            </a:r>
          </a:p>
          <a:p>
            <a:r>
              <a:rPr lang="cs-CZ" dirty="0"/>
              <a:t>Výstupem zásobník projektů</a:t>
            </a:r>
          </a:p>
          <a:p>
            <a:r>
              <a:rPr lang="cs-CZ" dirty="0"/>
              <a:t>Prioritizaci na základě projednání</a:t>
            </a:r>
          </a:p>
          <a:p>
            <a:r>
              <a:rPr lang="cs-CZ" dirty="0"/>
              <a:t>Koncepce na cca 10 let</a:t>
            </a:r>
          </a:p>
        </p:txBody>
      </p:sp>
      <p:pic>
        <p:nvPicPr>
          <p:cNvPr id="4" name="obrázek 3">
            <a:extLst>
              <a:ext uri="{FF2B5EF4-FFF2-40B4-BE49-F238E27FC236}">
                <a16:creationId xmlns:a16="http://schemas.microsoft.com/office/drawing/2014/main" id="{84086B8C-5A0D-312F-CA71-4518397BCAE0}"/>
              </a:ext>
            </a:extLst>
          </p:cNvPr>
          <p:cNvPicPr>
            <a:picLocks noChangeAspect="1"/>
          </p:cNvPicPr>
          <p:nvPr/>
        </p:nvPicPr>
        <p:blipFill rotWithShape="1">
          <a:blip r:embed="rId2"/>
          <a:srcRect l="12408" r="4785"/>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846318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D7976A-18A7-490D-FFA3-96D793747168}"/>
              </a:ext>
            </a:extLst>
          </p:cNvPr>
          <p:cNvSpPr>
            <a:spLocks noGrp="1"/>
          </p:cNvSpPr>
          <p:nvPr>
            <p:ph type="title"/>
          </p:nvPr>
        </p:nvSpPr>
        <p:spPr>
          <a:xfrm>
            <a:off x="5536734" y="609600"/>
            <a:ext cx="3737268" cy="1320800"/>
          </a:xfrm>
        </p:spPr>
        <p:txBody>
          <a:bodyPr>
            <a:normAutofit/>
          </a:bodyPr>
          <a:lstStyle/>
          <a:p>
            <a:r>
              <a:rPr lang="cs-CZ" dirty="0"/>
              <a:t>Energetický management</a:t>
            </a:r>
          </a:p>
        </p:txBody>
      </p:sp>
      <p:sp>
        <p:nvSpPr>
          <p:cNvPr id="3" name="Zástupný obsah 2">
            <a:extLst>
              <a:ext uri="{FF2B5EF4-FFF2-40B4-BE49-F238E27FC236}">
                <a16:creationId xmlns:a16="http://schemas.microsoft.com/office/drawing/2014/main" id="{CD2B1915-96F3-3F81-F6D5-B57853FB72FE}"/>
              </a:ext>
            </a:extLst>
          </p:cNvPr>
          <p:cNvSpPr>
            <a:spLocks noGrp="1"/>
          </p:cNvSpPr>
          <p:nvPr>
            <p:ph idx="1"/>
          </p:nvPr>
        </p:nvSpPr>
        <p:spPr>
          <a:xfrm>
            <a:off x="5209563" y="2160589"/>
            <a:ext cx="4064439" cy="3880773"/>
          </a:xfrm>
        </p:spPr>
        <p:txBody>
          <a:bodyPr>
            <a:normAutofit/>
          </a:bodyPr>
          <a:lstStyle/>
          <a:p>
            <a:r>
              <a:rPr lang="cs-CZ" dirty="0"/>
              <a:t>Monitoring spotřeb</a:t>
            </a:r>
          </a:p>
          <a:p>
            <a:r>
              <a:rPr lang="cs-CZ" dirty="0"/>
              <a:t>Vyhodnocení nákladů</a:t>
            </a:r>
          </a:p>
          <a:p>
            <a:r>
              <a:rPr lang="cs-CZ" dirty="0"/>
              <a:t>Návrhy na investiční a provozní opatření vedoucí ke zvýšení energetické účinnosti</a:t>
            </a:r>
          </a:p>
          <a:p>
            <a:r>
              <a:rPr lang="cs-CZ" dirty="0"/>
              <a:t>Na objektech města</a:t>
            </a:r>
          </a:p>
          <a:p>
            <a:r>
              <a:rPr lang="cs-CZ" dirty="0"/>
              <a:t>ISO CZ EN 500001</a:t>
            </a:r>
          </a:p>
        </p:txBody>
      </p:sp>
      <p:pic>
        <p:nvPicPr>
          <p:cNvPr id="5" name="Obrázek 4">
            <a:extLst>
              <a:ext uri="{FF2B5EF4-FFF2-40B4-BE49-F238E27FC236}">
                <a16:creationId xmlns:a16="http://schemas.microsoft.com/office/drawing/2014/main" id="{EBFDB341-A214-9CF2-035D-41DB6C7BD209}"/>
              </a:ext>
            </a:extLst>
          </p:cNvPr>
          <p:cNvPicPr>
            <a:picLocks noChangeAspect="1"/>
          </p:cNvPicPr>
          <p:nvPr/>
        </p:nvPicPr>
        <p:blipFill rotWithShape="1">
          <a:blip r:embed="rId2"/>
          <a:srcRect l="6214" r="55830" b="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Tree>
    <p:extLst>
      <p:ext uri="{BB962C8B-B14F-4D97-AF65-F5344CB8AC3E}">
        <p14:creationId xmlns:p14="http://schemas.microsoft.com/office/powerpoint/2010/main" val="2022716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2E531-651A-54C9-1A4D-16E68799415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18A50DF-944C-63CB-4474-F7E279A49A2F}"/>
              </a:ext>
            </a:extLst>
          </p:cNvPr>
          <p:cNvSpPr>
            <a:spLocks noGrp="1"/>
          </p:cNvSpPr>
          <p:nvPr>
            <p:ph type="title"/>
          </p:nvPr>
        </p:nvSpPr>
        <p:spPr>
          <a:xfrm>
            <a:off x="640080" y="325369"/>
            <a:ext cx="4368602" cy="1956841"/>
          </a:xfrm>
        </p:spPr>
        <p:txBody>
          <a:bodyPr anchor="b">
            <a:normAutofit/>
          </a:bodyPr>
          <a:lstStyle/>
          <a:p>
            <a:r>
              <a:rPr lang="cs-CZ" sz="5400" b="1" dirty="0">
                <a:latin typeface="+mn-lt"/>
              </a:rPr>
              <a:t>Aktuální stav MAS</a:t>
            </a:r>
          </a:p>
        </p:txBody>
      </p:sp>
      <p:sp>
        <p:nvSpPr>
          <p:cNvPr id="3" name="Zástupný obsah 2">
            <a:extLst>
              <a:ext uri="{FF2B5EF4-FFF2-40B4-BE49-F238E27FC236}">
                <a16:creationId xmlns:a16="http://schemas.microsoft.com/office/drawing/2014/main" id="{DCB530B6-AE9C-3747-2F06-EF775DC60D61}"/>
              </a:ext>
            </a:extLst>
          </p:cNvPr>
          <p:cNvSpPr>
            <a:spLocks noGrp="1"/>
          </p:cNvSpPr>
          <p:nvPr>
            <p:ph idx="1"/>
          </p:nvPr>
        </p:nvSpPr>
        <p:spPr>
          <a:xfrm>
            <a:off x="640079" y="2872899"/>
            <a:ext cx="4988561" cy="3320668"/>
          </a:xfrm>
        </p:spPr>
        <p:txBody>
          <a:bodyPr>
            <a:noAutofit/>
          </a:bodyPr>
          <a:lstStyle/>
          <a:p>
            <a:pPr>
              <a:lnSpc>
                <a:spcPct val="150000"/>
              </a:lnSpc>
            </a:pPr>
            <a:r>
              <a:rPr lang="cs-CZ" sz="2400" b="1" dirty="0"/>
              <a:t>16  jihočeských MAS</a:t>
            </a:r>
          </a:p>
          <a:p>
            <a:pPr>
              <a:lnSpc>
                <a:spcPct val="150000"/>
              </a:lnSpc>
            </a:pPr>
            <a:r>
              <a:rPr lang="cs-CZ" sz="2400" b="1" dirty="0"/>
              <a:t>7 MAS „komunitně energetických“</a:t>
            </a:r>
          </a:p>
          <a:p>
            <a:pPr>
              <a:lnSpc>
                <a:spcPct val="150000"/>
              </a:lnSpc>
            </a:pPr>
            <a:r>
              <a:rPr lang="cs-CZ" sz="2400" b="1" dirty="0"/>
              <a:t>4    </a:t>
            </a:r>
            <a:r>
              <a:rPr lang="cs-CZ" sz="2400" b="1" dirty="0" err="1"/>
              <a:t>ENERKOMy</a:t>
            </a:r>
            <a:endParaRPr lang="cs-CZ" sz="2400" b="1" dirty="0"/>
          </a:p>
          <a:p>
            <a:pPr>
              <a:lnSpc>
                <a:spcPct val="150000"/>
              </a:lnSpc>
            </a:pPr>
            <a:r>
              <a:rPr lang="cs-CZ" sz="2400" b="1" dirty="0"/>
              <a:t>9    MAS „na startu“…?</a:t>
            </a:r>
          </a:p>
        </p:txBody>
      </p:sp>
      <p:pic>
        <p:nvPicPr>
          <p:cNvPr id="8" name="Obrázek 7" descr="Obsah obrázku kresba, umění, skica, oblečení&#10;&#10;Obsah vygenerovaný umělou inteligencí může být nesprávný.">
            <a:extLst>
              <a:ext uri="{FF2B5EF4-FFF2-40B4-BE49-F238E27FC236}">
                <a16:creationId xmlns:a16="http://schemas.microsoft.com/office/drawing/2014/main" id="{73560D88-F0F5-E8B4-7F72-2089389C4664}"/>
              </a:ext>
            </a:extLst>
          </p:cNvPr>
          <p:cNvPicPr>
            <a:picLocks noChangeAspect="1"/>
          </p:cNvPicPr>
          <p:nvPr/>
        </p:nvPicPr>
        <p:blipFill>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33332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B8A502-F12D-E3A8-86EC-1A5A3BAFCE21}"/>
              </a:ext>
            </a:extLst>
          </p:cNvPr>
          <p:cNvSpPr>
            <a:spLocks noGrp="1"/>
          </p:cNvSpPr>
          <p:nvPr>
            <p:ph type="title"/>
          </p:nvPr>
        </p:nvSpPr>
        <p:spPr/>
        <p:txBody>
          <a:bodyPr/>
          <a:lstStyle/>
          <a:p>
            <a:r>
              <a:rPr lang="cs-CZ" dirty="0"/>
              <a:t>Cíle komunitní energetiky</a:t>
            </a:r>
          </a:p>
        </p:txBody>
      </p:sp>
      <p:sp>
        <p:nvSpPr>
          <p:cNvPr id="3" name="Zástupný obsah 2">
            <a:extLst>
              <a:ext uri="{FF2B5EF4-FFF2-40B4-BE49-F238E27FC236}">
                <a16:creationId xmlns:a16="http://schemas.microsoft.com/office/drawing/2014/main" id="{0FA1088B-4058-5D4F-9CC3-EEEDFF36A04F}"/>
              </a:ext>
            </a:extLst>
          </p:cNvPr>
          <p:cNvSpPr>
            <a:spLocks noGrp="1"/>
          </p:cNvSpPr>
          <p:nvPr>
            <p:ph idx="1"/>
          </p:nvPr>
        </p:nvSpPr>
        <p:spPr/>
        <p:txBody>
          <a:bodyPr/>
          <a:lstStyle/>
          <a:p>
            <a:r>
              <a:rPr lang="cs-CZ" b="0" i="0" dirty="0">
                <a:solidFill>
                  <a:srgbClr val="374151"/>
                </a:solidFill>
                <a:effectLst/>
                <a:latin typeface="Söhne"/>
              </a:rPr>
              <a:t>Cílem komunitní energetiky je :</a:t>
            </a:r>
          </a:p>
          <a:p>
            <a:pPr lvl="1"/>
            <a:r>
              <a:rPr lang="cs-CZ" b="0" i="0" dirty="0">
                <a:solidFill>
                  <a:srgbClr val="374151"/>
                </a:solidFill>
                <a:effectLst/>
                <a:latin typeface="Söhne"/>
              </a:rPr>
              <a:t>posílit energetickou nezávislost místních komunit, </a:t>
            </a:r>
          </a:p>
          <a:p>
            <a:pPr lvl="1"/>
            <a:r>
              <a:rPr lang="cs-CZ" b="0" i="0" dirty="0">
                <a:solidFill>
                  <a:srgbClr val="374151"/>
                </a:solidFill>
                <a:effectLst/>
                <a:latin typeface="Söhne"/>
              </a:rPr>
              <a:t>snížit závislost na fosilních palivech, </a:t>
            </a:r>
          </a:p>
          <a:p>
            <a:pPr lvl="1"/>
            <a:r>
              <a:rPr lang="cs-CZ" b="0" i="0" dirty="0">
                <a:solidFill>
                  <a:srgbClr val="374151"/>
                </a:solidFill>
                <a:effectLst/>
                <a:latin typeface="Söhne"/>
              </a:rPr>
              <a:t>snížit emise skleníkových plynů, </a:t>
            </a:r>
          </a:p>
          <a:p>
            <a:pPr lvl="1"/>
            <a:r>
              <a:rPr lang="cs-CZ" b="0" i="0" dirty="0">
                <a:solidFill>
                  <a:srgbClr val="374151"/>
                </a:solidFill>
                <a:effectLst/>
                <a:latin typeface="Söhne"/>
              </a:rPr>
              <a:t>podpořit udržitelný rozvoj. </a:t>
            </a:r>
          </a:p>
          <a:p>
            <a:r>
              <a:rPr lang="cs-CZ" b="0" i="0" dirty="0">
                <a:solidFill>
                  <a:srgbClr val="374151"/>
                </a:solidFill>
                <a:effectLst/>
                <a:latin typeface="Söhne"/>
              </a:rPr>
              <a:t>Komunitní energetika také podporuje větší </a:t>
            </a:r>
            <a:r>
              <a:rPr lang="cs-CZ" b="1" i="0" dirty="0">
                <a:solidFill>
                  <a:srgbClr val="374151"/>
                </a:solidFill>
                <a:effectLst/>
                <a:latin typeface="Söhne"/>
              </a:rPr>
              <a:t>zapojení občanů do energetických otázek</a:t>
            </a:r>
            <a:r>
              <a:rPr lang="cs-CZ" b="0" i="0" dirty="0">
                <a:solidFill>
                  <a:srgbClr val="374151"/>
                </a:solidFill>
                <a:effectLst/>
                <a:latin typeface="Söhne"/>
              </a:rPr>
              <a:t>, demokratizuje vlastnictví a kontrolu energetických zdrojů a může přinést ekonomické přínosy pro místní obyvatele.</a:t>
            </a:r>
            <a:endParaRPr lang="cs-CZ" dirty="0"/>
          </a:p>
        </p:txBody>
      </p:sp>
    </p:spTree>
    <p:extLst>
      <p:ext uri="{BB962C8B-B14F-4D97-AF65-F5344CB8AC3E}">
        <p14:creationId xmlns:p14="http://schemas.microsoft.com/office/powerpoint/2010/main" val="3891638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22A5-2F18-34C8-E09D-1611C7C1F43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775C0F2D-410B-6FA6-9B0E-872C4415E9B5}"/>
              </a:ext>
            </a:extLst>
          </p:cNvPr>
          <p:cNvSpPr>
            <a:spLocks noGrp="1"/>
          </p:cNvSpPr>
          <p:nvPr>
            <p:ph type="title"/>
          </p:nvPr>
        </p:nvSpPr>
        <p:spPr>
          <a:xfrm>
            <a:off x="640080" y="325369"/>
            <a:ext cx="4368602" cy="1956841"/>
          </a:xfrm>
        </p:spPr>
        <p:txBody>
          <a:bodyPr anchor="b">
            <a:normAutofit/>
          </a:bodyPr>
          <a:lstStyle/>
          <a:p>
            <a:r>
              <a:rPr lang="cs-CZ" sz="5400" b="1" dirty="0">
                <a:latin typeface="+mn-lt"/>
              </a:rPr>
              <a:t>Proč MAS?</a:t>
            </a:r>
          </a:p>
        </p:txBody>
      </p:sp>
      <p:pic>
        <p:nvPicPr>
          <p:cNvPr id="8" name="Obrázek 7">
            <a:extLst>
              <a:ext uri="{FF2B5EF4-FFF2-40B4-BE49-F238E27FC236}">
                <a16:creationId xmlns:a16="http://schemas.microsoft.com/office/drawing/2014/main" id="{C68D7702-BD4E-FBF0-E239-54620E0420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914" y="2088161"/>
            <a:ext cx="7230085" cy="3853070"/>
          </a:xfrm>
          <a:prstGeom prst="rect">
            <a:avLst/>
          </a:prstGeom>
        </p:spPr>
      </p:pic>
      <p:sp>
        <p:nvSpPr>
          <p:cNvPr id="3" name="Zástupný obsah 2">
            <a:extLst>
              <a:ext uri="{FF2B5EF4-FFF2-40B4-BE49-F238E27FC236}">
                <a16:creationId xmlns:a16="http://schemas.microsoft.com/office/drawing/2014/main" id="{DC5E7EA4-D043-A1AD-421D-F837CF86CA1B}"/>
              </a:ext>
            </a:extLst>
          </p:cNvPr>
          <p:cNvSpPr>
            <a:spLocks noGrp="1"/>
          </p:cNvSpPr>
          <p:nvPr>
            <p:ph idx="1"/>
          </p:nvPr>
        </p:nvSpPr>
        <p:spPr>
          <a:xfrm>
            <a:off x="640080" y="2872899"/>
            <a:ext cx="4480560" cy="3320668"/>
          </a:xfrm>
        </p:spPr>
        <p:txBody>
          <a:bodyPr>
            <a:normAutofit fontScale="92500"/>
          </a:bodyPr>
          <a:lstStyle/>
          <a:p>
            <a:pPr>
              <a:lnSpc>
                <a:spcPct val="150000"/>
              </a:lnSpc>
            </a:pPr>
            <a:r>
              <a:rPr lang="cs-CZ" sz="2400" b="1" dirty="0"/>
              <a:t>LEADER</a:t>
            </a:r>
          </a:p>
          <a:p>
            <a:pPr>
              <a:lnSpc>
                <a:spcPct val="150000"/>
              </a:lnSpc>
            </a:pPr>
            <a:r>
              <a:rPr lang="cs-CZ" sz="2400" b="1" dirty="0"/>
              <a:t>Školení ENKOMAS</a:t>
            </a:r>
          </a:p>
          <a:p>
            <a:pPr>
              <a:lnSpc>
                <a:spcPct val="150000"/>
              </a:lnSpc>
            </a:pPr>
            <a:r>
              <a:rPr lang="cs-CZ" sz="2400" b="1" dirty="0"/>
              <a:t>Spolupráce se všemi sektory</a:t>
            </a:r>
          </a:p>
          <a:p>
            <a:pPr>
              <a:lnSpc>
                <a:spcPct val="150000"/>
              </a:lnSpc>
            </a:pPr>
            <a:r>
              <a:rPr lang="cs-CZ" sz="2400" b="1" dirty="0"/>
              <a:t>Příležitost pro venkovské území</a:t>
            </a:r>
          </a:p>
        </p:txBody>
      </p:sp>
    </p:spTree>
    <p:extLst>
      <p:ext uri="{BB962C8B-B14F-4D97-AF65-F5344CB8AC3E}">
        <p14:creationId xmlns:p14="http://schemas.microsoft.com/office/powerpoint/2010/main" val="3722353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E8DB5-C497-C2C3-9F03-0032BEA7C478}"/>
            </a:ext>
          </a:extLst>
        </p:cNvPr>
        <p:cNvGrpSpPr/>
        <p:nvPr/>
      </p:nvGrpSpPr>
      <p:grpSpPr>
        <a:xfrm>
          <a:off x="0" y="0"/>
          <a:ext cx="0" cy="0"/>
          <a:chOff x="0" y="0"/>
          <a:chExt cx="0" cy="0"/>
        </a:xfrm>
      </p:grpSpPr>
      <p:pic>
        <p:nvPicPr>
          <p:cNvPr id="3" name="Obrázek 2">
            <a:extLst>
              <a:ext uri="{FF2B5EF4-FFF2-40B4-BE49-F238E27FC236}">
                <a16:creationId xmlns:a16="http://schemas.microsoft.com/office/drawing/2014/main" id="{30DE922B-5DC8-5143-F403-2D9EDDFE529B}"/>
              </a:ext>
            </a:extLst>
          </p:cNvPr>
          <p:cNvPicPr>
            <a:picLocks noChangeAspect="1"/>
          </p:cNvPicPr>
          <p:nvPr/>
        </p:nvPicPr>
        <p:blipFill>
          <a:blip r:embed="rId2">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Zástupný obsah 2">
            <a:extLst>
              <a:ext uri="{FF2B5EF4-FFF2-40B4-BE49-F238E27FC236}">
                <a16:creationId xmlns:a16="http://schemas.microsoft.com/office/drawing/2014/main" id="{FF4ECF5E-9366-2FCD-9F5C-E5EEEC9C47CD}"/>
              </a:ext>
            </a:extLst>
          </p:cNvPr>
          <p:cNvSpPr txBox="1">
            <a:spLocks/>
          </p:cNvSpPr>
          <p:nvPr/>
        </p:nvSpPr>
        <p:spPr>
          <a:xfrm>
            <a:off x="640080" y="2872899"/>
            <a:ext cx="4744720" cy="365973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cs-CZ" sz="2600" b="1" i="0" u="none" strike="noStrike" kern="1200" cap="none" spc="0" normalizeH="0" baseline="0" noProof="0" dirty="0">
                <a:ln>
                  <a:noFill/>
                </a:ln>
                <a:solidFill>
                  <a:prstClr val="black"/>
                </a:solidFill>
                <a:effectLst/>
                <a:uLnTx/>
                <a:uFillTx/>
                <a:latin typeface="Calibri" panose="020F0502020204030204"/>
                <a:ea typeface="+mn-ea"/>
                <a:cs typeface="+mn-cs"/>
              </a:rPr>
              <a:t>NZU </a:t>
            </a:r>
            <a:r>
              <a:rPr kumimoji="0" lang="cs-CZ" sz="2600" b="1" i="0" u="none" strike="noStrike" kern="1200" cap="none" spc="0" normalizeH="0" baseline="0" noProof="0" dirty="0" err="1">
                <a:ln>
                  <a:noFill/>
                </a:ln>
                <a:solidFill>
                  <a:prstClr val="black"/>
                </a:solidFill>
                <a:effectLst/>
                <a:uLnTx/>
                <a:uFillTx/>
                <a:latin typeface="Calibri" panose="020F0502020204030204"/>
                <a:ea typeface="+mn-ea"/>
                <a:cs typeface="+mn-cs"/>
              </a:rPr>
              <a:t>Light</a:t>
            </a:r>
            <a:r>
              <a:rPr kumimoji="0" lang="cs-CZ" sz="2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lvl="1">
              <a:lnSpc>
                <a:spcPct val="150000"/>
              </a:lnSpc>
              <a:spcBef>
                <a:spcPts val="1000"/>
              </a:spcBef>
            </a:pPr>
            <a:r>
              <a:rPr kumimoji="0" lang="cs-CZ" sz="1600" b="1" i="0" u="none" strike="noStrike" kern="1200" cap="none" spc="0" normalizeH="0" baseline="0" noProof="0" dirty="0">
                <a:ln>
                  <a:noFill/>
                </a:ln>
                <a:solidFill>
                  <a:prstClr val="black"/>
                </a:solidFill>
                <a:effectLst/>
                <a:uLnTx/>
                <a:uFillTx/>
                <a:latin typeface="Calibri" panose="020F0502020204030204"/>
                <a:ea typeface="+mn-ea"/>
                <a:cs typeface="+mn-cs"/>
              </a:rPr>
              <a:t>směrnice EPBD IV</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cs-CZ" sz="1800" b="1" dirty="0">
                <a:solidFill>
                  <a:prstClr val="black"/>
                </a:solidFill>
                <a:latin typeface="Calibri" panose="020F0502020204030204"/>
              </a:rPr>
              <a:t>PS </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Komunitní energetika KS NS MAS ČR </a:t>
            </a:r>
            <a:r>
              <a:rPr kumimoji="0" lang="cs-CZ" sz="1800" b="1" i="0" u="none" strike="noStrike" kern="1200" cap="none" spc="0" normalizeH="0" baseline="0" noProof="0" dirty="0" err="1">
                <a:ln>
                  <a:noFill/>
                </a:ln>
                <a:solidFill>
                  <a:prstClr val="black"/>
                </a:solidFill>
                <a:effectLst/>
                <a:uLnTx/>
                <a:uFillTx/>
                <a:latin typeface="Calibri" panose="020F0502020204030204"/>
                <a:ea typeface="+mn-ea"/>
                <a:cs typeface="+mn-cs"/>
              </a:rPr>
              <a:t>Jčk</a:t>
            </a:r>
            <a:endPar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lnSpc>
                <a:spcPct val="150000"/>
              </a:lnSpc>
              <a:defRPr/>
            </a:pPr>
            <a:r>
              <a:rPr lang="cs-CZ" sz="1800" b="1" dirty="0">
                <a:solidFill>
                  <a:prstClr val="black"/>
                </a:solidFill>
              </a:rPr>
              <a:t>NCPEK</a:t>
            </a:r>
          </a:p>
          <a:p>
            <a:pPr>
              <a:lnSpc>
                <a:spcPct val="150000"/>
              </a:lnSpc>
              <a:defRPr/>
            </a:pPr>
            <a:r>
              <a:rPr lang="cs-CZ" sz="1800" b="1" dirty="0">
                <a:solidFill>
                  <a:prstClr val="black"/>
                </a:solidFill>
                <a:latin typeface="Calibri" panose="020F0502020204030204"/>
              </a:rPr>
              <a:t>Platforma </a:t>
            </a: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Komunitní energetika</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PS Nová energetika NS MAS ČR</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cs-CZ" sz="1800" b="1" i="0" u="none" strike="noStrike" kern="1200" cap="none" spc="0" normalizeH="0" baseline="0" noProof="0" dirty="0">
                <a:ln>
                  <a:noFill/>
                </a:ln>
                <a:solidFill>
                  <a:prstClr val="black"/>
                </a:solidFill>
                <a:effectLst/>
                <a:uLnTx/>
                <a:uFillTx/>
                <a:latin typeface="Calibri" panose="020F0502020204030204"/>
                <a:ea typeface="+mn-ea"/>
                <a:cs typeface="+mn-cs"/>
              </a:rPr>
              <a:t>členství v UKEN</a:t>
            </a:r>
            <a:endParaRPr lang="cs-CZ" sz="1800" b="1" dirty="0">
              <a:solidFill>
                <a:prstClr val="black"/>
              </a:solidFill>
              <a:latin typeface="Calibri" panose="020F0502020204030204"/>
            </a:endParaRPr>
          </a:p>
        </p:txBody>
      </p:sp>
      <p:sp>
        <p:nvSpPr>
          <p:cNvPr id="2" name="Nadpis 1">
            <a:extLst>
              <a:ext uri="{FF2B5EF4-FFF2-40B4-BE49-F238E27FC236}">
                <a16:creationId xmlns:a16="http://schemas.microsoft.com/office/drawing/2014/main" id="{2EE8B0FA-C8ED-AD9A-6A03-D2CD2661DDAF}"/>
              </a:ext>
            </a:extLst>
          </p:cNvPr>
          <p:cNvSpPr>
            <a:spLocks noGrp="1"/>
          </p:cNvSpPr>
          <p:nvPr>
            <p:ph type="title"/>
          </p:nvPr>
        </p:nvSpPr>
        <p:spPr>
          <a:xfrm>
            <a:off x="640080" y="325369"/>
            <a:ext cx="4368602" cy="1956841"/>
          </a:xfrm>
        </p:spPr>
        <p:txBody>
          <a:bodyPr anchor="b">
            <a:normAutofit/>
          </a:bodyPr>
          <a:lstStyle/>
          <a:p>
            <a:r>
              <a:rPr lang="cs-CZ" sz="5400" b="1" dirty="0">
                <a:latin typeface="+mn-lt"/>
              </a:rPr>
              <a:t>Aktuální stav</a:t>
            </a:r>
          </a:p>
        </p:txBody>
      </p:sp>
    </p:spTree>
    <p:extLst>
      <p:ext uri="{BB962C8B-B14F-4D97-AF65-F5344CB8AC3E}">
        <p14:creationId xmlns:p14="http://schemas.microsoft.com/office/powerpoint/2010/main" val="928381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108A5-23F9-3220-F5F5-DD5A6DCF3BE6}"/>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A36A4B46-6121-070B-8018-3E54A7765B6E}"/>
              </a:ext>
            </a:extLst>
          </p:cNvPr>
          <p:cNvSpPr>
            <a:spLocks noGrp="1"/>
          </p:cNvSpPr>
          <p:nvPr>
            <p:ph type="title"/>
          </p:nvPr>
        </p:nvSpPr>
        <p:spPr/>
        <p:txBody>
          <a:bodyPr/>
          <a:lstStyle/>
          <a:p>
            <a:r>
              <a:rPr lang="cs-CZ" dirty="0"/>
              <a:t>Jak se do komunitní energetiky zapojit?</a:t>
            </a:r>
          </a:p>
        </p:txBody>
      </p:sp>
      <p:sp>
        <p:nvSpPr>
          <p:cNvPr id="3" name="Zástupný obsah 2">
            <a:extLst>
              <a:ext uri="{FF2B5EF4-FFF2-40B4-BE49-F238E27FC236}">
                <a16:creationId xmlns:a16="http://schemas.microsoft.com/office/drawing/2014/main" id="{DFB3EA80-9300-C9BD-33DF-E1C5A057FB0C}"/>
              </a:ext>
            </a:extLst>
          </p:cNvPr>
          <p:cNvSpPr>
            <a:spLocks noGrp="1"/>
          </p:cNvSpPr>
          <p:nvPr>
            <p:ph idx="1"/>
          </p:nvPr>
        </p:nvSpPr>
        <p:spPr/>
        <p:txBody>
          <a:bodyPr/>
          <a:lstStyle/>
          <a:p>
            <a:r>
              <a:rPr lang="cs-CZ" dirty="0"/>
              <a:t>Kontakt na příslušnou MAS</a:t>
            </a:r>
          </a:p>
          <a:p>
            <a:pPr marL="0" indent="0">
              <a:buNone/>
            </a:pPr>
            <a:r>
              <a:rPr lang="cs-CZ" dirty="0">
                <a:hlinkClick r:id="rId2"/>
              </a:rPr>
              <a:t>www.jihoceskemas.cz</a:t>
            </a:r>
            <a:endParaRPr lang="cs-CZ" dirty="0"/>
          </a:p>
          <a:p>
            <a:r>
              <a:rPr lang="cs-CZ" dirty="0"/>
              <a:t>Mapování spotřeb a výrob</a:t>
            </a:r>
          </a:p>
          <a:p>
            <a:r>
              <a:rPr lang="cs-CZ" dirty="0"/>
              <a:t>zapojení do energetického společenství</a:t>
            </a:r>
          </a:p>
          <a:p>
            <a:r>
              <a:rPr lang="cs-CZ" dirty="0"/>
              <a:t>Spuštění sdílení</a:t>
            </a:r>
          </a:p>
        </p:txBody>
      </p:sp>
    </p:spTree>
    <p:extLst>
      <p:ext uri="{BB962C8B-B14F-4D97-AF65-F5344CB8AC3E}">
        <p14:creationId xmlns:p14="http://schemas.microsoft.com/office/powerpoint/2010/main" val="1006022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Zevnitř zobrazení červeného deštníku">
            <a:extLst>
              <a:ext uri="{FF2B5EF4-FFF2-40B4-BE49-F238E27FC236}">
                <a16:creationId xmlns:a16="http://schemas.microsoft.com/office/drawing/2014/main" id="{7B4240DA-09AB-4581-824D-0BEB1C9AD55D}"/>
              </a:ext>
            </a:extLst>
          </p:cNvPr>
          <p:cNvPicPr>
            <a:picLocks noChangeAspect="1"/>
          </p:cNvPicPr>
          <p:nvPr/>
        </p:nvPicPr>
        <p:blipFill rotWithShape="1">
          <a:blip r:embed="rId2"/>
          <a:srcRect l="16514" r="6378"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Nadpis 3">
            <a:extLst>
              <a:ext uri="{FF2B5EF4-FFF2-40B4-BE49-F238E27FC236}">
                <a16:creationId xmlns:a16="http://schemas.microsoft.com/office/drawing/2014/main" id="{F318D8BC-C9F4-ED3F-B8FC-04EED50C3A46}"/>
              </a:ext>
            </a:extLst>
          </p:cNvPr>
          <p:cNvSpPr>
            <a:spLocks noGrp="1"/>
          </p:cNvSpPr>
          <p:nvPr>
            <p:ph type="ctrTitle"/>
          </p:nvPr>
        </p:nvSpPr>
        <p:spPr>
          <a:xfrm>
            <a:off x="668867" y="1678666"/>
            <a:ext cx="4088190" cy="2369093"/>
          </a:xfrm>
        </p:spPr>
        <p:txBody>
          <a:bodyPr>
            <a:normAutofit/>
          </a:bodyPr>
          <a:lstStyle/>
          <a:p>
            <a:r>
              <a:rPr lang="cs-CZ" sz="4800" dirty="0"/>
              <a:t>Děkuji za pozornost</a:t>
            </a:r>
          </a:p>
        </p:txBody>
      </p:sp>
      <p:sp>
        <p:nvSpPr>
          <p:cNvPr id="5" name="Podnadpis 4">
            <a:extLst>
              <a:ext uri="{FF2B5EF4-FFF2-40B4-BE49-F238E27FC236}">
                <a16:creationId xmlns:a16="http://schemas.microsoft.com/office/drawing/2014/main" id="{467C54BC-D9BF-5529-8729-26E191587C98}"/>
              </a:ext>
            </a:extLst>
          </p:cNvPr>
          <p:cNvSpPr>
            <a:spLocks noGrp="1"/>
          </p:cNvSpPr>
          <p:nvPr>
            <p:ph type="subTitle" idx="1"/>
          </p:nvPr>
        </p:nvSpPr>
        <p:spPr>
          <a:xfrm>
            <a:off x="677335" y="4050831"/>
            <a:ext cx="4079721" cy="1096901"/>
          </a:xfrm>
        </p:spPr>
        <p:txBody>
          <a:bodyPr>
            <a:normAutofit fontScale="77500" lnSpcReduction="20000"/>
          </a:bodyPr>
          <a:lstStyle/>
          <a:p>
            <a:r>
              <a:rPr lang="cs-CZ" sz="1600" dirty="0"/>
              <a:t>Jaromír Polášek</a:t>
            </a:r>
          </a:p>
          <a:p>
            <a:r>
              <a:rPr lang="cs-CZ" sz="1600" dirty="0"/>
              <a:t>Místní akční skupina Hlubocko – Lišovsko o.p.s.</a:t>
            </a:r>
          </a:p>
          <a:p>
            <a:r>
              <a:rPr lang="cs-CZ" sz="1600" dirty="0"/>
              <a:t>774 210 023</a:t>
            </a:r>
          </a:p>
          <a:p>
            <a:r>
              <a:rPr lang="cs-CZ" sz="1600" dirty="0" err="1"/>
              <a:t>reditel@mashl.cz</a:t>
            </a:r>
            <a:endParaRPr lang="cs-CZ" sz="1600" dirty="0"/>
          </a:p>
        </p:txBody>
      </p:sp>
      <p:cxnSp>
        <p:nvCxnSpPr>
          <p:cNvPr id="11" name="Straight Connector 10">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7"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19"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1"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3"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5"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sp>
        <p:nvSpPr>
          <p:cNvPr id="27"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cs-CZ"/>
          </a:p>
        </p:txBody>
      </p:sp>
      <p:pic>
        <p:nvPicPr>
          <p:cNvPr id="2" name="Obrázek 1">
            <a:extLst>
              <a:ext uri="{FF2B5EF4-FFF2-40B4-BE49-F238E27FC236}">
                <a16:creationId xmlns:a16="http://schemas.microsoft.com/office/drawing/2014/main" id="{D13E1617-1844-949B-8306-18BCDC2940EC}"/>
              </a:ext>
            </a:extLst>
          </p:cNvPr>
          <p:cNvPicPr>
            <a:picLocks noChangeAspect="1"/>
          </p:cNvPicPr>
          <p:nvPr/>
        </p:nvPicPr>
        <p:blipFill>
          <a:blip r:embed="rId3"/>
          <a:stretch>
            <a:fillRect/>
          </a:stretch>
        </p:blipFill>
        <p:spPr>
          <a:xfrm>
            <a:off x="985136" y="5996320"/>
            <a:ext cx="3289300" cy="266700"/>
          </a:xfrm>
          <a:prstGeom prst="rect">
            <a:avLst/>
          </a:prstGeom>
        </p:spPr>
      </p:pic>
    </p:spTree>
    <p:extLst>
      <p:ext uri="{BB962C8B-B14F-4D97-AF65-F5344CB8AC3E}">
        <p14:creationId xmlns:p14="http://schemas.microsoft.com/office/powerpoint/2010/main" val="329631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700"/>
                                        <p:tgtEl>
                                          <p:spTgt spid="5">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4"/>
                                        </p:tgtEl>
                                        <p:attrNameLst>
                                          <p:attrName>style.visibility</p:attrName>
                                        </p:attrNameLst>
                                      </p:cBhvr>
                                      <p:to>
                                        <p:strVal val="visible"/>
                                      </p:to>
                                    </p:set>
                                    <p:animEffect transition="in" filter="fade">
                                      <p:cBhvr>
                                        <p:cTn id="15" dur="7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7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500"/>
                                  </p:stCondLst>
                                  <p:iterate>
                                    <p:tmPct val="10000"/>
                                  </p:iterate>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7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82D310-C22E-50A6-A3AB-A58DC1686A4A}"/>
              </a:ext>
            </a:extLst>
          </p:cNvPr>
          <p:cNvSpPr>
            <a:spLocks noGrp="1"/>
          </p:cNvSpPr>
          <p:nvPr>
            <p:ph type="title"/>
          </p:nvPr>
        </p:nvSpPr>
        <p:spPr/>
        <p:txBody>
          <a:bodyPr/>
          <a:lstStyle/>
          <a:p>
            <a:r>
              <a:rPr lang="cs-CZ" dirty="0"/>
              <a:t>Přínosy pro venkovský region</a:t>
            </a:r>
          </a:p>
        </p:txBody>
      </p:sp>
      <p:sp>
        <p:nvSpPr>
          <p:cNvPr id="3" name="Zástupný obsah 2">
            <a:extLst>
              <a:ext uri="{FF2B5EF4-FFF2-40B4-BE49-F238E27FC236}">
                <a16:creationId xmlns:a16="http://schemas.microsoft.com/office/drawing/2014/main" id="{1454FD01-7A66-AD86-F466-40B24312E184}"/>
              </a:ext>
            </a:extLst>
          </p:cNvPr>
          <p:cNvSpPr>
            <a:spLocks noGrp="1"/>
          </p:cNvSpPr>
          <p:nvPr>
            <p:ph idx="1"/>
          </p:nvPr>
        </p:nvSpPr>
        <p:spPr/>
        <p:txBody>
          <a:bodyPr/>
          <a:lstStyle/>
          <a:p>
            <a:r>
              <a:rPr lang="cs-CZ" dirty="0"/>
              <a:t>Decentralizace trhu</a:t>
            </a:r>
          </a:p>
          <a:p>
            <a:r>
              <a:rPr lang="cs-CZ" dirty="0"/>
              <a:t>Vlastnictví zdrojů</a:t>
            </a:r>
          </a:p>
          <a:p>
            <a:r>
              <a:rPr lang="cs-CZ" dirty="0"/>
              <a:t>Výhody sdílení</a:t>
            </a:r>
          </a:p>
          <a:p>
            <a:r>
              <a:rPr lang="cs-CZ" dirty="0"/>
              <a:t>Lokální/Obecní/Regionální energetická společenství (+ bytové domy)</a:t>
            </a:r>
          </a:p>
          <a:p>
            <a:r>
              <a:rPr lang="cs-CZ" dirty="0"/>
              <a:t>Sociální aspekt</a:t>
            </a:r>
          </a:p>
          <a:p>
            <a:r>
              <a:rPr lang="cs-CZ" dirty="0"/>
              <a:t>… environmentální přínosy</a:t>
            </a:r>
          </a:p>
          <a:p>
            <a:endParaRPr lang="cs-CZ" dirty="0"/>
          </a:p>
        </p:txBody>
      </p:sp>
    </p:spTree>
    <p:extLst>
      <p:ext uri="{BB962C8B-B14F-4D97-AF65-F5344CB8AC3E}">
        <p14:creationId xmlns:p14="http://schemas.microsoft.com/office/powerpoint/2010/main" val="2003623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lstStyle/>
          <a:p>
            <a:pPr marL="0" indent="0">
              <a:buNone/>
            </a:pPr>
            <a:r>
              <a:rPr lang="cs-CZ" b="1" dirty="0"/>
              <a:t>Energetické společenství </a:t>
            </a:r>
            <a:r>
              <a:rPr lang="cs-CZ" b="1" dirty="0" err="1"/>
              <a:t>Samsø</a:t>
            </a:r>
            <a:r>
              <a:rPr lang="cs-CZ" b="1" dirty="0"/>
              <a:t> </a:t>
            </a:r>
            <a:r>
              <a:rPr lang="cs-CZ" b="1" dirty="0" err="1"/>
              <a:t>Energy</a:t>
            </a:r>
            <a:r>
              <a:rPr lang="cs-CZ" b="1" dirty="0"/>
              <a:t> </a:t>
            </a:r>
            <a:r>
              <a:rPr lang="cs-CZ" b="1" dirty="0" err="1"/>
              <a:t>Academy</a:t>
            </a:r>
            <a:r>
              <a:rPr lang="cs-CZ" b="1" dirty="0"/>
              <a:t> (Dánsko)</a:t>
            </a:r>
          </a:p>
          <a:p>
            <a:r>
              <a:rPr lang="cs-CZ" dirty="0" err="1"/>
              <a:t>Samsø</a:t>
            </a:r>
            <a:r>
              <a:rPr lang="cs-CZ" dirty="0"/>
              <a:t> </a:t>
            </a:r>
            <a:r>
              <a:rPr lang="cs-CZ" dirty="0" err="1"/>
              <a:t>Energy</a:t>
            </a:r>
            <a:r>
              <a:rPr lang="cs-CZ" dirty="0"/>
              <a:t> </a:t>
            </a:r>
            <a:r>
              <a:rPr lang="cs-CZ" dirty="0" err="1"/>
              <a:t>Academy</a:t>
            </a:r>
            <a:r>
              <a:rPr lang="cs-CZ" dirty="0"/>
              <a:t> vzniklo v roce 1997 na ostrově </a:t>
            </a:r>
            <a:r>
              <a:rPr lang="cs-CZ" dirty="0" err="1"/>
              <a:t>Samsø</a:t>
            </a:r>
            <a:r>
              <a:rPr lang="cs-CZ" dirty="0"/>
              <a:t> v Dánsku, který se stal energeticky nezávislým v roce 2003. </a:t>
            </a:r>
          </a:p>
          <a:p>
            <a:r>
              <a:rPr lang="cs-CZ" dirty="0"/>
              <a:t>Ostrov využívá větrné, solární a biomasy jako zdroje energie a výsledkem je snížení emisí skleníkových plynů o více než 140% v porovnání s rokem 1997. </a:t>
            </a:r>
          </a:p>
          <a:p>
            <a:r>
              <a:rPr lang="cs-CZ" dirty="0" err="1"/>
              <a:t>Samsø</a:t>
            </a:r>
            <a:r>
              <a:rPr lang="cs-CZ" dirty="0"/>
              <a:t> </a:t>
            </a:r>
            <a:r>
              <a:rPr lang="cs-CZ" dirty="0" err="1"/>
              <a:t>Energy</a:t>
            </a:r>
            <a:r>
              <a:rPr lang="cs-CZ" dirty="0"/>
              <a:t> </a:t>
            </a:r>
            <a:r>
              <a:rPr lang="cs-CZ" dirty="0" err="1"/>
              <a:t>Academy</a:t>
            </a:r>
            <a:r>
              <a:rPr lang="cs-CZ" dirty="0"/>
              <a:t> se zaměřuje na vzdělávání a školení, aby podpořila rozvoj komunitní energetiky v Dánsku a po celé Evropě.</a:t>
            </a:r>
          </a:p>
        </p:txBody>
      </p:sp>
    </p:spTree>
    <p:extLst>
      <p:ext uri="{BB962C8B-B14F-4D97-AF65-F5344CB8AC3E}">
        <p14:creationId xmlns:p14="http://schemas.microsoft.com/office/powerpoint/2010/main" val="2282940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95AD1C-5CB5-823A-5E44-0AEAABFB491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3F2B3CE-B037-E437-5BA6-97DDE22B9D6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EDD6AA16-D0B5-FE2C-1223-4F424C1660A1}"/>
              </a:ext>
            </a:extLst>
          </p:cNvPr>
          <p:cNvPicPr>
            <a:picLocks noChangeAspect="1"/>
          </p:cNvPicPr>
          <p:nvPr/>
        </p:nvPicPr>
        <p:blipFill>
          <a:blip r:embed="rId2"/>
          <a:stretch>
            <a:fillRect/>
          </a:stretch>
        </p:blipFill>
        <p:spPr>
          <a:xfrm>
            <a:off x="-86497" y="-25646"/>
            <a:ext cx="12319097" cy="6883646"/>
          </a:xfrm>
          <a:prstGeom prst="rect">
            <a:avLst/>
          </a:prstGeom>
        </p:spPr>
      </p:pic>
    </p:spTree>
    <p:extLst>
      <p:ext uri="{BB962C8B-B14F-4D97-AF65-F5344CB8AC3E}">
        <p14:creationId xmlns:p14="http://schemas.microsoft.com/office/powerpoint/2010/main" val="87155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normAutofit/>
          </a:bodyPr>
          <a:lstStyle/>
          <a:p>
            <a:pPr marL="0" indent="0">
              <a:buNone/>
            </a:pPr>
            <a:r>
              <a:rPr lang="cs-CZ" b="1" dirty="0"/>
              <a:t>Energetické společenství </a:t>
            </a:r>
            <a:r>
              <a:rPr lang="cs-CZ" b="1" dirty="0" err="1"/>
              <a:t>Schönau</a:t>
            </a:r>
            <a:r>
              <a:rPr lang="cs-CZ" b="1" dirty="0"/>
              <a:t> (Německo)</a:t>
            </a:r>
          </a:p>
          <a:p>
            <a:r>
              <a:rPr lang="cs-CZ" dirty="0"/>
              <a:t>Energetické společenství </a:t>
            </a:r>
            <a:r>
              <a:rPr lang="cs-CZ" dirty="0" err="1"/>
              <a:t>Schönau</a:t>
            </a:r>
            <a:r>
              <a:rPr lang="cs-CZ" dirty="0"/>
              <a:t> bylo založeno v roce 1997 a je jedním z nejvýznamnějších projektů komunitní energetiky v Německu. </a:t>
            </a:r>
          </a:p>
          <a:p>
            <a:r>
              <a:rPr lang="cs-CZ" dirty="0"/>
              <a:t>Společenství využívá obnovitelné zdroje energie, jako jsou solární panely, větrné turbíny a biomasa, a distribuuje energii do místních komunit. </a:t>
            </a:r>
          </a:p>
          <a:p>
            <a:r>
              <a:rPr lang="cs-CZ" dirty="0"/>
              <a:t>Energetické společenství </a:t>
            </a:r>
            <a:r>
              <a:rPr lang="cs-CZ" dirty="0" err="1"/>
              <a:t>Schönau</a:t>
            </a:r>
            <a:r>
              <a:rPr lang="cs-CZ" dirty="0"/>
              <a:t> je také známé svým aktivismem v oblasti ochrany klimatu a vydáváním zpráv o energetické politice a trhu v Německu.</a:t>
            </a:r>
          </a:p>
        </p:txBody>
      </p:sp>
    </p:spTree>
    <p:extLst>
      <p:ext uri="{BB962C8B-B14F-4D97-AF65-F5344CB8AC3E}">
        <p14:creationId xmlns:p14="http://schemas.microsoft.com/office/powerpoint/2010/main" val="286668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CA6B26-7314-C284-4296-F0EB3CC8336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A921C9BC-1829-5FC0-7D9F-9A941D4C21CE}"/>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1B486E25-C4B7-76B2-0B55-255D81B2C6A9}"/>
              </a:ext>
            </a:extLst>
          </p:cNvPr>
          <p:cNvPicPr>
            <a:picLocks noChangeAspect="1"/>
          </p:cNvPicPr>
          <p:nvPr/>
        </p:nvPicPr>
        <p:blipFill>
          <a:blip r:embed="rId2"/>
          <a:stretch>
            <a:fillRect/>
          </a:stretch>
        </p:blipFill>
        <p:spPr>
          <a:xfrm>
            <a:off x="949411" y="5341"/>
            <a:ext cx="10293178" cy="6852659"/>
          </a:xfrm>
          <a:prstGeom prst="rect">
            <a:avLst/>
          </a:prstGeom>
        </p:spPr>
      </p:pic>
    </p:spTree>
    <p:extLst>
      <p:ext uri="{BB962C8B-B14F-4D97-AF65-F5344CB8AC3E}">
        <p14:creationId xmlns:p14="http://schemas.microsoft.com/office/powerpoint/2010/main" val="386887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BB93CD-FA1C-ECB4-E1F9-76C5A9678AF8}"/>
              </a:ext>
            </a:extLst>
          </p:cNvPr>
          <p:cNvSpPr>
            <a:spLocks noGrp="1"/>
          </p:cNvSpPr>
          <p:nvPr>
            <p:ph type="title"/>
          </p:nvPr>
        </p:nvSpPr>
        <p:spPr/>
        <p:txBody>
          <a:bodyPr/>
          <a:lstStyle/>
          <a:p>
            <a:r>
              <a:rPr lang="cs-CZ" dirty="0"/>
              <a:t>Příklady ze zahraničí - </a:t>
            </a:r>
            <a:r>
              <a:rPr lang="cs-CZ" dirty="0" err="1"/>
              <a:t>insiprace</a:t>
            </a:r>
            <a:endParaRPr lang="cs-CZ" dirty="0"/>
          </a:p>
        </p:txBody>
      </p:sp>
      <p:sp>
        <p:nvSpPr>
          <p:cNvPr id="3" name="Zástupný obsah 2">
            <a:extLst>
              <a:ext uri="{FF2B5EF4-FFF2-40B4-BE49-F238E27FC236}">
                <a16:creationId xmlns:a16="http://schemas.microsoft.com/office/drawing/2014/main" id="{53A7F922-A31B-897B-3B69-E809A81F6B54}"/>
              </a:ext>
            </a:extLst>
          </p:cNvPr>
          <p:cNvSpPr>
            <a:spLocks noGrp="1"/>
          </p:cNvSpPr>
          <p:nvPr>
            <p:ph idx="1"/>
          </p:nvPr>
        </p:nvSpPr>
        <p:spPr/>
        <p:txBody>
          <a:bodyPr/>
          <a:lstStyle/>
          <a:p>
            <a:pPr marL="0" indent="0">
              <a:buNone/>
            </a:pPr>
            <a:r>
              <a:rPr lang="cs-CZ" b="1" dirty="0"/>
              <a:t>Energetické společenství </a:t>
            </a:r>
            <a:r>
              <a:rPr lang="cs-CZ" b="1" dirty="0" err="1"/>
              <a:t>Weiz</a:t>
            </a:r>
            <a:r>
              <a:rPr lang="cs-CZ" b="1" dirty="0"/>
              <a:t> (Rakousko)</a:t>
            </a:r>
          </a:p>
          <a:p>
            <a:r>
              <a:rPr lang="cs-CZ" dirty="0"/>
              <a:t>Energetické společenství </a:t>
            </a:r>
            <a:r>
              <a:rPr lang="cs-CZ" dirty="0" err="1"/>
              <a:t>Weiz</a:t>
            </a:r>
            <a:r>
              <a:rPr lang="cs-CZ" dirty="0"/>
              <a:t> bylo založeno v roce 1996 a stalo se jedním z největších energetických společenství v Evropě, které využívá obnovitelné zdroje energie a distribuuje energii do místních komunit. </a:t>
            </a:r>
          </a:p>
          <a:p>
            <a:r>
              <a:rPr lang="cs-CZ" dirty="0"/>
              <a:t>Společenství využívá větrné turbíny, solární panely, biomasy a hydroelektrárny k produkci energie a nabízí možnosti pro místní obyvatele, aby se stali členy a podíleli se na výrobě a distribuci energie.</a:t>
            </a:r>
          </a:p>
        </p:txBody>
      </p:sp>
    </p:spTree>
    <p:extLst>
      <p:ext uri="{BB962C8B-B14F-4D97-AF65-F5344CB8AC3E}">
        <p14:creationId xmlns:p14="http://schemas.microsoft.com/office/powerpoint/2010/main" val="1562419506"/>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{691986F8-8DC5-6342-A050-8ADA0099324D}tf10001060</Template>
  <TotalTime>92</TotalTime>
  <Words>1444</Words>
  <Application>Microsoft Macintosh PowerPoint</Application>
  <PresentationFormat>Širokoúhlá obrazovka</PresentationFormat>
  <Paragraphs>132</Paragraphs>
  <Slides>33</Slides>
  <Notes>0</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33</vt:i4>
      </vt:variant>
    </vt:vector>
  </HeadingPairs>
  <TitlesOfParts>
    <vt:vector size="40" baseType="lpstr">
      <vt:lpstr>Arial</vt:lpstr>
      <vt:lpstr>Calibri</vt:lpstr>
      <vt:lpstr>Söhne</vt:lpstr>
      <vt:lpstr>Times New Roman</vt:lpstr>
      <vt:lpstr>Trebuchet MS</vt:lpstr>
      <vt:lpstr>Wingdings 3</vt:lpstr>
      <vt:lpstr>Fazeta</vt:lpstr>
      <vt:lpstr>Aktuální stav komunitní energetiky</vt:lpstr>
      <vt:lpstr>Co je to komunitní energatika</vt:lpstr>
      <vt:lpstr>Cíle komunitní energetiky</vt:lpstr>
      <vt:lpstr>Přínosy pro venkovský region</vt:lpstr>
      <vt:lpstr>Příklady ze zahraničí - insiprace</vt:lpstr>
      <vt:lpstr>Prezentace aplikace PowerPoint</vt:lpstr>
      <vt:lpstr>Příklady ze zahraničí - insiprace</vt:lpstr>
      <vt:lpstr>Prezentace aplikace PowerPoint</vt:lpstr>
      <vt:lpstr>Příklady ze zahraničí - insiprace</vt:lpstr>
      <vt:lpstr>Prezentace aplikace PowerPoint</vt:lpstr>
      <vt:lpstr>Příklady ze zahraničí - insiprace</vt:lpstr>
      <vt:lpstr>Příklady ze zahraničí - insiprace</vt:lpstr>
      <vt:lpstr>Příklady ze zahraničí - insiprace</vt:lpstr>
      <vt:lpstr>Příklady ze zahraničí - insiprace</vt:lpstr>
      <vt:lpstr>Prezentace aplikace PowerPoint</vt:lpstr>
      <vt:lpstr>Prezentace aplikace PowerPoint</vt:lpstr>
      <vt:lpstr>Prezentace aplikace PowerPoint</vt:lpstr>
      <vt:lpstr>LEX OZE II – předpoklady pro vznik komunitní energetiky</vt:lpstr>
      <vt:lpstr>LEX OZE II – předpoklady pro vznik komunitní energetiky</vt:lpstr>
      <vt:lpstr>LEX OZE II – předpoklady pro vznik komunitní energetiky</vt:lpstr>
      <vt:lpstr>LEX OZE II – předpoklady pro vznik komunitní energetiky</vt:lpstr>
      <vt:lpstr>LEX OZE II – předpoklady pro vznik komunitní energetiky</vt:lpstr>
      <vt:lpstr>LEX OZE II – předpoklady pro vznik komunitní energetiky</vt:lpstr>
      <vt:lpstr>PŘECHODNÁ USTANOVENÍ</vt:lpstr>
      <vt:lpstr>Analýza nákladů a přínosů komunitní energetiky a sdílení elektřiny</vt:lpstr>
      <vt:lpstr>Posun v rámci MAS</vt:lpstr>
      <vt:lpstr>Energetické koncepce</vt:lpstr>
      <vt:lpstr>Energetický management</vt:lpstr>
      <vt:lpstr>Aktuální stav MAS</vt:lpstr>
      <vt:lpstr>Proč MAS?</vt:lpstr>
      <vt:lpstr>Aktuální stav</vt:lpstr>
      <vt:lpstr>Jak se do komunitní energetiky zapojit?</vt:lpstr>
      <vt:lpstr>Děkuji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Vznik a možnosti ENERKOM Růže</dc:title>
  <dc:creator>Jaromír Polášek</dc:creator>
  <cp:lastModifiedBy>Jaromír Polášek</cp:lastModifiedBy>
  <cp:revision>10</cp:revision>
  <dcterms:created xsi:type="dcterms:W3CDTF">2022-06-27T08:17:43Z</dcterms:created>
  <dcterms:modified xsi:type="dcterms:W3CDTF">2025-04-23T06:11:33Z</dcterms:modified>
</cp:coreProperties>
</file>