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7" r:id="rId2"/>
    <p:sldId id="409" r:id="rId3"/>
    <p:sldId id="479" r:id="rId4"/>
    <p:sldId id="411" r:id="rId5"/>
    <p:sldId id="315" r:id="rId6"/>
    <p:sldId id="480" r:id="rId7"/>
    <p:sldId id="481" r:id="rId8"/>
    <p:sldId id="483" r:id="rId9"/>
    <p:sldId id="482" r:id="rId10"/>
    <p:sldId id="484" r:id="rId11"/>
    <p:sldId id="485" r:id="rId12"/>
    <p:sldId id="486" r:id="rId13"/>
    <p:sldId id="487" r:id="rId14"/>
    <p:sldId id="488" r:id="rId15"/>
    <p:sldId id="491" r:id="rId16"/>
    <p:sldId id="492" r:id="rId17"/>
    <p:sldId id="493" r:id="rId18"/>
    <p:sldId id="494" r:id="rId19"/>
    <p:sldId id="511" r:id="rId20"/>
    <p:sldId id="501" r:id="rId21"/>
    <p:sldId id="502" r:id="rId22"/>
    <p:sldId id="503" r:id="rId23"/>
    <p:sldId id="495" r:id="rId24"/>
    <p:sldId id="496" r:id="rId25"/>
    <p:sldId id="497" r:id="rId26"/>
    <p:sldId id="498" r:id="rId27"/>
    <p:sldId id="499" r:id="rId28"/>
    <p:sldId id="412" r:id="rId29"/>
    <p:sldId id="413" r:id="rId30"/>
    <p:sldId id="415" r:id="rId31"/>
    <p:sldId id="512" r:id="rId32"/>
    <p:sldId id="261" r:id="rId33"/>
    <p:sldId id="266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21A"/>
    <a:srgbClr val="385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11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 případě dvouřádkového nadpisu</a:t>
            </a:r>
            <a:r>
              <a:rPr lang="cs-CZ" baseline="0" dirty="0" smtClean="0"/>
              <a:t> je potřeba „NADPIS“ i „JMÉNO A PŘÍJMENÍ“ vycentrovat na střed!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95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lze změnit: najet na obrázek - pravé tlačítko myši – formát pozadí – výplň – soubor – vybrat soubor z </a:t>
            </a:r>
            <a:r>
              <a:rPr lang="cs-CZ" dirty="0" err="1" smtClean="0"/>
              <a:t>pc</a:t>
            </a:r>
            <a:endParaRPr lang="cs-CZ" dirty="0" smtClean="0"/>
          </a:p>
          <a:p>
            <a:r>
              <a:rPr lang="cs-CZ" dirty="0" smtClean="0"/>
              <a:t>Úpravy</a:t>
            </a:r>
            <a:r>
              <a:rPr lang="cs-CZ" baseline="0" dirty="0" smtClean="0"/>
              <a:t> obrázku: </a:t>
            </a:r>
            <a:r>
              <a:rPr lang="cs-CZ" dirty="0" smtClean="0"/>
              <a:t>najet na obrázek - pravé tlačítko myši – formát pozadí – ikona Obrázek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 lze změnit: najet na obrázek - pravé tlačítko myši – formát pozadí – výplň – soubor – vybrat soubor z </a:t>
            </a:r>
            <a:r>
              <a:rPr lang="cs-CZ" dirty="0" err="1" smtClean="0"/>
              <a:t>pc</a:t>
            </a:r>
            <a:endParaRPr lang="cs-CZ" dirty="0" smtClean="0"/>
          </a:p>
          <a:p>
            <a:r>
              <a:rPr lang="cs-CZ" dirty="0" smtClean="0"/>
              <a:t>Úpravy</a:t>
            </a:r>
            <a:r>
              <a:rPr lang="cs-CZ" baseline="0" dirty="0" smtClean="0"/>
              <a:t> obrázku: </a:t>
            </a:r>
            <a:r>
              <a:rPr lang="cs-CZ" dirty="0" smtClean="0"/>
              <a:t>najet na obrázek - pravé tlačítko myši – formát pozadí – ikona Obrázek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9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 smtClean="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 smtClean="0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  <a:endParaRPr lang="cs-CZ" sz="1000" dirty="0">
              <a:latin typeface="Verdana" panose="020B0604030504040204" pitchFamily="34" charset="0"/>
            </a:endParaRP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51424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4874" y="1032013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396814" y="5318362"/>
            <a:ext cx="86998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2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dotace </a:t>
            </a:r>
            <a:r>
              <a:rPr lang="cs-CZ" sz="32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</a:p>
          <a:p>
            <a:r>
              <a:rPr lang="cs-CZ" sz="28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ENVIRONMENTÁLNÍ OPATŘENÍ</a:t>
            </a:r>
            <a:endParaRPr lang="cs-CZ" sz="2800" b="1" cap="all" spc="170" dirty="0">
              <a:solidFill>
                <a:srgbClr val="034A3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AEKO </a:t>
            </a: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– Krajinotvorné sady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r>
              <a:rPr lang="cs-CZ" dirty="0"/>
              <a:t>lze zařadit DPB s kulturou J, na kterých je v evidenci využití půdy vymezen ekologicky významný prvek krajinotvorný sad </a:t>
            </a:r>
          </a:p>
          <a:p>
            <a:r>
              <a:rPr lang="cs-CZ" dirty="0"/>
              <a:t>minimální souhrnná výměra pro zařazení je 0,5 ha</a:t>
            </a:r>
          </a:p>
          <a:p>
            <a:r>
              <a:rPr lang="cs-CZ" dirty="0"/>
              <a:t>není kombinovatelné s dobíhajícím opatřením ekologické zemědělství dle NV č. 76/2015 Sb.</a:t>
            </a:r>
          </a:p>
          <a:p>
            <a:r>
              <a:rPr lang="cs-CZ" b="1" dirty="0"/>
              <a:t>podmínky obhospodařování jsou totožné se starým EZ - platba na krajinotvorný sad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AEKO – Ochrana čejky </a:t>
            </a: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chocholaté: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 smtClean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cs-CZ" dirty="0"/>
              <a:t>minimální výměra pro zařazení 0,5 ha </a:t>
            </a:r>
            <a:r>
              <a:rPr lang="cs-CZ" dirty="0" smtClean="0"/>
              <a:t>R</a:t>
            </a:r>
            <a:endParaRPr lang="cs-CZ" dirty="0"/>
          </a:p>
          <a:p>
            <a:r>
              <a:rPr lang="cs-CZ" dirty="0"/>
              <a:t>v evidenci využití půdy je na DPB vedeno hnízdiště čejky chocholaté podle nařízení vlády č. 307/2014 Sb.</a:t>
            </a:r>
          </a:p>
          <a:p>
            <a:r>
              <a:rPr lang="cs-CZ" dirty="0"/>
              <a:t>založení porostu stanovenou směsí osiv od 16. června do 15. července příslušného kalendářního roku</a:t>
            </a:r>
          </a:p>
          <a:p>
            <a:r>
              <a:rPr lang="cs-CZ" dirty="0"/>
              <a:t>zapravení porostu směsi plodin do půdy v termínu od 1. listopadu do 31. prosince příslušného kalendářního roku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655" y="3341716"/>
            <a:ext cx="2681294" cy="10896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AEKO </a:t>
            </a: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 smtClean="0">
                <a:latin typeface="Arial Black" panose="020B0A04020102020204" pitchFamily="34" charset="0"/>
                <a:cs typeface="Calibri" panose="020F0502020204030204" pitchFamily="34" charset="0"/>
              </a:rPr>
              <a:t>Biopásy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Zařadit lze min. 2 ha R v součtu všech titulů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Žadatel každoročně žádá na min. 75 % zařazené výměry v rámci jednotlivých titulů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Sledované období pro dotaci je do 31.3. násl. roku 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dirty="0" smtClean="0"/>
              <a:t>Krmný 	</a:t>
            </a:r>
            <a:r>
              <a:rPr lang="cs-CZ" dirty="0" smtClean="0"/>
              <a:t>(676 EUR/ha)</a:t>
            </a:r>
            <a:r>
              <a:rPr lang="cs-CZ" b="1" dirty="0" smtClean="0"/>
              <a:t>	</a:t>
            </a:r>
            <a:r>
              <a:rPr lang="cs-CZ" b="1" dirty="0" err="1" smtClean="0"/>
              <a:t>Nektarodárný</a:t>
            </a:r>
            <a:r>
              <a:rPr lang="cs-CZ" b="1" dirty="0" smtClean="0"/>
              <a:t> </a:t>
            </a:r>
            <a:r>
              <a:rPr lang="cs-CZ" dirty="0" smtClean="0"/>
              <a:t> (597 </a:t>
            </a:r>
            <a:r>
              <a:rPr lang="cs-CZ" dirty="0"/>
              <a:t>EUR/ha) </a:t>
            </a:r>
            <a:r>
              <a:rPr lang="cs-CZ" b="1" dirty="0" smtClean="0"/>
              <a:t>	     Kombinovaný </a:t>
            </a:r>
            <a:r>
              <a:rPr lang="cs-CZ" dirty="0" smtClean="0"/>
              <a:t>(639 </a:t>
            </a:r>
            <a:r>
              <a:rPr lang="cs-CZ" dirty="0"/>
              <a:t>EUR/ha)</a:t>
            </a:r>
            <a:endParaRPr lang="cs-CZ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Šíře 6-24 m, délka min. 50m	Šíře </a:t>
            </a:r>
            <a:r>
              <a:rPr lang="cs-CZ" dirty="0"/>
              <a:t>6-24 m, délka min. </a:t>
            </a:r>
            <a:r>
              <a:rPr lang="cs-CZ" dirty="0" smtClean="0"/>
              <a:t>50m	     Šíře JT 18-24 m, krmný 6-24 m, délka min. 50 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Plocha </a:t>
            </a:r>
            <a:r>
              <a:rPr lang="cs-CZ" dirty="0" err="1" smtClean="0"/>
              <a:t>max</a:t>
            </a:r>
            <a:r>
              <a:rPr lang="cs-CZ" dirty="0" smtClean="0"/>
              <a:t> 50 % rozlohy DPB</a:t>
            </a:r>
            <a:r>
              <a:rPr lang="cs-CZ" dirty="0"/>
              <a:t>	</a:t>
            </a:r>
            <a:r>
              <a:rPr lang="cs-CZ" dirty="0" smtClean="0"/>
              <a:t>Plocha </a:t>
            </a:r>
            <a:r>
              <a:rPr lang="cs-CZ" dirty="0" err="1"/>
              <a:t>max</a:t>
            </a:r>
            <a:r>
              <a:rPr lang="cs-CZ" dirty="0"/>
              <a:t> 50 % rozlohy </a:t>
            </a:r>
            <a:r>
              <a:rPr lang="cs-CZ" dirty="0" smtClean="0"/>
              <a:t>DPB	     Plocha </a:t>
            </a:r>
            <a:r>
              <a:rPr lang="cs-CZ" dirty="0" err="1"/>
              <a:t>max</a:t>
            </a:r>
            <a:r>
              <a:rPr lang="cs-CZ" dirty="0"/>
              <a:t> 50 % rozlohy DPB</a:t>
            </a:r>
            <a:endParaRPr lang="cs-CZ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Jednoletý			Dvou, resp. tříletý		     JT po celou dobu, krmný jednoletý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Založí do 15.6. přísl. roku	Založí </a:t>
            </a:r>
            <a:r>
              <a:rPr lang="cs-CZ" dirty="0"/>
              <a:t>do 15.6. přísl. </a:t>
            </a:r>
            <a:r>
              <a:rPr lang="cs-CZ" dirty="0" smtClean="0"/>
              <a:t>roku	     V 1. roce založí kombinovaný jetelotravní/krmný </a:t>
            </a:r>
            <a:r>
              <a:rPr lang="cs-CZ" dirty="0" err="1" smtClean="0"/>
              <a:t>biopás</a:t>
            </a:r>
            <a:endParaRPr lang="cs-CZ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Zapravení 16.3.-15.6. </a:t>
            </a:r>
            <a:r>
              <a:rPr lang="cs-CZ" dirty="0" err="1" smtClean="0"/>
              <a:t>násl.r</a:t>
            </a:r>
            <a:r>
              <a:rPr lang="cs-CZ" dirty="0" smtClean="0"/>
              <a:t>.	Zapravení </a:t>
            </a:r>
            <a:r>
              <a:rPr lang="cs-CZ" dirty="0"/>
              <a:t>16.3.-15.6. </a:t>
            </a:r>
            <a:r>
              <a:rPr lang="cs-CZ" dirty="0" smtClean="0"/>
              <a:t>po 2(3) letech    Zapravení </a:t>
            </a:r>
            <a:r>
              <a:rPr lang="cs-CZ" dirty="0"/>
              <a:t>16.3.-15.6. </a:t>
            </a:r>
            <a:r>
              <a:rPr lang="cs-CZ" dirty="0" err="1"/>
              <a:t>násl.r</a:t>
            </a:r>
            <a:r>
              <a:rPr lang="cs-CZ" dirty="0" smtClean="0"/>
              <a:t>. krmný,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	</a:t>
            </a:r>
            <a:r>
              <a:rPr lang="cs-CZ" dirty="0" smtClean="0"/>
              <a:t>					     do 30.4. na konci závazku jetelotravní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Bez zásahu			Seč s odklizem biomasy 1.7.-15.9.	     Seč s </a:t>
            </a:r>
            <a:r>
              <a:rPr lang="cs-CZ" dirty="0"/>
              <a:t>odklizem biomasy </a:t>
            </a:r>
            <a:r>
              <a:rPr lang="cs-CZ" dirty="0" smtClean="0"/>
              <a:t>na JT 16.8.-31.10. 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u="sng" dirty="0" smtClean="0"/>
              <a:t>Odpočet DZES 8/DZES 7B/ </a:t>
            </a:r>
            <a:r>
              <a:rPr lang="cs-CZ" u="sng" dirty="0" err="1" smtClean="0"/>
              <a:t>celofaremní</a:t>
            </a:r>
            <a:r>
              <a:rPr lang="cs-CZ" u="sng" dirty="0" smtClean="0"/>
              <a:t> </a:t>
            </a:r>
            <a:r>
              <a:rPr lang="cs-CZ" u="sng" dirty="0" err="1" smtClean="0"/>
              <a:t>ekoplatba</a:t>
            </a:r>
            <a:endParaRPr lang="cs-CZ" u="sng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460 / 50 / 71 EUR/ha		</a:t>
            </a:r>
            <a:r>
              <a:rPr lang="cs-CZ" dirty="0"/>
              <a:t>460 / </a:t>
            </a:r>
            <a:r>
              <a:rPr lang="cs-CZ" dirty="0" smtClean="0"/>
              <a:t>20 </a:t>
            </a:r>
            <a:r>
              <a:rPr lang="cs-CZ" dirty="0"/>
              <a:t>/ </a:t>
            </a:r>
            <a:r>
              <a:rPr lang="cs-CZ" dirty="0" smtClean="0"/>
              <a:t>29 EUR/ha		</a:t>
            </a:r>
            <a:r>
              <a:rPr lang="cs-CZ" dirty="0"/>
              <a:t> </a:t>
            </a:r>
            <a:r>
              <a:rPr lang="cs-CZ" dirty="0" smtClean="0"/>
              <a:t>    460 </a:t>
            </a:r>
            <a:r>
              <a:rPr lang="cs-CZ" dirty="0"/>
              <a:t>/ </a:t>
            </a:r>
            <a:r>
              <a:rPr lang="cs-CZ" dirty="0" smtClean="0"/>
              <a:t>27 </a:t>
            </a:r>
            <a:r>
              <a:rPr lang="cs-CZ" dirty="0"/>
              <a:t>/ </a:t>
            </a:r>
            <a:r>
              <a:rPr lang="cs-CZ" dirty="0" smtClean="0"/>
              <a:t>43 EUR/ha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86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AEKO </a:t>
            </a: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– </a:t>
            </a: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Druhově bohaté pokrytí orné půdy </a:t>
            </a:r>
            <a:r>
              <a:rPr lang="cs-CZ" dirty="0" smtClean="0">
                <a:cs typeface="Calibri" panose="020F0502020204030204" pitchFamily="34" charset="0"/>
              </a:rPr>
              <a:t>(417 EUR/ha) 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minimální výměra pro zařazení jsou 2 hektary zemědělské půdy s druhem zemědělské kultury standardní orná půda</a:t>
            </a:r>
          </a:p>
          <a:p>
            <a:pPr>
              <a:lnSpc>
                <a:spcPct val="150000"/>
              </a:lnSpc>
            </a:pPr>
            <a:r>
              <a:rPr lang="cs-CZ" dirty="0"/>
              <a:t>lze zařadit nejvýše 25 % z celkové výměry standardní orné půdy obhospodařované žadatelem evidované v </a:t>
            </a:r>
            <a:r>
              <a:rPr lang="cs-CZ" dirty="0" smtClean="0"/>
              <a:t>LPIS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minimální výměra pro poskytnutí dotace je 75% zařazené výměry do </a:t>
            </a:r>
            <a:r>
              <a:rPr lang="cs-CZ" dirty="0" err="1"/>
              <a:t>podopatření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r>
              <a:rPr lang="cs-CZ" dirty="0"/>
              <a:t>v žádosti o </a:t>
            </a:r>
            <a:r>
              <a:rPr lang="cs-CZ" dirty="0" smtClean="0"/>
              <a:t>dotaci </a:t>
            </a:r>
            <a:r>
              <a:rPr lang="cs-CZ" dirty="0"/>
              <a:t>bude uveden výčet DPB, na níž hodlá žadatel pro daný rok založit porost směsi druhově bohatého pokrytí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založení porostu </a:t>
            </a:r>
            <a:r>
              <a:rPr lang="cs-CZ" dirty="0" smtClean="0"/>
              <a:t>- min. 6 druhů (min</a:t>
            </a:r>
            <a:r>
              <a:rPr lang="cs-CZ" dirty="0"/>
              <a:t>. 2 druhy leguminóz, </a:t>
            </a:r>
            <a:r>
              <a:rPr lang="cs-CZ" dirty="0" err="1"/>
              <a:t>lipnicovitých</a:t>
            </a:r>
            <a:r>
              <a:rPr lang="cs-CZ" dirty="0"/>
              <a:t> a ostatních </a:t>
            </a:r>
            <a:r>
              <a:rPr lang="cs-CZ" dirty="0" smtClean="0"/>
              <a:t>plodin dle NV), výsevek min. 8 kg/ha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/>
              <a:t>souhrnná osetá plocha nejvýše 50 % rozlohy příslušného DPB, a to nejpozději do 30. dubna </a:t>
            </a:r>
            <a:r>
              <a:rPr lang="cs-CZ" dirty="0" smtClean="0"/>
              <a:t>(</a:t>
            </a:r>
            <a:r>
              <a:rPr lang="cs-CZ" dirty="0"/>
              <a:t>v 1.roce </a:t>
            </a:r>
            <a:r>
              <a:rPr lang="cs-CZ" dirty="0" smtClean="0"/>
              <a:t>do </a:t>
            </a:r>
            <a:r>
              <a:rPr lang="cs-CZ" dirty="0"/>
              <a:t>31. </a:t>
            </a:r>
            <a:r>
              <a:rPr lang="cs-CZ" dirty="0" smtClean="0"/>
              <a:t>května)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do 15.6. lze mulčovat, 16.6.-14.9. bez zásahu, 15.9.-14.10. posekat nebo mulčovat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zákaz hnojení a POR 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zapravení </a:t>
            </a:r>
            <a:r>
              <a:rPr lang="cs-CZ" dirty="0"/>
              <a:t>porostu do půdy od </a:t>
            </a:r>
            <a:r>
              <a:rPr lang="cs-CZ" dirty="0" smtClean="0"/>
              <a:t>1. listopadu </a:t>
            </a:r>
            <a:r>
              <a:rPr lang="cs-CZ" dirty="0"/>
              <a:t>do 31. prosince příslušného kalendářního </a:t>
            </a:r>
            <a:r>
              <a:rPr lang="cs-CZ" dirty="0" smtClean="0"/>
              <a:t>roku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cs-CZ" dirty="0" smtClean="0"/>
              <a:t>Odpočet DZES 8 -230 EUR/ha, </a:t>
            </a:r>
            <a:r>
              <a:rPr lang="cs-CZ" dirty="0" err="1" smtClean="0"/>
              <a:t>celofaremní</a:t>
            </a:r>
            <a:r>
              <a:rPr lang="cs-CZ" dirty="0" smtClean="0"/>
              <a:t> </a:t>
            </a:r>
            <a:r>
              <a:rPr lang="cs-CZ" dirty="0" err="1" smtClean="0"/>
              <a:t>ekoplatba</a:t>
            </a:r>
            <a:r>
              <a:rPr lang="cs-CZ" dirty="0" smtClean="0"/>
              <a:t> -71 EUR/ha</a:t>
            </a: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AEKO </a:t>
            </a: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– </a:t>
            </a: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Integrovaná produkce ovoce 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Minimální </a:t>
            </a:r>
            <a:r>
              <a:rPr lang="cs-CZ" dirty="0"/>
              <a:t>výměra pro zařazení je 0,5 ha s druhem zemědělské kultury sad 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Nově </a:t>
            </a:r>
            <a:r>
              <a:rPr lang="cs-CZ" b="1" dirty="0"/>
              <a:t>již v prvním roce zařazení odběr a rozbor vzorků půdy </a:t>
            </a:r>
            <a:r>
              <a:rPr lang="cs-CZ" dirty="0"/>
              <a:t>za účelem stanovení a zjištění dodržení limitu obsahu chemických látek, a to </a:t>
            </a:r>
            <a:r>
              <a:rPr lang="cs-CZ" b="1" dirty="0"/>
              <a:t>ze všech </a:t>
            </a:r>
            <a:r>
              <a:rPr lang="cs-CZ" b="1" dirty="0" smtClean="0"/>
              <a:t>DPB </a:t>
            </a:r>
            <a:r>
              <a:rPr lang="cs-CZ" dirty="0"/>
              <a:t>zařazených do tohoto </a:t>
            </a:r>
            <a:r>
              <a:rPr lang="cs-CZ" dirty="0" err="1"/>
              <a:t>podopatření</a:t>
            </a:r>
            <a:r>
              <a:rPr lang="cs-CZ" dirty="0"/>
              <a:t>, při každém zařazení nového DPB v průběhu závazku se opět dokládá k novému DPB rozbor vzorku půdy (do 31.ledna následujícího roku po podání </a:t>
            </a:r>
            <a:r>
              <a:rPr lang="cs-CZ" dirty="0" err="1"/>
              <a:t>ŽoZZ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Nově </a:t>
            </a:r>
            <a:r>
              <a:rPr lang="cs-CZ" b="1" u="sng" dirty="0"/>
              <a:t>každoročně</a:t>
            </a:r>
            <a:r>
              <a:rPr lang="cs-CZ" b="1" dirty="0"/>
              <a:t> odběr a rozbor vzorků ovoce </a:t>
            </a:r>
            <a:r>
              <a:rPr lang="cs-CZ" dirty="0"/>
              <a:t>za účelem stanovení a zjištění dodržení limitu obsahu </a:t>
            </a:r>
            <a:r>
              <a:rPr lang="cs-CZ" b="1" dirty="0"/>
              <a:t>reziduí pesticidů </a:t>
            </a:r>
            <a:r>
              <a:rPr lang="cs-CZ" dirty="0"/>
              <a:t>(doložit do 31.1. následujícího roku), výjimka z plnění podmínky platí pro žadatele, kteří žádají v rámci IPO na méně než 5 ha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Nově dvakrát za závazek odběr a rozbor vzorků ovoce </a:t>
            </a:r>
            <a:r>
              <a:rPr lang="cs-CZ" dirty="0"/>
              <a:t>za účelem stanovení a zjištění dodržení limitu obsahu chemických látek (</a:t>
            </a:r>
            <a:r>
              <a:rPr lang="cs-CZ" u="sng" dirty="0"/>
              <a:t>těžkých kovů</a:t>
            </a:r>
            <a:r>
              <a:rPr lang="cs-CZ" dirty="0"/>
              <a:t>); deklaruje se na JŽ</a:t>
            </a:r>
          </a:p>
          <a:p>
            <a:pPr>
              <a:lnSpc>
                <a:spcPct val="150000"/>
              </a:lnSpc>
            </a:pPr>
            <a:r>
              <a:rPr lang="cs-CZ" dirty="0"/>
              <a:t>Školení - absolvuje každoročně  do  31.  srpna příslušného kalendářního roku, zajišťuje </a:t>
            </a:r>
            <a:r>
              <a:rPr lang="cs-CZ" dirty="0" smtClean="0"/>
              <a:t>ÚKZÚZ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Vyklučení sadu je pardonovaný důvod = poníží se zařazená výměra </a:t>
            </a:r>
            <a:r>
              <a:rPr lang="cs-CZ" dirty="0" err="1" smtClean="0"/>
              <a:t>ŽoZZ</a:t>
            </a:r>
            <a:r>
              <a:rPr lang="cs-CZ" dirty="0" smtClean="0"/>
              <a:t> a </a:t>
            </a:r>
            <a:r>
              <a:rPr lang="cs-CZ" b="1" dirty="0" smtClean="0"/>
              <a:t>není nutná dosadba</a:t>
            </a:r>
            <a:r>
              <a:rPr lang="cs-CZ" dirty="0" smtClean="0"/>
              <a:t>. Kontroluje se, zda daný DPB zůstal v LPIS veden na žadatele a zda u něj došlo ke změně kultury z S/V na jinou kulturu. Vyklučený DPB je třeba stáhnout z dotační žádosti pro daný rok.</a:t>
            </a: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300" dirty="0">
                <a:latin typeface="Arial Black" panose="020B0A04020102020204" pitchFamily="34" charset="0"/>
                <a:cs typeface="Calibri" panose="020F0502020204030204" pitchFamily="34" charset="0"/>
              </a:rPr>
              <a:t>AEKO </a:t>
            </a:r>
            <a:r>
              <a:rPr lang="cs-CZ" sz="1300" dirty="0" smtClean="0">
                <a:latin typeface="Arial Black" panose="020B0A04020102020204" pitchFamily="34" charset="0"/>
                <a:cs typeface="Calibri" panose="020F0502020204030204" pitchFamily="34" charset="0"/>
              </a:rPr>
              <a:t>– </a:t>
            </a:r>
            <a:r>
              <a:rPr lang="cs-CZ" sz="1300" dirty="0">
                <a:latin typeface="Arial Black" panose="020B0A04020102020204" pitchFamily="34" charset="0"/>
                <a:cs typeface="Calibri" panose="020F0502020204030204" pitchFamily="34" charset="0"/>
              </a:rPr>
              <a:t>Integrovaná produkce zeleniny, víceletých produkčních plodin, jahodníku a </a:t>
            </a:r>
            <a:r>
              <a:rPr lang="cs-CZ" sz="1300" dirty="0" smtClean="0">
                <a:latin typeface="Arial Black" panose="020B0A04020102020204" pitchFamily="34" charset="0"/>
                <a:cs typeface="Calibri" panose="020F0502020204030204" pitchFamily="34" charset="0"/>
              </a:rPr>
              <a:t>brambor </a:t>
            </a:r>
            <a:r>
              <a:rPr lang="cs-CZ" sz="1300" b="1" dirty="0" smtClean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Minimální </a:t>
            </a:r>
            <a:r>
              <a:rPr lang="cs-CZ" dirty="0"/>
              <a:t>výměra pro zařazení je 0,5 ha s druhem zemědělské kultury standartní orná půda (R) nebo plocha s víceletými plodinami (P)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Meziročně </a:t>
            </a:r>
            <a:r>
              <a:rPr lang="cs-CZ" dirty="0"/>
              <a:t>je umožněno u zařazených DPB střídat v rámci dotační žádosti zvolené tituly (zelenina, víceleté produkční plodiny, jahodník nebo brambory) </a:t>
            </a:r>
          </a:p>
          <a:p>
            <a:pPr>
              <a:lnSpc>
                <a:spcPct val="150000"/>
              </a:lnSpc>
            </a:pPr>
            <a:r>
              <a:rPr lang="cs-CZ" dirty="0"/>
              <a:t>Nově již v prvním roce zařazení odběr a rozbor vzorků půdy za účelem stanovení a zjištění dodržení limitu obsahu chemických látek, a to ze všech dílů půdních bloků zařazených do tohoto </a:t>
            </a:r>
            <a:r>
              <a:rPr lang="cs-CZ" dirty="0" err="1"/>
              <a:t>podopatření</a:t>
            </a:r>
            <a:r>
              <a:rPr lang="cs-CZ" dirty="0"/>
              <a:t>, při každém zařazení nového DPB v průběhu závazku se opět dokládá k novému DPB rozbor vzorku půdy (do 31.ledna následujícího roku po podání </a:t>
            </a:r>
            <a:r>
              <a:rPr lang="cs-CZ" dirty="0" err="1"/>
              <a:t>ŽoZZ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Nově každoročně odběr a rozbor vzorků zeleniny za účelem stanovení a zjištění dodržení limitu obsahu reziduí pesticidů</a:t>
            </a:r>
            <a:r>
              <a:rPr lang="cs-CZ" b="1" dirty="0"/>
              <a:t> </a:t>
            </a:r>
            <a:r>
              <a:rPr lang="cs-CZ" dirty="0"/>
              <a:t>(doložit do 31.1. následujícího roku), výjimka z plnění podmínky platí pro žadatele, kteří žádají v rámci IPZ na méně než 5 ha </a:t>
            </a:r>
          </a:p>
          <a:p>
            <a:pPr>
              <a:lnSpc>
                <a:spcPct val="150000"/>
              </a:lnSpc>
            </a:pPr>
            <a:r>
              <a:rPr lang="cs-CZ" dirty="0"/>
              <a:t>Nově dvakrát za závazek odběr a rozbor vzorků zeleniny za účelem stanovení a zjištění dodržení limitu obsahu chemických látek (těžkých kovů); deklaruje se na JŽ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Pokud </a:t>
            </a:r>
            <a:r>
              <a:rPr lang="cs-CZ" dirty="0"/>
              <a:t>dojde v průběhu závazku ke změně kultury standardní orná půda nebo kultury plocha s víceletými produkčními plodinami na kulturu </a:t>
            </a:r>
            <a:r>
              <a:rPr lang="cs-CZ" b="1" dirty="0"/>
              <a:t>úhor</a:t>
            </a:r>
            <a:r>
              <a:rPr lang="cs-CZ" dirty="0"/>
              <a:t>, bude závazek v </a:t>
            </a:r>
            <a:r>
              <a:rPr lang="cs-CZ" dirty="0" err="1"/>
              <a:t>podopatření</a:t>
            </a:r>
            <a:r>
              <a:rPr lang="cs-CZ" dirty="0"/>
              <a:t> IP zeleniny, víceletých produkčních plodin, jahodníku a brambor, na příslušném DPB </a:t>
            </a:r>
            <a:r>
              <a:rPr lang="cs-CZ" dirty="0" err="1"/>
              <a:t>pardonovaně</a:t>
            </a:r>
            <a:r>
              <a:rPr lang="cs-CZ" dirty="0"/>
              <a:t> ukončen</a:t>
            </a:r>
          </a:p>
          <a:p>
            <a:pPr>
              <a:lnSpc>
                <a:spcPct val="150000"/>
              </a:lnSpc>
            </a:pPr>
            <a:r>
              <a:rPr lang="cs-CZ" dirty="0"/>
              <a:t>Školení - absolvuje každoročně  do  31.  srpna příslušného kalendářního roku, zajišťuje ÚKZÚZ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zemědělství</a:t>
            </a: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600" b="1" dirty="0" smtClean="0">
                <a:latin typeface="Arial Black" panose="020B0A04020102020204" pitchFamily="34" charset="0"/>
              </a:rPr>
              <a:t>NOVINKY</a:t>
            </a:r>
          </a:p>
          <a:p>
            <a:pPr marL="285750" indent="-285750">
              <a:lnSpc>
                <a:spcPct val="100000"/>
              </a:lnSpc>
            </a:pPr>
            <a:r>
              <a:rPr lang="cs-CZ" dirty="0">
                <a:cs typeface="Calibri" panose="020F0502020204030204" pitchFamily="34" charset="0"/>
              </a:rPr>
              <a:t>Umožněn souběh se starým EZ </a:t>
            </a:r>
            <a:r>
              <a:rPr lang="cs-CZ" dirty="0" smtClean="0">
                <a:cs typeface="Calibri" panose="020F0502020204030204" pitchFamily="34" charset="0"/>
              </a:rPr>
              <a:t> </a:t>
            </a:r>
            <a:endParaRPr lang="cs-CZ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cs-CZ" dirty="0">
                <a:cs typeface="Calibri" panose="020F0502020204030204" pitchFamily="34" charset="0"/>
              </a:rPr>
              <a:t>Umožněn </a:t>
            </a:r>
            <a:r>
              <a:rPr lang="cs-CZ" b="1" dirty="0">
                <a:cs typeface="Calibri" panose="020F0502020204030204" pitchFamily="34" charset="0"/>
              </a:rPr>
              <a:t>souběh </a:t>
            </a:r>
            <a:r>
              <a:rPr lang="cs-CZ" b="1" dirty="0" smtClean="0">
                <a:cs typeface="Calibri" panose="020F0502020204030204" pitchFamily="34" charset="0"/>
              </a:rPr>
              <a:t>EZ </a:t>
            </a:r>
            <a:r>
              <a:rPr lang="cs-CZ" b="1" dirty="0">
                <a:cs typeface="Calibri" panose="020F0502020204030204" pitchFamily="34" charset="0"/>
              </a:rPr>
              <a:t>a konvenčního hospodaření</a:t>
            </a:r>
            <a:r>
              <a:rPr lang="cs-CZ" dirty="0">
                <a:cs typeface="Calibri" panose="020F0502020204030204" pitchFamily="34" charset="0"/>
              </a:rPr>
              <a:t> u jednoho </a:t>
            </a:r>
            <a:r>
              <a:rPr lang="cs-CZ" dirty="0" smtClean="0">
                <a:cs typeface="Calibri" panose="020F0502020204030204" pitchFamily="34" charset="0"/>
              </a:rPr>
              <a:t>žadatele při zachování oddělené produkční jednotky. </a:t>
            </a:r>
            <a:r>
              <a:rPr lang="cs-CZ" dirty="0">
                <a:cs typeface="Calibri" panose="020F0502020204030204" pitchFamily="34" charset="0"/>
              </a:rPr>
              <a:t>Na jedné farmě (pod jedním IČO) není možné chovat masný a mléčný skot. Výslovně to zakazuje čl. 9 odst. 7) nařízení (EU) 2018/48 – musí se jednat o různé </a:t>
            </a:r>
            <a:r>
              <a:rPr lang="cs-CZ" u="sng" dirty="0">
                <a:cs typeface="Calibri" panose="020F0502020204030204" pitchFamily="34" charset="0"/>
              </a:rPr>
              <a:t>druhy</a:t>
            </a:r>
            <a:r>
              <a:rPr lang="cs-CZ" dirty="0">
                <a:cs typeface="Calibri" panose="020F0502020204030204" pitchFamily="34" charset="0"/>
              </a:rPr>
              <a:t> zvířat</a:t>
            </a:r>
            <a:r>
              <a:rPr lang="cs-CZ" dirty="0" smtClean="0">
                <a:cs typeface="Calibri" panose="020F0502020204030204" pitchFamily="34" charset="0"/>
              </a:rPr>
              <a:t>. - </a:t>
            </a:r>
            <a:r>
              <a:rPr lang="cs-CZ" i="1" dirty="0">
                <a:solidFill>
                  <a:srgbClr val="FF0000"/>
                </a:solidFill>
                <a:cs typeface="Calibri" panose="020F0502020204030204" pitchFamily="34" charset="0"/>
              </a:rPr>
              <a:t>neplatí v 5. roce starého závazku</a:t>
            </a:r>
            <a:endParaRPr lang="cs-CZ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cs-CZ" dirty="0" err="1"/>
              <a:t>Podoporované</a:t>
            </a:r>
            <a:r>
              <a:rPr lang="cs-CZ" dirty="0"/>
              <a:t> kultury : T, G, R, S, V, C </a:t>
            </a:r>
          </a:p>
          <a:p>
            <a:pPr marL="285750" indent="-285750">
              <a:lnSpc>
                <a:spcPct val="100000"/>
              </a:lnSpc>
            </a:pPr>
            <a:r>
              <a:rPr lang="cs-CZ" b="1" dirty="0">
                <a:cs typeface="Calibri" panose="020F0502020204030204" pitchFamily="34" charset="0"/>
              </a:rPr>
              <a:t>Ekolog musí nově plnit DZES 8 – neprodukční plochy</a:t>
            </a:r>
          </a:p>
          <a:p>
            <a:pPr marL="285750" indent="-285750">
              <a:lnSpc>
                <a:spcPct val="100000"/>
              </a:lnSpc>
            </a:pPr>
            <a:r>
              <a:rPr lang="cs-CZ" dirty="0"/>
              <a:t>Možnost zařadit DPB s kulturou U, na který ale nelze žádat o dotaci </a:t>
            </a:r>
          </a:p>
          <a:p>
            <a:pPr marL="285750" indent="-285750">
              <a:lnSpc>
                <a:spcPct val="100000"/>
              </a:lnSpc>
            </a:pPr>
            <a:r>
              <a:rPr lang="cs-CZ" dirty="0" smtClean="0">
                <a:cs typeface="Calibri" panose="020F0502020204030204" pitchFamily="34" charset="0"/>
              </a:rPr>
              <a:t>Kultura </a:t>
            </a:r>
            <a:r>
              <a:rPr lang="cs-CZ" dirty="0">
                <a:cs typeface="Calibri" panose="020F0502020204030204" pitchFamily="34" charset="0"/>
              </a:rPr>
              <a:t>U je rovněž započtena do základu pro výpočet min. 20 % pěstování zlepšujících netržních plodin (tj. ROP+RZB+U)</a:t>
            </a:r>
          </a:p>
          <a:p>
            <a:pPr marL="285750" indent="-285750">
              <a:lnSpc>
                <a:spcPct val="100000"/>
              </a:lnSpc>
            </a:pPr>
            <a:r>
              <a:rPr lang="cs-CZ" dirty="0">
                <a:cs typeface="Calibri" panose="020F0502020204030204" pitchFamily="34" charset="0"/>
              </a:rPr>
              <a:t>Umožněna změna kultury  G → T </a:t>
            </a:r>
            <a:r>
              <a:rPr lang="cs-CZ" dirty="0" smtClean="0">
                <a:cs typeface="Calibri" panose="020F0502020204030204" pitchFamily="34" charset="0"/>
              </a:rPr>
              <a:t>kdykoliv; </a:t>
            </a:r>
            <a:r>
              <a:rPr lang="cs-CZ" dirty="0">
                <a:cs typeface="Calibri" panose="020F0502020204030204" pitchFamily="34" charset="0"/>
              </a:rPr>
              <a:t>G → R </a:t>
            </a:r>
            <a:r>
              <a:rPr lang="cs-CZ" dirty="0" smtClean="0">
                <a:cs typeface="Calibri" panose="020F0502020204030204" pitchFamily="34" charset="0"/>
              </a:rPr>
              <a:t>po 31.8.</a:t>
            </a:r>
            <a:endParaRPr lang="cs-CZ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cs-CZ" dirty="0" smtClean="0">
                <a:cs typeface="Calibri" panose="020F0502020204030204" pitchFamily="34" charset="0"/>
              </a:rPr>
              <a:t>Povinnost </a:t>
            </a:r>
            <a:r>
              <a:rPr lang="cs-CZ" dirty="0">
                <a:cs typeface="Calibri" panose="020F0502020204030204" pitchFamily="34" charset="0"/>
              </a:rPr>
              <a:t>absolvování školení k EZ jednou za závazek, nejpozději však do 4. roku </a:t>
            </a:r>
            <a:r>
              <a:rPr lang="cs-CZ" dirty="0" smtClean="0">
                <a:cs typeface="Calibri" panose="020F0502020204030204" pitchFamily="34" charset="0"/>
              </a:rPr>
              <a:t>závazku</a:t>
            </a:r>
          </a:p>
          <a:p>
            <a:pPr marL="285750" indent="-285750">
              <a:lnSpc>
                <a:spcPct val="100000"/>
              </a:lnSpc>
            </a:pPr>
            <a:r>
              <a:rPr lang="cs-CZ" dirty="0">
                <a:cs typeface="Calibri" panose="020F0502020204030204" pitchFamily="34" charset="0"/>
              </a:rPr>
              <a:t>Nově prokazování produkce z orné </a:t>
            </a:r>
            <a:r>
              <a:rPr lang="cs-CZ" dirty="0" smtClean="0">
                <a:cs typeface="Calibri" panose="020F0502020204030204" pitchFamily="34" charset="0"/>
              </a:rPr>
              <a:t>půdy</a:t>
            </a:r>
            <a:endParaRPr lang="cs-CZ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cs-CZ" dirty="0" smtClean="0">
                <a:cs typeface="Calibri" panose="020F0502020204030204" pitchFamily="34" charset="0"/>
              </a:rPr>
              <a:t>Nelze </a:t>
            </a:r>
            <a:r>
              <a:rPr lang="cs-CZ" dirty="0">
                <a:cs typeface="Calibri" panose="020F0502020204030204" pitchFamily="34" charset="0"/>
              </a:rPr>
              <a:t>žádat o dotaci na kulturu J (krajinotvorný sad – nově v AEKO) 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zemědělství</a:t>
            </a: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b="1" dirty="0" smtClean="0">
                <a:latin typeface="Arial Black" panose="020B0A04020102020204" pitchFamily="34" charset="0"/>
              </a:rPr>
              <a:t>NOVINKY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b="1" u="sng" dirty="0" smtClean="0"/>
              <a:t>Trvalý travní porost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Do intenzity chovu HZ se započítávají i jelenovití (stáří nad 1 rok – </a:t>
            </a:r>
            <a:r>
              <a:rPr lang="cs-CZ" dirty="0" err="1" smtClean="0"/>
              <a:t>koef</a:t>
            </a:r>
            <a:r>
              <a:rPr lang="cs-CZ" dirty="0" smtClean="0"/>
              <a:t>. 0,3 VDJ)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- nejdřív novela </a:t>
            </a:r>
            <a:r>
              <a:rPr lang="cs-CZ" i="1" dirty="0" err="1" smtClean="0">
                <a:solidFill>
                  <a:srgbClr val="FF0000"/>
                </a:solidFill>
              </a:rPr>
              <a:t>Vyhl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  <a:r>
              <a:rPr lang="cs-CZ" i="1" dirty="0">
                <a:solidFill>
                  <a:srgbClr val="FF0000"/>
                </a:solidFill>
              </a:rPr>
              <a:t>č. 136/2004 Sb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cs-CZ" dirty="0"/>
              <a:t>Do intenzity chovu HZ se </a:t>
            </a:r>
            <a:r>
              <a:rPr lang="cs-CZ" dirty="0" smtClean="0"/>
              <a:t>započítávají pouze zvířata s ekologickým statusem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u="sng" dirty="0" smtClean="0"/>
              <a:t>Standardní orná půda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Nově pěstování víceletých pícnin (RVP)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Povinnost 20 % ZNP lze plnit i pozemky zařazenými ve „starém“ EZ dle NV 76/2015 Sb. (povinnost nemá žadatel do 5 ha R)</a:t>
            </a:r>
          </a:p>
          <a:p>
            <a:pPr>
              <a:lnSpc>
                <a:spcPct val="100000"/>
              </a:lnSpc>
            </a:pPr>
            <a:r>
              <a:rPr lang="cs-CZ" dirty="0"/>
              <a:t>Pastva na zlepšujících netržních plodinách není </a:t>
            </a:r>
            <a:r>
              <a:rPr lang="cs-CZ" dirty="0" smtClean="0"/>
              <a:t>přípustná</a:t>
            </a:r>
          </a:p>
          <a:p>
            <a:pPr>
              <a:lnSpc>
                <a:spcPct val="100000"/>
              </a:lnSpc>
            </a:pPr>
            <a:r>
              <a:rPr lang="cs-CZ" b="1" dirty="0">
                <a:cs typeface="Calibri" panose="020F0502020204030204" pitchFamily="34" charset="0"/>
              </a:rPr>
              <a:t>Povinnost prokazování produkce na R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 rámci pěstování zeleniny a speciálních bylin (RZB) nově možnost pěstování konzumních brambor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u="sng" dirty="0" smtClean="0"/>
              <a:t>Ovocný sad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Prokazování minimálních výnosů v intenzivním i ostatním sadu </a:t>
            </a:r>
            <a:r>
              <a:rPr lang="cs-CZ" b="1" dirty="0" smtClean="0"/>
              <a:t>u každého pěstovaného druhu ovoce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2720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ANC – Oblasti s přírodními a jinými omezeními </a:t>
            </a: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 smtClean="0"/>
              <a:t>Změna: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žadatel je aktivním zemědělcem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RRD na deklaraci plodin</a:t>
            </a:r>
          </a:p>
          <a:p>
            <a:pPr>
              <a:lnSpc>
                <a:spcPct val="100000"/>
              </a:lnSpc>
            </a:pPr>
            <a:r>
              <a:rPr lang="cs-CZ" dirty="0"/>
              <a:t>Do intenzity chovu HZ se započítávají i jelenovití (stáří nad 1 rok – </a:t>
            </a:r>
            <a:r>
              <a:rPr lang="cs-CZ" dirty="0" err="1"/>
              <a:t>koef</a:t>
            </a:r>
            <a:r>
              <a:rPr lang="cs-CZ" dirty="0"/>
              <a:t>. 0,3 </a:t>
            </a:r>
            <a:r>
              <a:rPr lang="cs-CZ" dirty="0" smtClean="0"/>
              <a:t>VDJ)</a:t>
            </a:r>
            <a:r>
              <a:rPr lang="cs-CZ" i="1" dirty="0">
                <a:solidFill>
                  <a:srgbClr val="FF0000"/>
                </a:solidFill>
              </a:rPr>
              <a:t> - nejdřív novela </a:t>
            </a:r>
            <a:r>
              <a:rPr lang="cs-CZ" i="1" dirty="0" err="1">
                <a:solidFill>
                  <a:srgbClr val="FF0000"/>
                </a:solidFill>
              </a:rPr>
              <a:t>Vyhl</a:t>
            </a:r>
            <a:r>
              <a:rPr lang="cs-CZ" i="1" dirty="0">
                <a:solidFill>
                  <a:srgbClr val="FF0000"/>
                </a:solidFill>
              </a:rPr>
              <a:t>. č. 136/2004 Sb.</a:t>
            </a:r>
            <a:endParaRPr lang="cs-CZ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b="1" dirty="0" smtClean="0"/>
              <a:t>Stále platí:</a:t>
            </a:r>
          </a:p>
          <a:p>
            <a:r>
              <a:rPr lang="cs-CZ" u="sng" dirty="0"/>
              <a:t>Sazba ANC dle faremního systému</a:t>
            </a:r>
          </a:p>
          <a:p>
            <a:pPr lvl="1"/>
            <a:r>
              <a:rPr lang="cs-CZ" dirty="0"/>
              <a:t>Rostlinná výroba</a:t>
            </a:r>
          </a:p>
          <a:p>
            <a:pPr lvl="1"/>
            <a:r>
              <a:rPr lang="cs-CZ" dirty="0"/>
              <a:t>Živočišná </a:t>
            </a:r>
            <a:r>
              <a:rPr lang="cs-CZ" dirty="0" smtClean="0"/>
              <a:t>výroba – min. 0,3 VDJ/ha zem. p. za průměr roku minulého + každodenní 1.6.-30.9. roku daného</a:t>
            </a:r>
          </a:p>
          <a:p>
            <a:r>
              <a:rPr lang="cs-CZ" u="sng" dirty="0"/>
              <a:t>Degresivní pásma </a:t>
            </a:r>
          </a:p>
          <a:p>
            <a:pPr lvl="1"/>
            <a:r>
              <a:rPr lang="cs-CZ" dirty="0"/>
              <a:t>Do 300 ha – plná výše platby</a:t>
            </a:r>
          </a:p>
          <a:p>
            <a:pPr lvl="1"/>
            <a:r>
              <a:rPr lang="cs-CZ" dirty="0"/>
              <a:t>Nad 300 ha do 500 ha platba snížená o 10%</a:t>
            </a:r>
          </a:p>
          <a:p>
            <a:pPr lvl="1"/>
            <a:r>
              <a:rPr lang="cs-CZ" dirty="0"/>
              <a:t>Nad 500 ha do 900 ha platba snížená o 18 %</a:t>
            </a:r>
          </a:p>
          <a:p>
            <a:pPr lvl="1"/>
            <a:r>
              <a:rPr lang="cs-CZ" dirty="0"/>
              <a:t>Nad 900 ha do 1800 ha platba snížená  o 22%</a:t>
            </a:r>
          </a:p>
          <a:p>
            <a:pPr lvl="1"/>
            <a:r>
              <a:rPr lang="cs-CZ" dirty="0"/>
              <a:t>Nad 1800 ha do 2500 ha platba snížená o 27%</a:t>
            </a:r>
          </a:p>
          <a:p>
            <a:pPr lvl="1"/>
            <a:r>
              <a:rPr lang="cs-CZ" dirty="0"/>
              <a:t>Nad 2500 ha platba snížená o 30% </a:t>
            </a:r>
          </a:p>
          <a:p>
            <a:endParaRPr lang="cs-CZ" dirty="0"/>
          </a:p>
          <a:p>
            <a:pPr>
              <a:lnSpc>
                <a:spcPct val="10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698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Verdana" panose="020B0604030504040204" pitchFamily="34" charset="0"/>
                <a:cs typeface="Calibri" panose="020F0502020204030204" pitchFamily="34" charset="0"/>
              </a:rPr>
              <a:t>Natura 2000 na zemědělské půdě</a:t>
            </a: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just">
              <a:lnSpc>
                <a:spcPct val="150000"/>
              </a:lnSpc>
            </a:pPr>
            <a:r>
              <a:rPr lang="cs-CZ" dirty="0"/>
              <a:t>O poskytnutí platby může požádat osoba, která zemědělsky obhospodařuje v oblasti Natura 2000 </a:t>
            </a:r>
            <a:r>
              <a:rPr lang="cs-CZ" b="1" dirty="0"/>
              <a:t>nejméně</a:t>
            </a:r>
            <a:r>
              <a:rPr lang="cs-CZ" dirty="0"/>
              <a:t> </a:t>
            </a:r>
            <a:r>
              <a:rPr lang="cs-CZ" b="1" dirty="0"/>
              <a:t>1 ha </a:t>
            </a:r>
            <a:r>
              <a:rPr lang="cs-CZ" dirty="0"/>
              <a:t>zemědělské půdy s druhem zemědělské </a:t>
            </a:r>
            <a:r>
              <a:rPr lang="cs-CZ" b="1" dirty="0"/>
              <a:t>kultury trvalý travní porost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Tituly: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I. zóna CHKO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b="1" dirty="0"/>
              <a:t>		- </a:t>
            </a:r>
            <a:r>
              <a:rPr lang="cs-CZ" dirty="0"/>
              <a:t>sazba 95 EUR, zákaz používání hnojiv s výjimkou pastvy hospodářských zvířat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Národní park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dirty="0">
                <a:latin typeface="Verdana" panose="020B0604030504040204" pitchFamily="34" charset="0"/>
              </a:rPr>
              <a:t>		- sazba 56 EUR, ke hnojení se používá pouze hnůj a kompost, za aplikaci hnojiva se nepovažuje pastva zvířat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Pastva včetně likvidace </a:t>
            </a:r>
            <a:r>
              <a:rPr lang="cs-CZ" b="1" dirty="0" err="1" smtClean="0"/>
              <a:t>nedopasků</a:t>
            </a:r>
            <a:r>
              <a:rPr lang="cs-CZ" b="1" dirty="0" smtClean="0"/>
              <a:t>/seče </a:t>
            </a:r>
            <a:r>
              <a:rPr lang="cs-CZ" b="1" dirty="0"/>
              <a:t>včetně odklizení biomasy z </a:t>
            </a:r>
            <a:r>
              <a:rPr lang="cs-CZ" b="1" dirty="0" smtClean="0"/>
              <a:t>pozemku v souladu s přímými platbami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Mulčování pouze se souhlasem OOP</a:t>
            </a:r>
            <a:endParaRPr lang="cs-CZ" b="1" dirty="0"/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863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3437" y="677311"/>
            <a:ext cx="10385156" cy="392935"/>
          </a:xfrm>
        </p:spPr>
        <p:txBody>
          <a:bodyPr/>
          <a:lstStyle/>
          <a:p>
            <a:r>
              <a:rPr lang="cs-CZ" dirty="0" smtClean="0"/>
              <a:t>dobré </a:t>
            </a:r>
            <a:r>
              <a:rPr lang="cs-CZ" dirty="0"/>
              <a:t>životní podmínky </a:t>
            </a:r>
            <a:r>
              <a:rPr lang="cs-CZ" dirty="0" smtClean="0"/>
              <a:t>zvířat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437" y="1446416"/>
            <a:ext cx="10762351" cy="4597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300" b="1" u="sng" dirty="0" smtClean="0"/>
              <a:t>ZMĚNY - DOJNICE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cs-CZ" sz="1300" b="1" dirty="0" smtClean="0"/>
              <a:t>Osvědčení </a:t>
            </a:r>
            <a:r>
              <a:rPr lang="cs-CZ" sz="1300" dirty="0" smtClean="0"/>
              <a:t>– </a:t>
            </a:r>
            <a:r>
              <a:rPr lang="cs-CZ" dirty="0" smtClean="0"/>
              <a:t>osvědčení vydaná v letech 2015-2022 zůstávají v platnosti v případě, že u žadatele nedošlo ke změnám ve způsobu ustájení, rozměrů ustájení, příp. rozměrů výběhu, nový objekt atd</a:t>
            </a:r>
            <a:r>
              <a:rPr lang="cs-CZ" dirty="0"/>
              <a:t>.</a:t>
            </a:r>
            <a:endParaRPr lang="cs-CZ" dirty="0" smtClean="0"/>
          </a:p>
          <a:p>
            <a:pPr algn="just"/>
            <a:r>
              <a:rPr lang="cs-CZ" u="sng" dirty="0" smtClean="0"/>
              <a:t>A) </a:t>
            </a:r>
            <a:r>
              <a:rPr lang="cs-CZ" b="1" u="sng" dirty="0" err="1" smtClean="0"/>
              <a:t>podopatření</a:t>
            </a:r>
            <a:r>
              <a:rPr lang="cs-CZ" b="1" u="sng" dirty="0" smtClean="0"/>
              <a:t> </a:t>
            </a:r>
            <a:r>
              <a:rPr lang="cs-CZ" b="1" u="sng" dirty="0"/>
              <a:t>Zlepšení stájového </a:t>
            </a:r>
            <a:r>
              <a:rPr lang="cs-CZ" b="1" u="sng" dirty="0" smtClean="0"/>
              <a:t>prostředí v chovu dojeného skotu pro dojnice a telata do 2 měsíců věku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 algn="just"/>
            <a:r>
              <a:rPr lang="cs-CZ" dirty="0" smtClean="0">
                <a:latin typeface="Verdana" panose="020B0604030504040204" pitchFamily="34" charset="0"/>
              </a:rPr>
              <a:t>NOVĚ budou způsobilá pro dotaci také </a:t>
            </a:r>
            <a:r>
              <a:rPr lang="cs-CZ" b="1" dirty="0" smtClean="0">
                <a:latin typeface="Verdana" panose="020B0604030504040204" pitchFamily="34" charset="0"/>
              </a:rPr>
              <a:t>telata </a:t>
            </a:r>
            <a:r>
              <a:rPr lang="cs-CZ" b="1" dirty="0">
                <a:latin typeface="Verdana" panose="020B0604030504040204" pitchFamily="34" charset="0"/>
              </a:rPr>
              <a:t>dojeného skotu do 2 měsíců </a:t>
            </a:r>
            <a:r>
              <a:rPr lang="cs-CZ" b="1" dirty="0" smtClean="0">
                <a:latin typeface="Verdana" panose="020B0604030504040204" pitchFamily="34" charset="0"/>
              </a:rPr>
              <a:t>věku</a:t>
            </a:r>
          </a:p>
          <a:p>
            <a:pPr lvl="1" algn="just"/>
            <a:r>
              <a:rPr lang="cs-CZ" dirty="0" smtClean="0">
                <a:latin typeface="Verdana" panose="020B0604030504040204" pitchFamily="34" charset="0"/>
              </a:rPr>
              <a:t>NOVĚ bude umožněno žádat </a:t>
            </a:r>
            <a:r>
              <a:rPr lang="cs-CZ" dirty="0">
                <a:latin typeface="Verdana" panose="020B0604030504040204" pitchFamily="34" charset="0"/>
              </a:rPr>
              <a:t>také na hospodářství zařazená do </a:t>
            </a:r>
            <a:r>
              <a:rPr lang="cs-CZ" b="1" dirty="0">
                <a:latin typeface="Verdana" panose="020B0604030504040204" pitchFamily="34" charset="0"/>
              </a:rPr>
              <a:t>ekologického </a:t>
            </a:r>
            <a:r>
              <a:rPr lang="cs-CZ" b="1" dirty="0" smtClean="0">
                <a:latin typeface="Verdana" panose="020B0604030504040204" pitchFamily="34" charset="0"/>
              </a:rPr>
              <a:t>zemědělství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U telat do dvou měsíců věku </a:t>
            </a:r>
            <a:r>
              <a:rPr lang="cs-CZ" dirty="0" smtClean="0">
                <a:latin typeface="Verdana" panose="020B0604030504040204" pitchFamily="34" charset="0"/>
              </a:rPr>
              <a:t>provádí žadatel v období </a:t>
            </a: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od 1.6. do 30.9. dvojnásobné množství aplikací </a:t>
            </a: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(</a:t>
            </a: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4x, resp. 8x) </a:t>
            </a:r>
            <a:r>
              <a:rPr lang="cs-CZ" dirty="0" smtClean="0">
                <a:latin typeface="Verdana" panose="020B0604030504040204" pitchFamily="34" charset="0"/>
              </a:rPr>
              <a:t>chemických </a:t>
            </a:r>
            <a:r>
              <a:rPr lang="cs-CZ" dirty="0" smtClean="0">
                <a:latin typeface="Verdana" panose="020B0604030504040204" pitchFamily="34" charset="0"/>
              </a:rPr>
              <a:t>prostředků než u dojnic (v případě chemické metody desinsekce</a:t>
            </a:r>
            <a:r>
              <a:rPr lang="cs-CZ" dirty="0" smtClean="0">
                <a:latin typeface="Verdana" panose="020B0604030504040204" pitchFamily="34" charset="0"/>
              </a:rPr>
              <a:t>)</a:t>
            </a:r>
          </a:p>
          <a:p>
            <a:pPr lvl="1" algn="just">
              <a:lnSpc>
                <a:spcPct val="120000"/>
              </a:lnSpc>
            </a:pPr>
            <a:r>
              <a:rPr lang="cs-CZ" b="1" dirty="0">
                <a:latin typeface="Verdana" panose="020B0604030504040204" pitchFamily="34" charset="0"/>
              </a:rPr>
              <a:t>Ustájení telat – venkovní boudy není nutná žádná změna, </a:t>
            </a:r>
            <a:r>
              <a:rPr lang="cs-CZ" dirty="0">
                <a:latin typeface="Verdana" panose="020B0604030504040204" pitchFamily="34" charset="0"/>
              </a:rPr>
              <a:t>v případě jiného trvalého objektu nutno přidat do žádosti a vydat nové osvědčení SVS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>
                <a:latin typeface="Verdana" panose="020B0604030504040204" pitchFamily="34" charset="0"/>
              </a:rPr>
              <a:t>U </a:t>
            </a:r>
            <a:r>
              <a:rPr lang="cs-CZ" dirty="0">
                <a:latin typeface="Verdana" panose="020B0604030504040204" pitchFamily="34" charset="0"/>
              </a:rPr>
              <a:t>telat není povinnost nastýlat slámou nebo separátem a řešit pH této </a:t>
            </a:r>
            <a:r>
              <a:rPr lang="cs-CZ" dirty="0" smtClean="0">
                <a:latin typeface="Verdana" panose="020B0604030504040204" pitchFamily="34" charset="0"/>
              </a:rPr>
              <a:t>podestýlky</a:t>
            </a:r>
          </a:p>
          <a:p>
            <a:pPr algn="just">
              <a:lnSpc>
                <a:spcPct val="120000"/>
              </a:lnSpc>
            </a:pPr>
            <a:r>
              <a:rPr lang="cs-CZ" u="sng" dirty="0" smtClean="0"/>
              <a:t>B) </a:t>
            </a:r>
            <a:r>
              <a:rPr lang="cs-CZ" b="1" u="sng" dirty="0" err="1" smtClean="0"/>
              <a:t>podopatření</a:t>
            </a:r>
            <a:r>
              <a:rPr lang="cs-CZ" b="1" u="sng" dirty="0" smtClean="0"/>
              <a:t> Zvětšení lehacího prostoru v chovu dojnic:</a:t>
            </a:r>
          </a:p>
          <a:p>
            <a:pPr lvl="1" algn="just">
              <a:lnSpc>
                <a:spcPct val="120000"/>
              </a:lnSpc>
            </a:pPr>
            <a:r>
              <a:rPr lang="cs-CZ" dirty="0" smtClean="0">
                <a:latin typeface="Verdana" panose="020B0604030504040204" pitchFamily="34" charset="0"/>
              </a:rPr>
              <a:t>Navýšení minimální plochy lehacího prostoru pro jednu dojnici o 15% oproti Národní legislativě</a:t>
            </a:r>
          </a:p>
          <a:p>
            <a:pPr algn="just"/>
            <a:r>
              <a:rPr lang="cs-CZ" u="sng" dirty="0" smtClean="0"/>
              <a:t>C) </a:t>
            </a:r>
            <a:r>
              <a:rPr lang="cs-CZ" b="1" u="sng" dirty="0" err="1" smtClean="0"/>
              <a:t>podopatření</a:t>
            </a:r>
            <a:r>
              <a:rPr lang="cs-CZ" b="1" u="sng" dirty="0" smtClean="0"/>
              <a:t> </a:t>
            </a:r>
            <a:r>
              <a:rPr lang="cs-CZ" b="1" u="sng" dirty="0"/>
              <a:t>Zajištění přístupu do výběhu pro krávy stojící na sucho</a:t>
            </a:r>
            <a:r>
              <a:rPr lang="cs-CZ" b="1" dirty="0"/>
              <a:t>:</a:t>
            </a:r>
          </a:p>
          <a:p>
            <a:pPr lvl="1" algn="just">
              <a:lnSpc>
                <a:spcPct val="110000"/>
              </a:lnSpc>
            </a:pPr>
            <a:r>
              <a:rPr lang="cs-CZ" dirty="0" smtClean="0">
                <a:latin typeface="Verdana" panose="020B0604030504040204" pitchFamily="34" charset="0"/>
              </a:rPr>
              <a:t>Žadatel umožní nepřetržitý přístup do výběhu po dobu min. 30 dní v období 60 dní před otelením.</a:t>
            </a:r>
          </a:p>
          <a:p>
            <a:pPr lvl="1" algn="just">
              <a:lnSpc>
                <a:spcPct val="110000"/>
              </a:lnSpc>
            </a:pPr>
            <a:r>
              <a:rPr lang="cs-CZ" dirty="0" smtClean="0">
                <a:latin typeface="Verdana" panose="020B0604030504040204" pitchFamily="34" charset="0"/>
              </a:rPr>
              <a:t>NOVĚ </a:t>
            </a:r>
            <a:r>
              <a:rPr lang="cs-CZ" dirty="0">
                <a:latin typeface="Verdana" panose="020B0604030504040204" pitchFamily="34" charset="0"/>
              </a:rPr>
              <a:t>žadatel deklaruje do žádosti </a:t>
            </a:r>
            <a:r>
              <a:rPr lang="cs-CZ" u="sng" dirty="0">
                <a:solidFill>
                  <a:srgbClr val="FF0000"/>
                </a:solidFill>
                <a:latin typeface="Verdana" panose="020B0604030504040204" pitchFamily="34" charset="0"/>
              </a:rPr>
              <a:t>typ výběhu</a:t>
            </a:r>
            <a:r>
              <a:rPr lang="cs-CZ" dirty="0">
                <a:latin typeface="Verdana" panose="020B0604030504040204" pitchFamily="34" charset="0"/>
              </a:rPr>
              <a:t>: </a:t>
            </a:r>
            <a:endParaRPr lang="cs-CZ" dirty="0" smtClean="0">
              <a:latin typeface="Verdana" panose="020B0604030504040204" pitchFamily="34" charset="0"/>
            </a:endParaRPr>
          </a:p>
          <a:p>
            <a:pPr lvl="2" algn="just">
              <a:lnSpc>
                <a:spcPct val="110000"/>
              </a:lnSpc>
            </a:pPr>
            <a:r>
              <a:rPr lang="cs-CZ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výběh </a:t>
            </a:r>
            <a:r>
              <a:rPr lang="cs-CZ" u="sng" dirty="0">
                <a:solidFill>
                  <a:srgbClr val="FF0000"/>
                </a:solidFill>
                <a:latin typeface="Verdana" panose="020B0604030504040204" pitchFamily="34" charset="0"/>
              </a:rPr>
              <a:t>v přímé návaznosti na trvalý objekt </a:t>
            </a:r>
            <a:r>
              <a:rPr lang="cs-CZ" dirty="0">
                <a:latin typeface="Verdana" panose="020B0604030504040204" pitchFamily="34" charset="0"/>
              </a:rPr>
              <a:t>– </a:t>
            </a:r>
            <a:r>
              <a:rPr lang="cs-CZ" dirty="0">
                <a:latin typeface="Verdana" panose="020B0604030504040204" pitchFamily="34" charset="0"/>
              </a:rPr>
              <a:t>nepřetržitý přístup do výběhu po dobu </a:t>
            </a:r>
            <a:r>
              <a:rPr lang="cs-CZ" dirty="0" smtClean="0">
                <a:latin typeface="Verdana" panose="020B0604030504040204" pitchFamily="34" charset="0"/>
              </a:rPr>
              <a:t>min. </a:t>
            </a:r>
            <a:r>
              <a:rPr lang="cs-CZ" dirty="0">
                <a:latin typeface="Verdana" panose="020B0604030504040204" pitchFamily="34" charset="0"/>
              </a:rPr>
              <a:t>30 dnů, ukončení březosti </a:t>
            </a:r>
            <a:r>
              <a:rPr lang="cs-CZ" u="sng" dirty="0">
                <a:solidFill>
                  <a:srgbClr val="FF0000"/>
                </a:solidFill>
                <a:latin typeface="Verdana" panose="020B0604030504040204" pitchFamily="34" charset="0"/>
              </a:rPr>
              <a:t>od 1.7. do  konce února</a:t>
            </a:r>
            <a:r>
              <a:rPr lang="cs-CZ" dirty="0">
                <a:latin typeface="Verdana" panose="020B0604030504040204" pitchFamily="34" charset="0"/>
              </a:rPr>
              <a:t>, nastýlání slámou nebo desinfekce paznehtů prostřednictvím </a:t>
            </a:r>
            <a:r>
              <a:rPr lang="cs-CZ" dirty="0" err="1">
                <a:latin typeface="Verdana" panose="020B0604030504040204" pitchFamily="34" charset="0"/>
              </a:rPr>
              <a:t>lavážních</a:t>
            </a:r>
            <a:r>
              <a:rPr lang="cs-CZ" dirty="0">
                <a:latin typeface="Verdana" panose="020B0604030504040204" pitchFamily="34" charset="0"/>
              </a:rPr>
              <a:t> van nebo rohož</a:t>
            </a:r>
            <a:r>
              <a:rPr lang="cs-CZ" dirty="0" smtClean="0">
                <a:latin typeface="Verdana" panose="020B0604030504040204" pitchFamily="34" charset="0"/>
              </a:rPr>
              <a:t>í</a:t>
            </a:r>
            <a:endParaRPr lang="cs-CZ" dirty="0" smtClean="0">
              <a:latin typeface="Verdana" panose="020B0604030504040204" pitchFamily="34" charset="0"/>
            </a:endParaRPr>
          </a:p>
          <a:p>
            <a:pPr lvl="2" algn="just">
              <a:lnSpc>
                <a:spcPct val="120000"/>
              </a:lnSpc>
            </a:pPr>
            <a:r>
              <a:rPr lang="cs-CZ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výběh ve vzdálenosti do 500 m od trvalého </a:t>
            </a:r>
            <a:r>
              <a:rPr lang="cs-CZ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objektu </a:t>
            </a:r>
            <a:r>
              <a:rPr lang="cs-CZ" dirty="0" smtClean="0">
                <a:latin typeface="Verdana" panose="020B0604030504040204" pitchFamily="34" charset="0"/>
              </a:rPr>
              <a:t>– </a:t>
            </a:r>
            <a:r>
              <a:rPr lang="cs-CZ" dirty="0">
                <a:latin typeface="Verdana" panose="020B0604030504040204" pitchFamily="34" charset="0"/>
              </a:rPr>
              <a:t>každodenní pobyt ve výběhu nepřetržitě po dobu </a:t>
            </a:r>
            <a:r>
              <a:rPr lang="cs-CZ" dirty="0" smtClean="0">
                <a:latin typeface="Verdana" panose="020B0604030504040204" pitchFamily="34" charset="0"/>
              </a:rPr>
              <a:t>min. </a:t>
            </a:r>
            <a:r>
              <a:rPr lang="cs-CZ" dirty="0">
                <a:latin typeface="Verdana" panose="020B0604030504040204" pitchFamily="34" charset="0"/>
              </a:rPr>
              <a:t>30 dnů v období </a:t>
            </a:r>
            <a:r>
              <a:rPr lang="cs-CZ" dirty="0">
                <a:solidFill>
                  <a:srgbClr val="FF0000"/>
                </a:solidFill>
                <a:latin typeface="Verdana" panose="020B0604030504040204" pitchFamily="34" charset="0"/>
              </a:rPr>
              <a:t>od 1. </a:t>
            </a: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6. </a:t>
            </a:r>
            <a:r>
              <a:rPr lang="cs-CZ" dirty="0">
                <a:solidFill>
                  <a:srgbClr val="FF0000"/>
                </a:solidFill>
                <a:latin typeface="Verdana" panose="020B0604030504040204" pitchFamily="34" charset="0"/>
              </a:rPr>
              <a:t>do 31. </a:t>
            </a: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</a:rPr>
              <a:t>10.</a:t>
            </a:r>
            <a:r>
              <a:rPr lang="cs-CZ" dirty="0" smtClean="0">
                <a:latin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</a:rPr>
              <a:t>příslušného kalendářního roku (každý den min. 8 hodin) a ukončení březosti </a:t>
            </a:r>
            <a:r>
              <a:rPr lang="cs-CZ" u="sng" dirty="0">
                <a:solidFill>
                  <a:srgbClr val="FF0000"/>
                </a:solidFill>
                <a:latin typeface="Verdana" panose="020B0604030504040204" pitchFamily="34" charset="0"/>
              </a:rPr>
              <a:t>od 1.7. do </a:t>
            </a:r>
            <a:r>
              <a:rPr lang="cs-CZ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30.11.</a:t>
            </a:r>
            <a:endParaRPr lang="cs-CZ" dirty="0" smtClean="0">
              <a:latin typeface="Verdana" panose="020B060403050404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cs-CZ" dirty="0" smtClean="0">
                <a:latin typeface="Verdana" panose="020B0604030504040204" pitchFamily="34" charset="0"/>
              </a:rPr>
              <a:t>V trvalém objektu zajistí chovatel </a:t>
            </a:r>
            <a:r>
              <a:rPr lang="cs-CZ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drbadlo</a:t>
            </a:r>
            <a:r>
              <a:rPr lang="cs-CZ" dirty="0" smtClean="0">
                <a:latin typeface="Verdana" panose="020B0604030504040204" pitchFamily="34" charset="0"/>
              </a:rPr>
              <a:t> na každých 50 ks </a:t>
            </a:r>
            <a:r>
              <a:rPr lang="cs-CZ" dirty="0" err="1" smtClean="0">
                <a:latin typeface="Verdana" panose="020B0604030504040204" pitchFamily="34" charset="0"/>
              </a:rPr>
              <a:t>suchostojných</a:t>
            </a:r>
            <a:r>
              <a:rPr lang="cs-CZ" dirty="0" smtClean="0">
                <a:latin typeface="Verdana" panose="020B0604030504040204" pitchFamily="34" charset="0"/>
              </a:rPr>
              <a:t> krav.</a:t>
            </a:r>
            <a:endParaRPr lang="cs-CZ" dirty="0">
              <a:latin typeface="Verdana" panose="020B0604030504040204" pitchFamily="34" charset="0"/>
            </a:endParaRPr>
          </a:p>
          <a:p>
            <a:pPr marL="457200" lvl="1" indent="0" algn="just">
              <a:lnSpc>
                <a:spcPct val="110000"/>
              </a:lnSpc>
              <a:buNone/>
            </a:pPr>
            <a:endParaRPr lang="cs-CZ" dirty="0">
              <a:latin typeface="Verdana" panose="020B0604030504040204" pitchFamily="34" charset="0"/>
            </a:endParaRPr>
          </a:p>
          <a:p>
            <a:pPr marL="0" lvl="0" indent="0">
              <a:buNone/>
            </a:pPr>
            <a:endParaRPr lang="cs-CZ" sz="3700" u="sng" dirty="0" smtClean="0">
              <a:solidFill>
                <a:srgbClr val="034A31"/>
              </a:solidFill>
            </a:endParaRPr>
          </a:p>
          <a:p>
            <a:pPr marL="457200" lvl="1" indent="0">
              <a:buNone/>
            </a:pPr>
            <a:endParaRPr lang="cs-CZ" sz="3700" dirty="0" smtClean="0">
              <a:solidFill>
                <a:srgbClr val="034A31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cs-CZ" sz="3700" dirty="0" smtClean="0">
              <a:solidFill>
                <a:srgbClr val="034A31"/>
              </a:solidFill>
            </a:endParaRPr>
          </a:p>
          <a:p>
            <a:pPr marL="0" indent="0">
              <a:buNone/>
            </a:pPr>
            <a:endParaRPr lang="cs-CZ" sz="3700" dirty="0">
              <a:solidFill>
                <a:srgbClr val="034A31"/>
              </a:solidFill>
            </a:endParaRPr>
          </a:p>
          <a:p>
            <a:pPr marL="0" indent="0">
              <a:buNone/>
            </a:pPr>
            <a:endParaRPr lang="cs-CZ" sz="37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9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opatření II. Pilíře SZP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673" y="1588911"/>
            <a:ext cx="10090673" cy="47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189" y="909786"/>
            <a:ext cx="10533611" cy="392935"/>
          </a:xfrm>
        </p:spPr>
        <p:txBody>
          <a:bodyPr/>
          <a:lstStyle/>
          <a:p>
            <a:r>
              <a:rPr lang="cs-CZ" dirty="0"/>
              <a:t>dobré životní podmínky zvířat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189" y="1546167"/>
            <a:ext cx="10515600" cy="4497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200" b="1" dirty="0" smtClean="0"/>
              <a:t>ZMĚNY – PRASATA</a:t>
            </a:r>
          </a:p>
          <a:p>
            <a:pPr marL="0" indent="0">
              <a:buNone/>
            </a:pPr>
            <a:endParaRPr lang="cs-CZ" sz="5200" b="1" dirty="0" smtClean="0"/>
          </a:p>
          <a:p>
            <a:pPr marL="0" indent="0" algn="just">
              <a:buNone/>
            </a:pPr>
            <a:r>
              <a:rPr lang="cs-CZ" sz="4800" dirty="0" smtClean="0"/>
              <a:t>NOVĚ došlo k rozdělení titulů pro prasničky a prasnice na samostatná </a:t>
            </a:r>
            <a:r>
              <a:rPr lang="cs-CZ" sz="4800" dirty="0" err="1" smtClean="0"/>
              <a:t>podopatření</a:t>
            </a:r>
            <a:endParaRPr lang="cs-CZ" sz="4800" dirty="0" smtClean="0"/>
          </a:p>
          <a:p>
            <a:pPr marL="0" indent="0" algn="just">
              <a:buNone/>
            </a:pPr>
            <a:endParaRPr lang="cs-CZ" sz="4800" dirty="0" smtClean="0"/>
          </a:p>
          <a:p>
            <a:pPr marL="0" indent="0" algn="just">
              <a:buNone/>
            </a:pPr>
            <a:r>
              <a:rPr lang="cs-CZ" sz="4800" dirty="0" smtClean="0"/>
              <a:t>a) </a:t>
            </a:r>
            <a:r>
              <a:rPr lang="cs-CZ" sz="4800" u="sng" dirty="0" err="1" smtClean="0"/>
              <a:t>podopatření</a:t>
            </a:r>
            <a:r>
              <a:rPr lang="cs-CZ" sz="4800" u="sng" dirty="0" smtClean="0"/>
              <a:t> </a:t>
            </a:r>
            <a:r>
              <a:rPr lang="cs-CZ" sz="4800" u="sng" dirty="0"/>
              <a:t>Zlepšení životních podmínek v chovu prasat – pro </a:t>
            </a:r>
            <a:r>
              <a:rPr lang="cs-CZ" sz="4800" u="sng" dirty="0" smtClean="0"/>
              <a:t>prasničky</a:t>
            </a:r>
            <a:r>
              <a:rPr lang="cs-CZ" sz="4800" dirty="0" smtClean="0"/>
              <a:t> </a:t>
            </a:r>
          </a:p>
          <a:p>
            <a:pPr lvl="1" algn="just">
              <a:lnSpc>
                <a:spcPct val="110000"/>
              </a:lnSpc>
            </a:pPr>
            <a:r>
              <a:rPr lang="cs-CZ" sz="4800" dirty="0" smtClean="0">
                <a:latin typeface="Verdana" panose="020B0604030504040204" pitchFamily="34" charset="0"/>
              </a:rPr>
              <a:t>individuální označování prasniček</a:t>
            </a:r>
            <a:r>
              <a:rPr lang="cs-CZ" sz="4800" dirty="0">
                <a:latin typeface="Verdana" panose="020B0604030504040204" pitchFamily="34" charset="0"/>
              </a:rPr>
              <a:t>, zapouštění nejdříve ve věku 230 dní, vedení evidence zapouštění + hlášení do </a:t>
            </a:r>
            <a:r>
              <a:rPr lang="cs-CZ" sz="4800" dirty="0" smtClean="0">
                <a:latin typeface="Verdana" panose="020B0604030504040204" pitchFamily="34" charset="0"/>
              </a:rPr>
              <a:t>IZR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4800" dirty="0" smtClean="0"/>
              <a:t>b) </a:t>
            </a:r>
            <a:r>
              <a:rPr lang="cs-CZ" sz="4800" u="sng" dirty="0" err="1"/>
              <a:t>podopatření</a:t>
            </a:r>
            <a:r>
              <a:rPr lang="cs-CZ" sz="4800" u="sng" dirty="0"/>
              <a:t> Zlepšení životních podmínek v chovu prasat – pro </a:t>
            </a:r>
            <a:r>
              <a:rPr lang="cs-CZ" sz="4800" u="sng" dirty="0" smtClean="0"/>
              <a:t>prasnice</a:t>
            </a:r>
            <a:endParaRPr lang="cs-CZ" sz="4800" dirty="0" smtClean="0"/>
          </a:p>
          <a:p>
            <a:pPr lvl="1" algn="just">
              <a:lnSpc>
                <a:spcPct val="110000"/>
              </a:lnSpc>
            </a:pPr>
            <a:r>
              <a:rPr lang="cs-CZ" sz="4800" dirty="0" smtClean="0">
                <a:latin typeface="Verdana" panose="020B0604030504040204" pitchFamily="34" charset="0"/>
              </a:rPr>
              <a:t>Desinfekce </a:t>
            </a:r>
            <a:r>
              <a:rPr lang="cs-CZ" sz="4800" dirty="0">
                <a:latin typeface="Verdana" panose="020B0604030504040204" pitchFamily="34" charset="0"/>
              </a:rPr>
              <a:t>objektů, kontrola spárků prasnic po odstavu, evidence o turnusovém provozu + hlášení do IZR</a:t>
            </a:r>
            <a:endParaRPr lang="cs-CZ" sz="4800" b="1" u="sng" dirty="0">
              <a:latin typeface="Verdana" panose="020B0604030504040204" pitchFamily="34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cs-CZ" sz="4800" dirty="0" smtClean="0"/>
              <a:t>c) </a:t>
            </a:r>
            <a:r>
              <a:rPr lang="cs-CZ" sz="4800" u="sng" dirty="0" err="1" smtClean="0"/>
              <a:t>podopatření</a:t>
            </a:r>
            <a:r>
              <a:rPr lang="cs-CZ" sz="4800" u="sng" dirty="0" smtClean="0"/>
              <a:t> </a:t>
            </a:r>
            <a:r>
              <a:rPr lang="cs-CZ" sz="4800" u="sng" dirty="0"/>
              <a:t>Zvětšení plochy pro odstavená </a:t>
            </a:r>
            <a:r>
              <a:rPr lang="cs-CZ" sz="4800" u="sng" dirty="0" smtClean="0"/>
              <a:t>selata</a:t>
            </a:r>
          </a:p>
          <a:p>
            <a:pPr lvl="1" algn="just">
              <a:lnSpc>
                <a:spcPct val="120000"/>
              </a:lnSpc>
            </a:pPr>
            <a:r>
              <a:rPr lang="cs-CZ" sz="4800" dirty="0" smtClean="0">
                <a:latin typeface="Verdana" panose="020B0604030504040204" pitchFamily="34" charset="0"/>
              </a:rPr>
              <a:t>Žadatel </a:t>
            </a:r>
            <a:r>
              <a:rPr lang="cs-CZ" sz="4800" dirty="0">
                <a:latin typeface="Verdana" panose="020B0604030504040204" pitchFamily="34" charset="0"/>
              </a:rPr>
              <a:t>zajistí přístup k zavěšeným konopným, jutovým, lněným nebo kokosovým provazům anebo provazům ze směsi těchto přírodních materiálů o min. průměru 8 </a:t>
            </a:r>
            <a:r>
              <a:rPr lang="cs-CZ" sz="4800" dirty="0" smtClean="0">
                <a:latin typeface="Verdana" panose="020B0604030504040204" pitchFamily="34" charset="0"/>
              </a:rPr>
              <a:t>mm (</a:t>
            </a:r>
            <a:r>
              <a:rPr lang="cs-CZ" sz="4800" dirty="0">
                <a:latin typeface="Verdana" panose="020B0604030504040204" pitchFamily="34" charset="0"/>
              </a:rPr>
              <a:t>min. 1 provaz </a:t>
            </a:r>
            <a:r>
              <a:rPr lang="cs-CZ" sz="4800" dirty="0" smtClean="0">
                <a:latin typeface="Verdana" panose="020B0604030504040204" pitchFamily="34" charset="0"/>
              </a:rPr>
              <a:t>/15 </a:t>
            </a:r>
            <a:r>
              <a:rPr lang="cs-CZ" sz="4800" dirty="0">
                <a:latin typeface="Verdana" panose="020B0604030504040204" pitchFamily="34" charset="0"/>
              </a:rPr>
              <a:t>ks </a:t>
            </a:r>
            <a:r>
              <a:rPr lang="cs-CZ" sz="4800" dirty="0" smtClean="0">
                <a:latin typeface="Verdana" panose="020B0604030504040204" pitchFamily="34" charset="0"/>
              </a:rPr>
              <a:t>selat).</a:t>
            </a:r>
            <a:endParaRPr lang="cs-CZ" sz="4800" dirty="0">
              <a:latin typeface="Verdana" panose="020B0604030504040204" pitchFamily="34" charset="0"/>
            </a:endParaRPr>
          </a:p>
          <a:p>
            <a:pPr marL="0" lvl="0" indent="0" algn="just">
              <a:buNone/>
            </a:pPr>
            <a:endParaRPr lang="cs-CZ" sz="4800" b="1" u="sng" dirty="0" smtClean="0"/>
          </a:p>
          <a:p>
            <a:pPr marL="0" lvl="0" indent="0" algn="just">
              <a:buNone/>
            </a:pPr>
            <a:r>
              <a:rPr lang="cs-CZ" sz="4800" b="1" u="sng" dirty="0" smtClean="0"/>
              <a:t>DŽPZ </a:t>
            </a:r>
            <a:r>
              <a:rPr lang="cs-CZ" sz="4800" b="1" u="sng" dirty="0"/>
              <a:t>x Vakcinace prasat</a:t>
            </a:r>
          </a:p>
          <a:p>
            <a:pPr algn="just"/>
            <a:r>
              <a:rPr lang="cs-CZ" sz="4800" dirty="0"/>
              <a:t>Rozdílné definice jednotlivých kategorií prasat – nutné zejména z důvodu rozdílných potřeb daných kategorií v rámci opatření, </a:t>
            </a:r>
          </a:p>
          <a:p>
            <a:pPr lvl="1" algn="just"/>
            <a:r>
              <a:rPr lang="cs-CZ" sz="4800" dirty="0">
                <a:latin typeface="Verdana" panose="020B0604030504040204" pitchFamily="34" charset="0"/>
              </a:rPr>
              <a:t>prasnička pro DŽPZ – samice od stáří 7 měsíců věku – podmínka pro zapouštění až od 230. dne věku</a:t>
            </a:r>
          </a:p>
          <a:p>
            <a:pPr lvl="1" algn="just"/>
            <a:r>
              <a:rPr lang="cs-CZ" sz="4800" dirty="0">
                <a:latin typeface="Verdana" panose="020B0604030504040204" pitchFamily="34" charset="0"/>
              </a:rPr>
              <a:t>Prasnička pro vakcinaci prasat – samice od stáří 5 měsíců věku – začátek vakcinace u této kategorie, tak aby prasnička byla již plně připravena na první zapuštění.</a:t>
            </a:r>
          </a:p>
          <a:p>
            <a:pPr algn="just">
              <a:lnSpc>
                <a:spcPct val="110000"/>
              </a:lnSpc>
            </a:pPr>
            <a:r>
              <a:rPr lang="cs-CZ" sz="4800" dirty="0"/>
              <a:t>U vakcinace prasat není povinnosti hlásit do IZR každý měsíc denní počty prasat v jednotlivých kategoriích. Tato povinnost je zachována pouze u </a:t>
            </a:r>
            <a:r>
              <a:rPr lang="cs-CZ" sz="4800" dirty="0" smtClean="0"/>
              <a:t>DŽPZ. U </a:t>
            </a:r>
            <a:r>
              <a:rPr lang="cs-CZ" sz="4800" dirty="0"/>
              <a:t>obou opatření platí zákonná povinnost zasílat hlášení o stavech prasat a prasnic do ústřední </a:t>
            </a:r>
            <a:r>
              <a:rPr lang="cs-CZ" sz="4800" dirty="0" smtClean="0"/>
              <a:t>evidence.</a:t>
            </a:r>
            <a:endParaRPr lang="cs-CZ" sz="4800" dirty="0"/>
          </a:p>
          <a:p>
            <a:pPr marL="0" lvl="0" indent="0" algn="just">
              <a:buNone/>
            </a:pPr>
            <a:endParaRPr lang="cs-CZ" sz="4800" b="1" u="sng" dirty="0"/>
          </a:p>
          <a:p>
            <a:pPr marL="0" lvl="0" indent="0" algn="just">
              <a:buNone/>
            </a:pPr>
            <a:endParaRPr lang="cs-CZ" sz="3700" b="1" u="sng" dirty="0" smtClean="0"/>
          </a:p>
          <a:p>
            <a:pPr marL="0" lvl="0" indent="0" algn="just">
              <a:buNone/>
            </a:pPr>
            <a:endParaRPr lang="cs-CZ" sz="3700" b="1" u="sng" dirty="0"/>
          </a:p>
          <a:p>
            <a:pPr marL="0" lvl="0" indent="0" algn="just">
              <a:buNone/>
            </a:pPr>
            <a:endParaRPr lang="cs-CZ" sz="3700" b="1" u="sng" dirty="0" smtClean="0"/>
          </a:p>
          <a:p>
            <a:pPr marL="457200" lvl="1" indent="0">
              <a:buNone/>
            </a:pPr>
            <a:endParaRPr lang="cs-CZ" sz="3700" dirty="0" smtClean="0">
              <a:solidFill>
                <a:srgbClr val="034A31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cs-CZ" sz="3700" dirty="0" smtClean="0">
              <a:solidFill>
                <a:srgbClr val="034A31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34A3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34A3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7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zvýšení </a:t>
            </a:r>
            <a:r>
              <a:rPr lang="cs-CZ" dirty="0"/>
              <a:t>obranyschopnosti v chovu prasat vakcinací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189" y="16926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 smtClean="0"/>
              <a:t>NOVÉ OPATŘENÍ</a:t>
            </a:r>
          </a:p>
          <a:p>
            <a:pPr marL="0" indent="0">
              <a:buNone/>
            </a:pPr>
            <a:r>
              <a:rPr lang="cs-CZ" b="1" dirty="0" smtClean="0"/>
              <a:t>Podmínky:</a:t>
            </a:r>
            <a:endParaRPr lang="cs-CZ" b="1" dirty="0"/>
          </a:p>
          <a:p>
            <a:r>
              <a:rPr lang="cs-CZ" dirty="0" smtClean="0"/>
              <a:t>opatření </a:t>
            </a:r>
            <a:r>
              <a:rPr lang="cs-CZ" dirty="0"/>
              <a:t>zaměřeno na vakcinaci prasat v těchto kategoriích – selata, prasata ve výkrmu, prasničky, </a:t>
            </a:r>
            <a:r>
              <a:rPr lang="cs-CZ" dirty="0" smtClean="0"/>
              <a:t>prasnice, pro každou kategorii je sestaven seznam chorob proti, kterým je možné očkovat – každá choroba v rámci dané kategorie má svoji sazbu</a:t>
            </a:r>
          </a:p>
          <a:p>
            <a:r>
              <a:rPr lang="cs-CZ" dirty="0"/>
              <a:t>povinnou přílohou žádosti o dotaci je imunizační program schválený ošetřujícím veterinárním </a:t>
            </a:r>
            <a:r>
              <a:rPr lang="cs-CZ" dirty="0" smtClean="0"/>
              <a:t>lékařem</a:t>
            </a:r>
          </a:p>
          <a:p>
            <a:r>
              <a:rPr lang="cs-CZ" dirty="0" smtClean="0"/>
              <a:t>ke dni podání žádosti o dotaci chová žadatel min. 3 VDJ prasat</a:t>
            </a:r>
          </a:p>
          <a:p>
            <a:r>
              <a:rPr lang="cs-CZ" dirty="0" smtClean="0"/>
              <a:t>po celou dobu plnění podmínek (od 1.3.2023 – 28.2.2024)</a:t>
            </a:r>
          </a:p>
          <a:p>
            <a:pPr lvl="1"/>
            <a:r>
              <a:rPr lang="cs-CZ" dirty="0">
                <a:latin typeface="Verdana" panose="020B0604030504040204" pitchFamily="34" charset="0"/>
              </a:rPr>
              <a:t>eviduje prasata v </a:t>
            </a:r>
            <a:r>
              <a:rPr lang="cs-CZ" dirty="0" smtClean="0">
                <a:latin typeface="Verdana" panose="020B0604030504040204" pitchFamily="34" charset="0"/>
              </a:rPr>
              <a:t>ÚE </a:t>
            </a:r>
          </a:p>
          <a:p>
            <a:pPr lvl="1"/>
            <a:r>
              <a:rPr lang="cs-CZ" dirty="0">
                <a:latin typeface="Verdana" panose="020B0604030504040204" pitchFamily="34" charset="0"/>
              </a:rPr>
              <a:t>dodržuje pravidla </a:t>
            </a:r>
            <a:r>
              <a:rPr lang="cs-CZ" dirty="0" smtClean="0">
                <a:latin typeface="Verdana" panose="020B0604030504040204" pitchFamily="34" charset="0"/>
              </a:rPr>
              <a:t>podmíněnosti</a:t>
            </a:r>
          </a:p>
          <a:p>
            <a:pPr lvl="1"/>
            <a:r>
              <a:rPr lang="cs-CZ" dirty="0">
                <a:latin typeface="Verdana" panose="020B0604030504040204" pitchFamily="34" charset="0"/>
              </a:rPr>
              <a:t>chová </a:t>
            </a:r>
            <a:r>
              <a:rPr lang="cs-CZ" dirty="0" err="1">
                <a:latin typeface="Verdana" panose="020B0604030504040204" pitchFamily="34" charset="0"/>
              </a:rPr>
              <a:t>hosp</a:t>
            </a:r>
            <a:r>
              <a:rPr lang="cs-CZ" dirty="0">
                <a:latin typeface="Verdana" panose="020B0604030504040204" pitchFamily="34" charset="0"/>
              </a:rPr>
              <a:t>. zvířata tak, aby nedocházelo k jejich týrání nebo usmrcování nepovoleným způsobem (§ 2, 4 nebo 5 zákona č. 246/1992 Sb. na ochranu zvířat proti týrání, ve znění pozdějších </a:t>
            </a:r>
            <a:r>
              <a:rPr lang="cs-CZ" dirty="0" smtClean="0">
                <a:latin typeface="Verdana" panose="020B0604030504040204" pitchFamily="34" charset="0"/>
              </a:rPr>
              <a:t>předpisů)</a:t>
            </a:r>
            <a:endParaRPr lang="cs-CZ" dirty="0"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Verdana" panose="020B0604030504040204" pitchFamily="34" charset="0"/>
            </a:endParaRPr>
          </a:p>
          <a:p>
            <a:r>
              <a:rPr lang="cs-CZ" dirty="0" smtClean="0"/>
              <a:t>dotace bude poskytnuta na počet zvířat v dané kategorii, u kterých byla provedena kompletní vakcinace v průběhu retenčního období (</a:t>
            </a:r>
            <a:r>
              <a:rPr lang="cs-CZ" dirty="0" smtClean="0"/>
              <a:t>1.6. </a:t>
            </a:r>
            <a:r>
              <a:rPr lang="cs-CZ" dirty="0" smtClean="0"/>
              <a:t>– </a:t>
            </a:r>
            <a:r>
              <a:rPr lang="cs-CZ" dirty="0" smtClean="0"/>
              <a:t>poslední den února násl. roku) </a:t>
            </a:r>
            <a:r>
              <a:rPr lang="cs-CZ" dirty="0" smtClean="0"/>
              <a:t>dle imunizačního programu </a:t>
            </a:r>
          </a:p>
          <a:p>
            <a:r>
              <a:rPr lang="cs-CZ" dirty="0" smtClean="0"/>
              <a:t>povinné hlášení o celkovém počtu prasat v jednotlivých kategoriích, u kterých byla provedena kompletní vakcinace. Hlášení musí být potvrzené ošetřujícím veterinárním lékařem po skončení retenčního období – žadatel jej doloží Fondu do </a:t>
            </a:r>
            <a:r>
              <a:rPr lang="cs-CZ" dirty="0" smtClean="0"/>
              <a:t>20.3. </a:t>
            </a:r>
            <a:r>
              <a:rPr lang="cs-CZ" dirty="0" err="1" smtClean="0"/>
              <a:t>násl.roku</a:t>
            </a:r>
            <a:r>
              <a:rPr lang="cs-CZ" dirty="0" smtClean="0"/>
              <a:t> </a:t>
            </a:r>
            <a:r>
              <a:rPr lang="cs-CZ" dirty="0" smtClean="0"/>
              <a:t>na formuláři vydaném Fondem</a:t>
            </a:r>
          </a:p>
          <a:p>
            <a:pPr marL="0" indent="0">
              <a:buNone/>
            </a:pPr>
            <a:endParaRPr lang="cs-CZ" dirty="0" smtClean="0">
              <a:solidFill>
                <a:srgbClr val="034A31"/>
              </a:solidFill>
            </a:endParaRPr>
          </a:p>
          <a:p>
            <a:endParaRPr lang="cs-CZ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3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zvýšení </a:t>
            </a:r>
            <a:r>
              <a:rPr lang="cs-CZ" dirty="0"/>
              <a:t>obranyschopnosti v chovu prasat vakcinací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189" y="16926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solidFill>
                <a:srgbClr val="034A31"/>
              </a:solidFill>
            </a:endParaRPr>
          </a:p>
          <a:p>
            <a:endParaRPr lang="cs-CZ" dirty="0">
              <a:solidFill>
                <a:srgbClr val="034A3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9" y="1478492"/>
            <a:ext cx="9820102" cy="47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ZZP – ZALESNĚNÍ ZEMĚDĚLSKÉ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193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Dobíhající opatření:</a:t>
            </a:r>
          </a:p>
          <a:p>
            <a:r>
              <a:rPr lang="pl-PL" dirty="0"/>
              <a:t>žádost o dotaci na náhradu </a:t>
            </a:r>
            <a:r>
              <a:rPr lang="pl-PL" b="1" dirty="0"/>
              <a:t>HRDP</a:t>
            </a:r>
          </a:p>
          <a:p>
            <a:r>
              <a:rPr lang="pl-PL" dirty="0"/>
              <a:t>žádost o dotaci na náhradu </a:t>
            </a:r>
            <a:r>
              <a:rPr lang="pl-PL" b="1" dirty="0"/>
              <a:t>EAFRD</a:t>
            </a:r>
          </a:p>
          <a:p>
            <a:r>
              <a:rPr lang="pl-PL" dirty="0"/>
              <a:t>žádost o dotaci na </a:t>
            </a:r>
            <a:r>
              <a:rPr lang="pl-PL" b="1" dirty="0"/>
              <a:t>péči a ukončení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 smtClean="0"/>
              <a:t>Novinky </a:t>
            </a:r>
            <a:r>
              <a:rPr lang="cs-CZ" b="1" u="sng" dirty="0"/>
              <a:t>pro rok 2023:</a:t>
            </a:r>
          </a:p>
          <a:p>
            <a:r>
              <a:rPr lang="cs-CZ" u="sng" dirty="0" smtClean="0"/>
              <a:t>i tyto žádosti lze od letošního roku podat výhradně elektronicky prostřednictvím Portálu farmáře</a:t>
            </a:r>
          </a:p>
          <a:p>
            <a:r>
              <a:rPr lang="cs-CZ" dirty="0"/>
              <a:t>žadatelé, kteří vstoupili do opatření ZZP v roce 2007 již nemají nárok na dotaci na náhradu – konec závazku k 31. 12. </a:t>
            </a:r>
            <a:r>
              <a:rPr lang="cs-CZ" dirty="0" smtClean="0"/>
              <a:t>2022</a:t>
            </a:r>
            <a:endParaRPr lang="cs-CZ" dirty="0"/>
          </a:p>
          <a:p>
            <a:r>
              <a:rPr lang="cs-CZ" dirty="0"/>
              <a:t>rok 2023 je posledním rokem, kdy mohou žádat o dotaci na náhradu za ukončení zemědělské výroby ti žadatelé, kteří podali žádost o dotaci na založení lesního porostu v roce 2004 (zalesnění HRDP) a 2008 (zalesnění EAFRD)</a:t>
            </a:r>
          </a:p>
          <a:p>
            <a:r>
              <a:rPr lang="cs-CZ" dirty="0" smtClean="0"/>
              <a:t>DPB s kulturou L s platným závazkem nebo nárokem na dotaci na náhradu/ukončení mají nárok na základní platbu BISS.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182" y="2786550"/>
            <a:ext cx="4466667" cy="809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883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ZZP – ZALESNĚNÍ ZEMĚDĚLSKÉ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589"/>
            <a:ext cx="10515600" cy="3272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Zalesnění </a:t>
            </a:r>
            <a:r>
              <a:rPr lang="cs-CZ" b="1" dirty="0" smtClean="0"/>
              <a:t>2023</a:t>
            </a:r>
            <a:r>
              <a:rPr lang="cs-CZ" b="1" dirty="0"/>
              <a:t>+</a:t>
            </a:r>
          </a:p>
          <a:p>
            <a:pPr>
              <a:lnSpc>
                <a:spcPct val="150000"/>
              </a:lnSpc>
            </a:pPr>
            <a:r>
              <a:rPr lang="cs-CZ" dirty="0"/>
              <a:t>princip zařazení/změny zařazení jako u AEKO/EZ</a:t>
            </a:r>
          </a:p>
          <a:p>
            <a:pPr>
              <a:lnSpc>
                <a:spcPct val="150000"/>
              </a:lnSpc>
            </a:pPr>
            <a:r>
              <a:rPr lang="cs-CZ" dirty="0"/>
              <a:t>žádost o dotaci na založení do 30. 11. 2023,  současně s touto žádostí nově žádost o zařazení – možnost čerpání dotace na péči a ukončení zemědělské výroby na zalesněném DPB od roku 2024</a:t>
            </a:r>
          </a:p>
          <a:p>
            <a:pPr>
              <a:lnSpc>
                <a:spcPct val="150000"/>
              </a:lnSpc>
            </a:pPr>
            <a:r>
              <a:rPr lang="cs-CZ" dirty="0"/>
              <a:t>od následujícího roku po založení a zařazení bude součástí JŽ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principy </a:t>
            </a:r>
            <a:r>
              <a:rPr lang="cs-CZ" dirty="0"/>
              <a:t>opatření </a:t>
            </a:r>
            <a:r>
              <a:rPr lang="cs-CZ" dirty="0" smtClean="0"/>
              <a:t>obdobné jako </a:t>
            </a:r>
            <a:r>
              <a:rPr lang="cs-CZ" dirty="0"/>
              <a:t>v minulém programovém období: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100" dirty="0">
                <a:latin typeface="Verdana" panose="020B0604030504040204" pitchFamily="34" charset="0"/>
              </a:rPr>
              <a:t>1. rok dotace na zalesnění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100" dirty="0">
                <a:latin typeface="Verdana" panose="020B0604030504040204" pitchFamily="34" charset="0"/>
              </a:rPr>
              <a:t>2. až 6. rok dotace na péči o lesní porost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100" dirty="0">
                <a:latin typeface="Verdana" panose="020B0604030504040204" pitchFamily="34" charset="0"/>
              </a:rPr>
              <a:t>2. až 11. rok dotace na náhradu za ukončení zem. výroby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9" y="4784436"/>
            <a:ext cx="5174865" cy="11585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22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AGROLESNICTVÍ (ALS)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589"/>
            <a:ext cx="10515600" cy="48615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princip zařazení jako u AEKO/EZ</a:t>
            </a:r>
          </a:p>
          <a:p>
            <a:pPr>
              <a:lnSpc>
                <a:spcPct val="150000"/>
              </a:lnSpc>
            </a:pPr>
            <a:r>
              <a:rPr lang="cs-CZ" dirty="0"/>
              <a:t>žádost o dotaci na založení do 30. 11. obdobně jako u zalesnění, současně s touto žádostí žádost o zařazení – možnost čerpání dotace na péči o založený ALS od roku 2024</a:t>
            </a:r>
          </a:p>
          <a:p>
            <a:pPr>
              <a:lnSpc>
                <a:spcPct val="150000"/>
              </a:lnSpc>
            </a:pPr>
            <a:r>
              <a:rPr lang="cs-CZ" dirty="0"/>
              <a:t>od následujícího roku po založení a zařazení bude součástí JŽ</a:t>
            </a:r>
          </a:p>
          <a:p>
            <a:pPr>
              <a:lnSpc>
                <a:spcPct val="70000"/>
              </a:lnSpc>
            </a:pPr>
            <a:endParaRPr lang="cs-CZ" dirty="0"/>
          </a:p>
          <a:p>
            <a:pPr>
              <a:lnSpc>
                <a:spcPct val="70000"/>
              </a:lnSpc>
            </a:pPr>
            <a:endParaRPr lang="cs-CZ" dirty="0"/>
          </a:p>
          <a:p>
            <a:pPr marL="0" indent="0">
              <a:lnSpc>
                <a:spcPct val="70000"/>
              </a:lnSpc>
              <a:buNone/>
            </a:pPr>
            <a:endParaRPr lang="cs-CZ" dirty="0"/>
          </a:p>
          <a:p>
            <a:pPr marL="0" indent="0">
              <a:lnSpc>
                <a:spcPct val="70000"/>
              </a:lnSpc>
              <a:buNone/>
            </a:pPr>
            <a:endParaRPr lang="cs-CZ" dirty="0"/>
          </a:p>
          <a:p>
            <a:pPr marL="0" indent="0">
              <a:lnSpc>
                <a:spcPct val="70000"/>
              </a:lnSpc>
              <a:buNone/>
            </a:pPr>
            <a:endParaRPr lang="cs-CZ" dirty="0"/>
          </a:p>
          <a:p>
            <a:pPr marL="0" indent="0">
              <a:lnSpc>
                <a:spcPct val="7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silvoorebný systém na R, G – pouze liniová </a:t>
            </a:r>
            <a:r>
              <a:rPr lang="cs-CZ" dirty="0" smtClean="0"/>
              <a:t>výsadba včetně </a:t>
            </a:r>
            <a:r>
              <a:rPr lang="cs-CZ" dirty="0"/>
              <a:t>ochranného pásu (pás zemědělské půdy o šířce nejméně 1 a nejvýše 6 metrů, </a:t>
            </a:r>
            <a:r>
              <a:rPr lang="cs-CZ" dirty="0" smtClean="0"/>
              <a:t>který je </a:t>
            </a:r>
            <a:r>
              <a:rPr lang="cs-CZ" u="sng" dirty="0"/>
              <a:t>zcela </a:t>
            </a:r>
            <a:r>
              <a:rPr lang="cs-CZ" u="sng" dirty="0" smtClean="0"/>
              <a:t>obklopen </a:t>
            </a:r>
            <a:r>
              <a:rPr lang="cs-CZ" dirty="0" smtClean="0"/>
              <a:t>zemědělsky </a:t>
            </a:r>
            <a:r>
              <a:rPr lang="cs-CZ" dirty="0"/>
              <a:t>obhospodařovanou plochou a musí být </a:t>
            </a:r>
            <a:r>
              <a:rPr lang="cs-CZ" dirty="0" smtClean="0"/>
              <a:t>min. 1x </a:t>
            </a:r>
            <a:r>
              <a:rPr lang="cs-CZ" dirty="0"/>
              <a:t>ročně sečen nebo </a:t>
            </a:r>
            <a:r>
              <a:rPr lang="cs-CZ" dirty="0" smtClean="0"/>
              <a:t>mulčován do 31.10.)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silvopastevní systém na T – možná liniová i roztroušená výsadba ve skupinách; </a:t>
            </a:r>
            <a:r>
              <a:rPr lang="cs-CZ" dirty="0" smtClean="0"/>
              <a:t>u DPB s kulturou T se před založením ALS může  vyskytovat </a:t>
            </a:r>
            <a:r>
              <a:rPr lang="cs-CZ" dirty="0"/>
              <a:t>nejvýše 15 ks </a:t>
            </a:r>
            <a:r>
              <a:rPr lang="cs-CZ" dirty="0" smtClean="0"/>
              <a:t>dřevin na </a:t>
            </a:r>
            <a:r>
              <a:rPr lang="cs-CZ" dirty="0"/>
              <a:t>1 </a:t>
            </a:r>
            <a:r>
              <a:rPr lang="cs-CZ" dirty="0" smtClean="0"/>
              <a:t>hektar.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266" y="3183057"/>
            <a:ext cx="5552554" cy="12431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38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AGROLESNICTVÍ (ALS)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2401"/>
            <a:ext cx="10515600" cy="49506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minimální výměra pro zařazení činí 0,5 ha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/>
              <a:t>6letý závazek - 1. rok dotace na založení ALS, 2. až 6. rok dotace na péči o založený ALS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</a:t>
            </a:r>
            <a:r>
              <a:rPr lang="cs-CZ" dirty="0"/>
              <a:t> 1. roce přesně 100 ks stromů/ha </a:t>
            </a:r>
            <a:r>
              <a:rPr lang="cs-CZ" dirty="0" smtClean="0"/>
              <a:t>s min. </a:t>
            </a:r>
            <a:r>
              <a:rPr lang="cs-CZ" dirty="0"/>
              <a:t>výškou nadzemní části 120 </a:t>
            </a:r>
            <a:r>
              <a:rPr lang="cs-CZ" dirty="0" smtClean="0"/>
              <a:t>cm; </a:t>
            </a:r>
            <a:r>
              <a:rPr lang="cs-CZ" dirty="0"/>
              <a:t>v průběhu závazku může klesnout na min. 75 </a:t>
            </a:r>
            <a:r>
              <a:rPr lang="cs-CZ" dirty="0" smtClean="0"/>
              <a:t>stromů/ha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výsadba: více </a:t>
            </a:r>
            <a:r>
              <a:rPr lang="cs-CZ" dirty="0"/>
              <a:t>než 50 % dřevin lesních </a:t>
            </a:r>
            <a:r>
              <a:rPr lang="cs-CZ" dirty="0" smtClean="0"/>
              <a:t>druhů </a:t>
            </a:r>
            <a:r>
              <a:rPr lang="cs-CZ" dirty="0"/>
              <a:t>a </a:t>
            </a:r>
            <a:r>
              <a:rPr lang="cs-CZ" dirty="0" smtClean="0"/>
              <a:t>současně žádný </a:t>
            </a:r>
            <a:r>
              <a:rPr lang="cs-CZ" dirty="0"/>
              <a:t>z použitých druhů dřevin </a:t>
            </a:r>
            <a:r>
              <a:rPr lang="cs-CZ" dirty="0" smtClean="0"/>
              <a:t>není </a:t>
            </a:r>
            <a:r>
              <a:rPr lang="cs-CZ" dirty="0"/>
              <a:t>zastoupen více než 40 </a:t>
            </a:r>
            <a:r>
              <a:rPr lang="cs-CZ" dirty="0" smtClean="0"/>
              <a:t>%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po založení ALS systému a zařazení do závazku nedochází ke změně kultury v LPIS, DPB bude mít </a:t>
            </a:r>
            <a:r>
              <a:rPr lang="cs-CZ" dirty="0" smtClean="0"/>
              <a:t>nový příznak ALS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dotace se neposkytne na výsadbu rychle rostoucích dřevin, výmladkových plantáží a vánočních </a:t>
            </a:r>
            <a:r>
              <a:rPr lang="cs-CZ" dirty="0" smtClean="0"/>
              <a:t>stromků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projekt </a:t>
            </a:r>
            <a:r>
              <a:rPr lang="cs-CZ" dirty="0"/>
              <a:t>založení agrolesnického </a:t>
            </a:r>
            <a:r>
              <a:rPr lang="cs-CZ" dirty="0" smtClean="0"/>
              <a:t>systému obsahuje identifikaci </a:t>
            </a:r>
            <a:r>
              <a:rPr lang="cs-CZ" dirty="0"/>
              <a:t>žadatele, identifikaci </a:t>
            </a:r>
            <a:r>
              <a:rPr lang="cs-CZ" dirty="0" smtClean="0"/>
              <a:t>DPB a </a:t>
            </a:r>
            <a:r>
              <a:rPr lang="cs-CZ" dirty="0"/>
              <a:t>identifikaci sadebního materiálu použitého k založení </a:t>
            </a:r>
            <a:r>
              <a:rPr lang="cs-CZ" dirty="0" smtClean="0"/>
              <a:t>ALS, souhlasné stanovisko OOP se založením ALS na DPB v EVL dle zákona 114/1992 Sb.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 rozdíl od zalesňování není vyžadováno, aby projekt vytvářel OLH. Projekt vytváří sám žadatel.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</a:t>
            </a:r>
            <a:r>
              <a:rPr lang="cs-CZ" dirty="0"/>
              <a:t>případě, že se na </a:t>
            </a:r>
            <a:r>
              <a:rPr lang="cs-CZ" dirty="0" smtClean="0"/>
              <a:t>DPB vyskytuje </a:t>
            </a:r>
            <a:r>
              <a:rPr lang="cs-CZ" dirty="0"/>
              <a:t>dřevina začleněná do krajinného </a:t>
            </a:r>
            <a:r>
              <a:rPr lang="cs-CZ" dirty="0" smtClean="0"/>
              <a:t>prvku, </a:t>
            </a:r>
            <a:r>
              <a:rPr lang="cs-CZ" dirty="0"/>
              <a:t>není tato dřevina započítána do celkového počtu </a:t>
            </a:r>
            <a:r>
              <a:rPr lang="cs-CZ" dirty="0" smtClean="0"/>
              <a:t>a </a:t>
            </a:r>
            <a:r>
              <a:rPr lang="cs-CZ" dirty="0"/>
              <a:t>výměra krajinného prvku je pro účely výpočtu počtu dřevin odečtena od výměry zemědělské půdy pro založení </a:t>
            </a:r>
            <a:r>
              <a:rPr lang="cs-CZ" dirty="0" smtClean="0"/>
              <a:t>ALS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746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50300" cy="392935"/>
          </a:xfrm>
        </p:spPr>
        <p:txBody>
          <a:bodyPr/>
          <a:lstStyle/>
          <a:p>
            <a:r>
              <a:rPr lang="cs-CZ" dirty="0"/>
              <a:t>AGROLESNICTVÍ (ALS)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cs-CZ" dirty="0"/>
              <a:t>silvoorebný systém na R, G – pouze liniová výsadba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1600" cy="430212"/>
          </a:xfrm>
        </p:spPr>
        <p:txBody>
          <a:bodyPr anchor="t"/>
          <a:lstStyle/>
          <a:p>
            <a:r>
              <a:rPr lang="cs-CZ" dirty="0"/>
              <a:t>silvopastevní systém na T – možná liniová i roztroušená výsadba ve skupinách 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2712" y="2261061"/>
            <a:ext cx="4430683" cy="39286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59484" y="2261062"/>
            <a:ext cx="4821381" cy="3928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17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b="1" u="sng" dirty="0" smtClean="0">
                <a:latin typeface="Arial Black" panose="020B0A04020102020204" pitchFamily="34" charset="0"/>
              </a:rPr>
              <a:t>Zásady, kterými </a:t>
            </a:r>
            <a:r>
              <a:rPr lang="cs-CZ" sz="1600" b="1" u="sng" dirty="0">
                <a:latin typeface="Arial Black" panose="020B0A04020102020204" pitchFamily="34" charset="0"/>
              </a:rPr>
              <a:t>se stanovují podmínky pro poskytování </a:t>
            </a:r>
            <a:r>
              <a:rPr lang="cs-CZ" sz="1600" b="1" u="sng" dirty="0" smtClean="0">
                <a:latin typeface="Arial Black" panose="020B0A04020102020204" pitchFamily="34" charset="0"/>
              </a:rPr>
              <a:t>dotací pro </a:t>
            </a:r>
            <a:r>
              <a:rPr lang="cs-CZ" sz="1600" b="1" u="sng" dirty="0">
                <a:latin typeface="Arial Black" panose="020B0A04020102020204" pitchFamily="34" charset="0"/>
              </a:rPr>
              <a:t>rok </a:t>
            </a:r>
            <a:r>
              <a:rPr lang="cs-CZ" sz="1600" b="1" u="sng" dirty="0" smtClean="0">
                <a:latin typeface="Arial Black" panose="020B0A04020102020204" pitchFamily="34" charset="0"/>
              </a:rPr>
              <a:t>2023</a:t>
            </a:r>
            <a:r>
              <a:rPr lang="cs-CZ" sz="1400" b="1" dirty="0" smtClean="0">
                <a:latin typeface="Arial Black" panose="020B0A04020102020204" pitchFamily="34" charset="0"/>
              </a:rPr>
              <a:t> </a:t>
            </a:r>
            <a:r>
              <a:rPr lang="cs-CZ" b="1" dirty="0" smtClean="0"/>
              <a:t>ze dne 7.12.2022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400" dirty="0" smtClean="0">
                <a:latin typeface="Arial Black" panose="020B0A04020102020204" pitchFamily="34" charset="0"/>
              </a:rPr>
              <a:t>Žádost lze podat výhradně elektronicky přes Portál farmáře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400" dirty="0" smtClean="0">
                <a:latin typeface="Arial Black" panose="020B0A04020102020204" pitchFamily="34" charset="0"/>
              </a:rPr>
              <a:t>Žádost se podává samostatně za každý dotační program/podprogram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400" dirty="0" smtClean="0">
                <a:latin typeface="Arial Black" panose="020B0A04020102020204" pitchFamily="34" charset="0"/>
              </a:rPr>
              <a:t>U dotačních programů s motivačním účinkem se žádost o dotaci podává před zahájením činnosti nebo zahájením práce na projektu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1400" dirty="0">
                <a:latin typeface="Arial Black" panose="020B0A04020102020204" pitchFamily="34" charset="0"/>
              </a:rPr>
              <a:t>U dotačních programů s motivačním </a:t>
            </a:r>
            <a:r>
              <a:rPr lang="cs-CZ" sz="1400" dirty="0" smtClean="0">
                <a:latin typeface="Arial Black" panose="020B0A04020102020204" pitchFamily="34" charset="0"/>
              </a:rPr>
              <a:t>účinkem žadatel následně podává doklady prokazující nárok na dotaci opět přes PF</a:t>
            </a:r>
            <a:endParaRPr lang="cs-CZ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u="sng" dirty="0" smtClean="0">
                <a:latin typeface="Arial Black" panose="020B0A04020102020204" pitchFamily="34" charset="0"/>
              </a:rPr>
              <a:t>Zásadní změny oproti Zásadám pro rok 2022</a:t>
            </a:r>
          </a:p>
          <a:p>
            <a:pPr marL="0" indent="0"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sz="1400" dirty="0" smtClean="0">
                <a:latin typeface="Arial Black" panose="020B0A04020102020204" pitchFamily="34" charset="0"/>
              </a:rPr>
              <a:t>Pro rok 2023 nebyl otevřen DP 3.k. – Mechanická likvidace plevelné řepy jako náhrada za likvidaci chemickou</a:t>
            </a:r>
          </a:p>
          <a:p>
            <a:pPr>
              <a:buFontTx/>
              <a:buChar char="-"/>
            </a:pPr>
            <a:r>
              <a:rPr lang="cs-CZ" sz="1400" dirty="0">
                <a:latin typeface="Arial Black" panose="020B0A04020102020204" pitchFamily="34" charset="0"/>
              </a:rPr>
              <a:t>Pro rok 2023 nebyl otevřen DP </a:t>
            </a:r>
            <a:r>
              <a:rPr lang="cs-CZ" sz="1400" dirty="0" smtClean="0">
                <a:latin typeface="Arial Black" panose="020B0A04020102020204" pitchFamily="34" charset="0"/>
              </a:rPr>
              <a:t>19.A. – Podpora na účast producentů a zpracovatelů mléka v režimu jakosti Q CZ</a:t>
            </a:r>
          </a:p>
          <a:p>
            <a:pPr>
              <a:buFontTx/>
              <a:buChar char="-"/>
            </a:pPr>
            <a:r>
              <a:rPr lang="cs-CZ" sz="1400" dirty="0">
                <a:latin typeface="Arial Black" panose="020B0A04020102020204" pitchFamily="34" charset="0"/>
              </a:rPr>
              <a:t>Pro rok 2023 nebyl otevřen DP </a:t>
            </a:r>
            <a:r>
              <a:rPr lang="cs-CZ" sz="1400" dirty="0" smtClean="0">
                <a:latin typeface="Arial Black" panose="020B0A04020102020204" pitchFamily="34" charset="0"/>
              </a:rPr>
              <a:t>19.B. </a:t>
            </a:r>
            <a:r>
              <a:rPr lang="cs-CZ" sz="1400" dirty="0">
                <a:latin typeface="Arial Black" panose="020B0A04020102020204" pitchFamily="34" charset="0"/>
              </a:rPr>
              <a:t>– Podpora na účast producentů a zpracovatelů </a:t>
            </a:r>
            <a:r>
              <a:rPr lang="cs-CZ" sz="1400" dirty="0" smtClean="0">
                <a:latin typeface="Arial Black" panose="020B0A04020102020204" pitchFamily="34" charset="0"/>
              </a:rPr>
              <a:t>drůbeže a drůbežích produktů </a:t>
            </a:r>
            <a:r>
              <a:rPr lang="cs-CZ" sz="1400" dirty="0">
                <a:latin typeface="Arial Black" panose="020B0A04020102020204" pitchFamily="34" charset="0"/>
              </a:rPr>
              <a:t>v režimu jakosti Q </a:t>
            </a:r>
            <a:r>
              <a:rPr lang="cs-CZ" sz="1400" dirty="0" smtClean="0">
                <a:latin typeface="Arial Black" panose="020B0A04020102020204" pitchFamily="34" charset="0"/>
              </a:rPr>
              <a:t>CZ</a:t>
            </a:r>
          </a:p>
          <a:p>
            <a:pPr>
              <a:buFontTx/>
              <a:buChar char="-"/>
            </a:pPr>
            <a:r>
              <a:rPr lang="cs-CZ" sz="1400" dirty="0">
                <a:latin typeface="Arial Black" panose="020B0A04020102020204" pitchFamily="34" charset="0"/>
              </a:rPr>
              <a:t>V Obecných </a:t>
            </a:r>
            <a:r>
              <a:rPr lang="cs-CZ" sz="1400" dirty="0" smtClean="0">
                <a:latin typeface="Arial Black" panose="020B0A04020102020204" pitchFamily="34" charset="0"/>
              </a:rPr>
              <a:t>podmínkách Zásad </a:t>
            </a:r>
            <a:r>
              <a:rPr lang="cs-CZ" sz="1400" dirty="0">
                <a:latin typeface="Arial Black" panose="020B0A04020102020204" pitchFamily="34" charset="0"/>
              </a:rPr>
              <a:t>je odkaz na zákon o zadávání veřejných zakázek – nově se budou limity sledovat u některých </a:t>
            </a:r>
            <a:r>
              <a:rPr lang="cs-CZ" sz="1400" dirty="0" err="1">
                <a:latin typeface="Arial Black" panose="020B0A04020102020204" pitchFamily="34" charset="0"/>
              </a:rPr>
              <a:t>nesazbových</a:t>
            </a:r>
            <a:r>
              <a:rPr lang="cs-CZ" sz="1400" dirty="0">
                <a:latin typeface="Arial Black" panose="020B0A04020102020204" pitchFamily="34" charset="0"/>
              </a:rPr>
              <a:t> </a:t>
            </a:r>
            <a:r>
              <a:rPr lang="cs-CZ" sz="1400" dirty="0" smtClean="0">
                <a:latin typeface="Arial Black" panose="020B0A04020102020204" pitchFamily="34" charset="0"/>
              </a:rPr>
              <a:t>DP</a:t>
            </a:r>
          </a:p>
          <a:p>
            <a:pPr>
              <a:buFontTx/>
              <a:buChar char="-"/>
            </a:pPr>
            <a:r>
              <a:rPr lang="cs-CZ" sz="1400" dirty="0" smtClean="0">
                <a:latin typeface="Arial Black" panose="020B0A04020102020204" pitchFamily="34" charset="0"/>
              </a:rPr>
              <a:t>Z důvodu významně nižší alokace finančních prostředků na ZND 2023 oproti roku 2022 lze očekávat výrazné krácení sazeb</a:t>
            </a:r>
          </a:p>
        </p:txBody>
      </p:sp>
    </p:spTree>
    <p:extLst>
      <p:ext uri="{BB962C8B-B14F-4D97-AF65-F5344CB8AC3E}">
        <p14:creationId xmlns:p14="http://schemas.microsoft.com/office/powerpoint/2010/main" val="7404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55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Opět pětiletý závazek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Je možný souběh s dobíhajícím závazkem AEKO, u dobíhajících závazků dle „starých“ pravidel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Žádost o zařazení do 15.5. </a:t>
            </a:r>
            <a:r>
              <a:rPr lang="cs-CZ" b="1" dirty="0" smtClean="0"/>
              <a:t>nebo nejpozději s datem podání JŽ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Zařazení na konkrétní DPB – většina opatření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Zařazení na % orné půdy – meziplodiny, </a:t>
            </a:r>
            <a:r>
              <a:rPr lang="cs-CZ" dirty="0" err="1" smtClean="0"/>
              <a:t>biopásy</a:t>
            </a:r>
            <a:r>
              <a:rPr lang="cs-CZ" dirty="0" smtClean="0"/>
              <a:t>, druhově bohaté pokrytí orné půdy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Navýšení – kvóta 35 %, při překročení nové zařazení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Snížení – kvóta 25 % pozbytí PDÚ v LPIS (u zařazení konkrétních DPB)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Snížení – kvóta 25 % pro jakékoliv snížení výměry u </a:t>
            </a:r>
            <a:r>
              <a:rPr lang="cs-CZ" dirty="0" err="1" smtClean="0"/>
              <a:t>podopatření</a:t>
            </a:r>
            <a:r>
              <a:rPr lang="cs-CZ" dirty="0" smtClean="0"/>
              <a:t> </a:t>
            </a:r>
            <a:r>
              <a:rPr lang="cs-CZ" dirty="0"/>
              <a:t>meziplodiny, </a:t>
            </a:r>
            <a:r>
              <a:rPr lang="cs-CZ" dirty="0" err="1"/>
              <a:t>biopásy</a:t>
            </a:r>
            <a:r>
              <a:rPr lang="cs-CZ" dirty="0"/>
              <a:t>, druhově </a:t>
            </a:r>
            <a:r>
              <a:rPr lang="cs-CZ" dirty="0" smtClean="0"/>
              <a:t>bohaté </a:t>
            </a:r>
            <a:r>
              <a:rPr lang="cs-CZ" dirty="0"/>
              <a:t>pokrytí orné </a:t>
            </a:r>
            <a:r>
              <a:rPr lang="cs-CZ" dirty="0" smtClean="0"/>
              <a:t>půdy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Přechod zařazení – opět umožněn přechod z AEKO IP do EZ formou transformace do nové pětiletky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AEKO OTP – nově povinnost zařadit i ve volné krajině nadstavbový management, je-li </a:t>
            </a:r>
            <a:r>
              <a:rPr lang="cs-CZ" dirty="0" smtClean="0"/>
              <a:t>vymezen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Směnný kurz pro rok 2023 je 24,116 CZK/EUR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5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Podpůrný a garanční rolnický a lesnický fond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304" y="1459865"/>
            <a:ext cx="10515600" cy="4973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u="sng" dirty="0">
                <a:latin typeface="Arial Black" panose="020B0A04020102020204" pitchFamily="34" charset="0"/>
              </a:rPr>
              <a:t>Přehled otevřených programů:</a:t>
            </a:r>
          </a:p>
          <a:p>
            <a:pPr marL="0" indent="0">
              <a:buNone/>
            </a:pPr>
            <a:r>
              <a:rPr lang="cs-CZ" sz="1400" u="sng" dirty="0" smtClean="0">
                <a:latin typeface="Arial Black" panose="020B0A04020102020204" pitchFamily="34" charset="0"/>
              </a:rPr>
              <a:t>Zemědělec</a:t>
            </a:r>
            <a:endParaRPr lang="cs-CZ" sz="1400" u="sng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Arial Black" panose="020B0A04020102020204" pitchFamily="34" charset="0"/>
              </a:rPr>
              <a:t>Zahájení realizace investice je možné až po podání Žádosti o Podporu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Arial Black" panose="020B0A04020102020204" pitchFamily="34" charset="0"/>
              </a:rPr>
              <a:t>Nově </a:t>
            </a:r>
            <a:r>
              <a:rPr lang="cs-CZ" sz="1400" dirty="0">
                <a:latin typeface="Arial Black" panose="020B0A04020102020204" pitchFamily="34" charset="0"/>
              </a:rPr>
              <a:t>nelze podpořit nákup plemenných </a:t>
            </a:r>
            <a:r>
              <a:rPr lang="cs-CZ" sz="1400" dirty="0" smtClean="0">
                <a:latin typeface="Arial Black" panose="020B0A04020102020204" pitchFamily="34" charset="0"/>
              </a:rPr>
              <a:t>zvířat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400" u="sng" dirty="0" smtClean="0">
                <a:latin typeface="Arial Black" panose="020B0A04020102020204" pitchFamily="34" charset="0"/>
              </a:rPr>
              <a:t>Podpora pojištění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Arial Black" panose="020B0A04020102020204" pitchFamily="34" charset="0"/>
              </a:rPr>
              <a:t>Příjem žádostí zahájen 1.1. a ukončen 31.10. příslušného roku</a:t>
            </a:r>
          </a:p>
          <a:p>
            <a:pPr>
              <a:lnSpc>
                <a:spcPct val="150000"/>
              </a:lnSpc>
            </a:pPr>
            <a:r>
              <a:rPr lang="cs-CZ" sz="1400" dirty="0">
                <a:latin typeface="Arial Black" panose="020B0A04020102020204" pitchFamily="34" charset="0"/>
              </a:rPr>
              <a:t>Pojistné na </a:t>
            </a:r>
            <a:r>
              <a:rPr lang="cs-CZ" sz="1400" dirty="0" smtClean="0">
                <a:latin typeface="Arial Black" panose="020B0A04020102020204" pitchFamily="34" charset="0"/>
              </a:rPr>
              <a:t>příslušný </a:t>
            </a:r>
            <a:r>
              <a:rPr lang="cs-CZ" sz="1400" dirty="0">
                <a:latin typeface="Arial Black" panose="020B0A04020102020204" pitchFamily="34" charset="0"/>
              </a:rPr>
              <a:t>rok nesmí být uhrazeno před podáním </a:t>
            </a:r>
            <a:r>
              <a:rPr lang="cs-CZ" sz="1400" dirty="0" smtClean="0">
                <a:latin typeface="Arial Black" panose="020B0A04020102020204" pitchFamily="34" charset="0"/>
              </a:rPr>
              <a:t>Žádosti </a:t>
            </a:r>
            <a:r>
              <a:rPr lang="cs-CZ" sz="1400" dirty="0">
                <a:latin typeface="Arial Black" panose="020B0A04020102020204" pitchFamily="34" charset="0"/>
              </a:rPr>
              <a:t>pro </a:t>
            </a:r>
            <a:r>
              <a:rPr lang="cs-CZ" sz="1400" dirty="0" smtClean="0">
                <a:latin typeface="Arial Black" panose="020B0A04020102020204" pitchFamily="34" charset="0"/>
              </a:rPr>
              <a:t>příslušný rok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400" u="sng" dirty="0" smtClean="0">
                <a:latin typeface="Arial Black" panose="020B0A04020102020204" pitchFamily="34" charset="0"/>
              </a:rPr>
              <a:t>Podpora </a:t>
            </a:r>
            <a:r>
              <a:rPr lang="cs-CZ" sz="1400" u="sng" dirty="0">
                <a:latin typeface="Arial Black" panose="020B0A04020102020204" pitchFamily="34" charset="0"/>
              </a:rPr>
              <a:t>nákupu půdy</a:t>
            </a: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Arial Black" panose="020B0A04020102020204" pitchFamily="34" charset="0"/>
              </a:rPr>
              <a:t>Podpora je poskytována v režimu de </a:t>
            </a:r>
            <a:r>
              <a:rPr lang="cs-CZ" sz="1400" dirty="0" err="1" smtClean="0">
                <a:latin typeface="Arial Black" panose="020B0A04020102020204" pitchFamily="34" charset="0"/>
              </a:rPr>
              <a:t>minimis</a:t>
            </a:r>
            <a:endParaRPr lang="cs-CZ" sz="1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400" dirty="0" smtClean="0">
                <a:latin typeface="Arial Black" panose="020B0A04020102020204" pitchFamily="34" charset="0"/>
              </a:rPr>
              <a:t>Nakupovaná půda nesmí být ve vlastnictví státu</a:t>
            </a:r>
          </a:p>
          <a:p>
            <a:pPr>
              <a:lnSpc>
                <a:spcPct val="170000"/>
              </a:lnSpc>
            </a:pPr>
            <a:r>
              <a:rPr lang="cs-CZ" sz="1400" dirty="0" smtClean="0">
                <a:latin typeface="Arial Black" panose="020B0A04020102020204" pitchFamily="34" charset="0"/>
              </a:rPr>
              <a:t>Podpora se neposkytne, pokud k nabytí nemovitosti došlo před podáním Žádosti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Aktuálně </a:t>
            </a:r>
            <a:r>
              <a:rPr lang="cs-CZ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lze podat všechny žádosti s výjimkou Zemědělce pouze </a:t>
            </a:r>
            <a:r>
              <a:rPr lang="cs-CZ" sz="1400" dirty="0">
                <a:solidFill>
                  <a:srgbClr val="FF0000"/>
                </a:solidFill>
                <a:latin typeface="Arial Black" panose="020B0A04020102020204" pitchFamily="34" charset="0"/>
              </a:rPr>
              <a:t>elektronicky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s-CZ" sz="1400" i="1" dirty="0" smtClean="0">
                <a:latin typeface="Arial Black" panose="020B0A04020102020204" pitchFamily="34" charset="0"/>
              </a:rPr>
              <a:t>Bližší </a:t>
            </a:r>
            <a:r>
              <a:rPr lang="cs-CZ" sz="1400" i="1" dirty="0" smtClean="0">
                <a:latin typeface="Arial Black" panose="020B0A04020102020204" pitchFamily="34" charset="0"/>
              </a:rPr>
              <a:t>informace na </a:t>
            </a:r>
            <a:r>
              <a:rPr lang="cs-CZ" sz="1400" i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www.pgrlf.cz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091" y="757541"/>
            <a:ext cx="10515600" cy="551293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lnSpc>
                <a:spcPct val="150000"/>
              </a:lnSpc>
              <a:buNone/>
            </a:pP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95" y="244806"/>
            <a:ext cx="6230319" cy="58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3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025394"/>
            <a:ext cx="12192000" cy="1272540"/>
            <a:chOff x="0" y="5349244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080218" y="5785459"/>
              <a:ext cx="40315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cap="all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děkuji Za pozornost</a:t>
              </a:r>
              <a:endParaRPr lang="cs-CZ" sz="2000" b="1" cap="all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75949"/>
            <a:ext cx="12192000" cy="1272540"/>
            <a:chOff x="0" y="5349244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080218" y="5631571"/>
              <a:ext cx="40315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cap="all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Pomáháme českému zemědělství</a:t>
              </a:r>
              <a:endParaRPr lang="cs-CZ" sz="2000" b="1" cap="all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6678"/>
            <a:ext cx="5004661" cy="4225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u="sng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b="1" u="sng" dirty="0" smtClean="0">
                <a:latin typeface="Arial Black" panose="020B0A04020102020204" pitchFamily="34" charset="0"/>
              </a:rPr>
              <a:t>AEKO </a:t>
            </a:r>
            <a:r>
              <a:rPr lang="cs-CZ" b="1" u="sng" dirty="0">
                <a:latin typeface="Arial Black" panose="020B0A04020102020204" pitchFamily="34" charset="0"/>
              </a:rPr>
              <a:t>– zatravňování orné půdy:</a:t>
            </a:r>
          </a:p>
          <a:p>
            <a:pPr lvl="0"/>
            <a:r>
              <a:rPr lang="cs-CZ" dirty="0" smtClean="0">
                <a:latin typeface="Arial Black" panose="020B0A04020102020204" pitchFamily="34" charset="0"/>
              </a:rPr>
              <a:t>zatravňování </a:t>
            </a:r>
            <a:r>
              <a:rPr lang="cs-CZ" dirty="0">
                <a:latin typeface="Arial Black" panose="020B0A04020102020204" pitchFamily="34" charset="0"/>
              </a:rPr>
              <a:t>orné půdy běžnou </a:t>
            </a:r>
            <a:r>
              <a:rPr lang="cs-CZ" dirty="0" smtClean="0">
                <a:latin typeface="Arial Black" panose="020B0A04020102020204" pitchFamily="34" charset="0"/>
              </a:rPr>
              <a:t>směsí</a:t>
            </a:r>
            <a:endParaRPr lang="cs-CZ" dirty="0">
              <a:latin typeface="Arial Black" panose="020B0A04020102020204" pitchFamily="34" charset="0"/>
            </a:endParaRPr>
          </a:p>
          <a:p>
            <a:pPr lvl="0"/>
            <a:r>
              <a:rPr lang="cs-CZ" dirty="0">
                <a:latin typeface="Arial Black" panose="020B0A04020102020204" pitchFamily="34" charset="0"/>
              </a:rPr>
              <a:t>zatravňování orné půdy druhově bohatou </a:t>
            </a:r>
            <a:r>
              <a:rPr lang="cs-CZ" dirty="0" smtClean="0">
                <a:latin typeface="Arial Black" panose="020B0A04020102020204" pitchFamily="34" charset="0"/>
              </a:rPr>
              <a:t>směsí</a:t>
            </a:r>
            <a:endParaRPr lang="cs-CZ" dirty="0">
              <a:latin typeface="Arial Black" panose="020B0A04020102020204" pitchFamily="34" charset="0"/>
            </a:endParaRPr>
          </a:p>
          <a:p>
            <a:pPr lvl="0"/>
            <a:r>
              <a:rPr lang="cs-CZ" dirty="0">
                <a:latin typeface="Arial Black" panose="020B0A04020102020204" pitchFamily="34" charset="0"/>
              </a:rPr>
              <a:t>zatravňování orné půdy regionální </a:t>
            </a:r>
            <a:r>
              <a:rPr lang="cs-CZ" dirty="0" smtClean="0">
                <a:latin typeface="Arial Black" panose="020B0A04020102020204" pitchFamily="34" charset="0"/>
              </a:rPr>
              <a:t>směsí</a:t>
            </a:r>
            <a:endParaRPr lang="cs-CZ" dirty="0">
              <a:latin typeface="Arial Black" panose="020B0A04020102020204" pitchFamily="34" charset="0"/>
            </a:endParaRPr>
          </a:p>
          <a:p>
            <a:pPr lvl="0"/>
            <a:r>
              <a:rPr lang="cs-CZ" dirty="0">
                <a:latin typeface="Arial Black" panose="020B0A04020102020204" pitchFamily="34" charset="0"/>
              </a:rPr>
              <a:t>zatravňování orné půdy podél vodního útvaru běžnou </a:t>
            </a:r>
            <a:r>
              <a:rPr lang="cs-CZ" dirty="0" smtClean="0">
                <a:latin typeface="Arial Black" panose="020B0A04020102020204" pitchFamily="34" charset="0"/>
              </a:rPr>
              <a:t>směsí</a:t>
            </a:r>
            <a:endParaRPr lang="cs-CZ" dirty="0">
              <a:latin typeface="Arial Black" panose="020B0A04020102020204" pitchFamily="34" charset="0"/>
            </a:endParaRPr>
          </a:p>
          <a:p>
            <a:pPr lvl="0"/>
            <a:r>
              <a:rPr lang="cs-CZ" dirty="0">
                <a:latin typeface="Arial Black" panose="020B0A04020102020204" pitchFamily="34" charset="0"/>
              </a:rPr>
              <a:t>zatravňování orné půdy podél vodního útvaru druhově bohatou </a:t>
            </a:r>
            <a:r>
              <a:rPr lang="cs-CZ" dirty="0" smtClean="0">
                <a:latin typeface="Arial Black" panose="020B0A04020102020204" pitchFamily="34" charset="0"/>
              </a:rPr>
              <a:t>směsí</a:t>
            </a:r>
            <a:endParaRPr lang="cs-CZ" dirty="0">
              <a:latin typeface="Arial Black" panose="020B0A04020102020204" pitchFamily="34" charset="0"/>
            </a:endParaRPr>
          </a:p>
          <a:p>
            <a:pPr lvl="0"/>
            <a:r>
              <a:rPr lang="cs-CZ" dirty="0">
                <a:latin typeface="Arial Black" panose="020B0A04020102020204" pitchFamily="34" charset="0"/>
              </a:rPr>
              <a:t>zatravňování orné půdy podél vodního útvaru regionální </a:t>
            </a:r>
            <a:r>
              <a:rPr lang="cs-CZ" dirty="0" smtClean="0">
                <a:latin typeface="Arial Black" panose="020B0A04020102020204" pitchFamily="34" charset="0"/>
              </a:rPr>
              <a:t>směsí</a:t>
            </a:r>
            <a:endParaRPr lang="cs-CZ" dirty="0">
              <a:latin typeface="Arial Black" panose="020B0A04020102020204" pitchFamily="34" charset="0"/>
            </a:endParaRPr>
          </a:p>
          <a:p>
            <a:pPr lvl="0"/>
            <a:r>
              <a:rPr lang="cs-CZ" dirty="0">
                <a:latin typeface="Arial Black" panose="020B0A04020102020204" pitchFamily="34" charset="0"/>
              </a:rPr>
              <a:t>zatravňování orné půdy v infiltračních </a:t>
            </a:r>
            <a:r>
              <a:rPr lang="cs-CZ" dirty="0" smtClean="0">
                <a:latin typeface="Arial Black" panose="020B0A04020102020204" pitchFamily="34" charset="0"/>
              </a:rPr>
              <a:t>oblastech</a:t>
            </a:r>
            <a:endParaRPr lang="cs-CZ" dirty="0">
              <a:latin typeface="Arial Black" panose="020B0A04020102020204" pitchFamily="34" charset="0"/>
            </a:endParaRPr>
          </a:p>
          <a:p>
            <a:pPr lvl="0"/>
            <a:r>
              <a:rPr lang="cs-CZ" dirty="0">
                <a:latin typeface="Arial Black" panose="020B0A04020102020204" pitchFamily="34" charset="0"/>
              </a:rPr>
              <a:t>zatravňování drah soustředěného </a:t>
            </a:r>
            <a:r>
              <a:rPr lang="cs-CZ" dirty="0" smtClean="0">
                <a:latin typeface="Arial Black" panose="020B0A04020102020204" pitchFamily="34" charset="0"/>
              </a:rPr>
              <a:t>odtoku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0" y="1538344"/>
            <a:ext cx="5869364" cy="4520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cs-CZ" sz="1200" b="1" u="sng" dirty="0" smtClean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cs-CZ" sz="1200" b="1" u="sng" dirty="0" smtClean="0">
                <a:latin typeface="Arial Black" panose="020B0A04020102020204" pitchFamily="34" charset="0"/>
                <a:ea typeface="Verdana" panose="020B0604030504040204" pitchFamily="34" charset="0"/>
              </a:rPr>
              <a:t>AEKO </a:t>
            </a:r>
            <a:r>
              <a:rPr lang="cs-CZ" sz="1200" b="1" u="sng" dirty="0">
                <a:latin typeface="Arial Black" panose="020B0A04020102020204" pitchFamily="34" charset="0"/>
                <a:ea typeface="Verdana" panose="020B0604030504040204" pitchFamily="34" charset="0"/>
              </a:rPr>
              <a:t>– ošetřování extenzivních travních </a:t>
            </a:r>
            <a:r>
              <a:rPr lang="cs-CZ" sz="1200" b="1" u="sng" dirty="0" smtClean="0">
                <a:latin typeface="Arial Black" panose="020B0A04020102020204" pitchFamily="34" charset="0"/>
                <a:ea typeface="Verdana" panose="020B0604030504040204" pitchFamily="34" charset="0"/>
              </a:rPr>
              <a:t>porostů:</a:t>
            </a:r>
            <a:endParaRPr lang="cs-CZ" sz="1200" b="1" u="sng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obecná péče o extenzivní louky a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pastviny</a:t>
            </a:r>
            <a:endParaRPr lang="cs-CZ" sz="12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mezofilní a vlhkomilné louky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hnojené</a:t>
            </a:r>
            <a:endParaRPr lang="cs-CZ" sz="12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mezofilní a vlhkomilné louky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nehnojené</a:t>
            </a:r>
            <a:endParaRPr lang="cs-CZ" sz="12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horské a suchomilné louky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hnojené</a:t>
            </a:r>
            <a:endParaRPr lang="cs-CZ" sz="12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horské a suchomilné louky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nehnojené</a:t>
            </a:r>
            <a:endParaRPr lang="cs-CZ" sz="12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latin typeface="Arial Black" panose="020B0A04020102020204" pitchFamily="34" charset="0"/>
                <a:ea typeface="Verdana" panose="020B0604030504040204" pitchFamily="34" charset="0"/>
              </a:rPr>
              <a:t>trvale podmáčené a rašelinné louky </a:t>
            </a: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– </a:t>
            </a:r>
            <a:r>
              <a:rPr lang="cs-CZ" sz="1200" i="1" dirty="0">
                <a:latin typeface="Arial Black" panose="020B0A04020102020204" pitchFamily="34" charset="0"/>
                <a:ea typeface="Verdana" panose="020B0604030504040204" pitchFamily="34" charset="0"/>
              </a:rPr>
              <a:t>nově povinné i mimo ZCHÚ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b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ochrana modrásků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– </a:t>
            </a:r>
            <a:r>
              <a:rPr lang="cs-CZ" sz="1200" i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nově povinné i mimo ZCHÚ</a:t>
            </a:r>
            <a:endParaRPr lang="cs-CZ" sz="1200" i="1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latin typeface="Arial Black" panose="020B0A04020102020204" pitchFamily="34" charset="0"/>
                <a:ea typeface="Verdana" panose="020B0604030504040204" pitchFamily="34" charset="0"/>
              </a:rPr>
              <a:t>ochrana chřástala polního </a:t>
            </a: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– </a:t>
            </a:r>
            <a:r>
              <a:rPr lang="cs-CZ" sz="1200" i="1" dirty="0">
                <a:latin typeface="Arial Black" panose="020B0A04020102020204" pitchFamily="34" charset="0"/>
                <a:ea typeface="Verdana" panose="020B0604030504040204" pitchFamily="34" charset="0"/>
              </a:rPr>
              <a:t>nově povinné i mimo ZCHÚ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b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suché </a:t>
            </a:r>
            <a:r>
              <a:rPr lang="cs-CZ" sz="1200" b="1" dirty="0">
                <a:latin typeface="Arial Black" panose="020B0A04020102020204" pitchFamily="34" charset="0"/>
                <a:ea typeface="Verdana" panose="020B0604030504040204" pitchFamily="34" charset="0"/>
              </a:rPr>
              <a:t>stepní trávníky a vřesoviště </a:t>
            </a: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– </a:t>
            </a:r>
            <a:r>
              <a:rPr lang="cs-CZ" sz="1200" i="1" dirty="0">
                <a:latin typeface="Arial Black" panose="020B0A04020102020204" pitchFamily="34" charset="0"/>
                <a:ea typeface="Verdana" panose="020B0604030504040204" pitchFamily="34" charset="0"/>
              </a:rPr>
              <a:t>nově povinné i mimo ZCHÚ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málo </a:t>
            </a:r>
            <a:r>
              <a:rPr lang="cs-CZ" sz="1200" dirty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úživné </a:t>
            </a:r>
            <a:r>
              <a:rPr lang="cs-CZ" sz="1200" dirty="0" smtClean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pastviny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– </a:t>
            </a:r>
            <a:r>
              <a:rPr lang="cs-CZ" sz="1200" i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nový titul</a:t>
            </a:r>
            <a:endParaRPr lang="cs-CZ" sz="1200" i="1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druhově bohaté </a:t>
            </a:r>
            <a:r>
              <a:rPr lang="cs-CZ" sz="12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pastviny </a:t>
            </a:r>
            <a:endParaRPr lang="cs-CZ" sz="12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platba na </a:t>
            </a:r>
            <a:r>
              <a:rPr lang="cs-CZ" sz="1200" dirty="0" smtClean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výsledek </a:t>
            </a:r>
            <a:r>
              <a:rPr lang="cs-CZ" sz="1200" dirty="0">
                <a:latin typeface="Arial Black" panose="020B0A04020102020204" pitchFamily="34" charset="0"/>
                <a:ea typeface="Verdana" panose="020B0604030504040204" pitchFamily="34" charset="0"/>
              </a:rPr>
              <a:t>– </a:t>
            </a:r>
            <a:r>
              <a:rPr lang="cs-CZ" sz="1200" i="1" dirty="0">
                <a:latin typeface="Arial Black" panose="020B0A04020102020204" pitchFamily="34" charset="0"/>
                <a:ea typeface="Verdana" panose="020B0604030504040204" pitchFamily="34" charset="0"/>
              </a:rPr>
              <a:t>nový </a:t>
            </a:r>
            <a:r>
              <a:rPr lang="cs-CZ" sz="1200" i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titul pouze v CHKO Železné hory</a:t>
            </a:r>
            <a:endParaRPr lang="cs-CZ" sz="1200" i="1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9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9708"/>
            <a:ext cx="5004661" cy="3988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13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AEKO </a:t>
            </a:r>
            <a:r>
              <a:rPr lang="cs-CZ" sz="1300" u="sng" dirty="0">
                <a:solidFill>
                  <a:srgbClr val="FF0000"/>
                </a:solidFill>
                <a:latin typeface="Arial Black" panose="020B0A04020102020204" pitchFamily="34" charset="0"/>
              </a:rPr>
              <a:t>– p</a:t>
            </a:r>
            <a:r>
              <a:rPr lang="cs-CZ" sz="13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ěstování meziplodin:</a:t>
            </a:r>
            <a:r>
              <a:rPr lang="cs-CZ" sz="1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cs-CZ" sz="1300" dirty="0" smtClean="0">
                <a:latin typeface="Arial Black" panose="020B0A04020102020204" pitchFamily="34" charset="0"/>
              </a:rPr>
              <a:t>- </a:t>
            </a:r>
            <a:r>
              <a:rPr lang="cs-CZ" sz="1300" i="1" dirty="0" smtClean="0">
                <a:latin typeface="Arial Black" panose="020B0A04020102020204" pitchFamily="34" charset="0"/>
              </a:rPr>
              <a:t>nové </a:t>
            </a:r>
            <a:r>
              <a:rPr lang="cs-CZ" sz="1300" i="1" dirty="0" err="1" smtClean="0">
                <a:latin typeface="Arial Black" panose="020B0A04020102020204" pitchFamily="34" charset="0"/>
              </a:rPr>
              <a:t>podopatření</a:t>
            </a:r>
            <a:endParaRPr lang="cs-CZ" sz="1300" u="sng" dirty="0">
              <a:latin typeface="Arial Black" panose="020B0A04020102020204" pitchFamily="34" charset="0"/>
            </a:endParaRPr>
          </a:p>
          <a:p>
            <a:pPr lvl="0"/>
            <a:r>
              <a:rPr lang="cs-CZ" sz="1300" dirty="0">
                <a:latin typeface="Arial Black" panose="020B0A04020102020204" pitchFamily="34" charset="0"/>
              </a:rPr>
              <a:t>pěstování meziplodin pro zlepšení struktury </a:t>
            </a:r>
            <a:r>
              <a:rPr lang="cs-CZ" sz="1300" dirty="0" smtClean="0">
                <a:latin typeface="Arial Black" panose="020B0A04020102020204" pitchFamily="34" charset="0"/>
              </a:rPr>
              <a:t>půdy</a:t>
            </a:r>
            <a:endParaRPr lang="cs-CZ" sz="1300" dirty="0">
              <a:latin typeface="Arial Black" panose="020B0A04020102020204" pitchFamily="34" charset="0"/>
            </a:endParaRPr>
          </a:p>
          <a:p>
            <a:pPr lvl="0"/>
            <a:r>
              <a:rPr lang="cs-CZ" sz="1300" dirty="0">
                <a:latin typeface="Arial Black" panose="020B0A04020102020204" pitchFamily="34" charset="0"/>
              </a:rPr>
              <a:t>pěstování meziplodin proti utužení </a:t>
            </a:r>
            <a:r>
              <a:rPr lang="cs-CZ" sz="1300" dirty="0" smtClean="0">
                <a:latin typeface="Arial Black" panose="020B0A04020102020204" pitchFamily="34" charset="0"/>
              </a:rPr>
              <a:t>půdy</a:t>
            </a:r>
          </a:p>
          <a:p>
            <a:pPr marL="0" lvl="0" indent="0">
              <a:buNone/>
            </a:pPr>
            <a:endParaRPr lang="cs-CZ" sz="1300" dirty="0" smtClean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cs-CZ" sz="1300" u="sng" dirty="0" smtClean="0">
                <a:latin typeface="Arial Black" panose="020B0A04020102020204" pitchFamily="34" charset="0"/>
              </a:rPr>
              <a:t>AEKO </a:t>
            </a:r>
            <a:r>
              <a:rPr lang="cs-CZ" sz="1300" u="sng" dirty="0">
                <a:latin typeface="Arial Black" panose="020B0A04020102020204" pitchFamily="34" charset="0"/>
              </a:rPr>
              <a:t>– </a:t>
            </a:r>
            <a:r>
              <a:rPr lang="cs-CZ" sz="1300" u="sng" dirty="0" smtClean="0">
                <a:latin typeface="Arial Black" panose="020B0A04020102020204" pitchFamily="34" charset="0"/>
              </a:rPr>
              <a:t>krajinotvorné sady</a:t>
            </a:r>
            <a:r>
              <a:rPr lang="cs-CZ" sz="1300" dirty="0" smtClean="0">
                <a:latin typeface="Arial Black" panose="020B0A04020102020204" pitchFamily="34" charset="0"/>
              </a:rPr>
              <a:t> </a:t>
            </a:r>
            <a:r>
              <a:rPr lang="cs-CZ" sz="1300" dirty="0">
                <a:latin typeface="Arial Black" panose="020B0A04020102020204" pitchFamily="34" charset="0"/>
              </a:rPr>
              <a:t>- </a:t>
            </a:r>
            <a:r>
              <a:rPr lang="cs-CZ" sz="1300" i="1" dirty="0">
                <a:latin typeface="Arial Black" panose="020B0A04020102020204" pitchFamily="34" charset="0"/>
              </a:rPr>
              <a:t>nové </a:t>
            </a:r>
            <a:r>
              <a:rPr lang="cs-CZ" sz="1300" i="1" dirty="0" err="1">
                <a:latin typeface="Arial Black" panose="020B0A04020102020204" pitchFamily="34" charset="0"/>
              </a:rPr>
              <a:t>podopatření</a:t>
            </a:r>
            <a:endParaRPr lang="cs-CZ" sz="1300" u="sng" dirty="0" smtClean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endParaRPr lang="cs-CZ" sz="13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1300" u="sng" dirty="0">
                <a:latin typeface="Arial Black" panose="020B0A04020102020204" pitchFamily="34" charset="0"/>
              </a:rPr>
              <a:t>AEKO – </a:t>
            </a:r>
            <a:r>
              <a:rPr lang="cs-CZ" sz="1300" u="sng" dirty="0" err="1" smtClean="0">
                <a:latin typeface="Arial Black" panose="020B0A04020102020204" pitchFamily="34" charset="0"/>
              </a:rPr>
              <a:t>biopásy</a:t>
            </a:r>
            <a:r>
              <a:rPr lang="cs-CZ" sz="1300" u="sng" dirty="0" smtClean="0">
                <a:latin typeface="Arial Black" panose="020B0A04020102020204" pitchFamily="34" charset="0"/>
              </a:rPr>
              <a:t>:</a:t>
            </a:r>
            <a:endParaRPr lang="cs-CZ" sz="1300" u="sng" dirty="0">
              <a:latin typeface="Arial Black" panose="020B0A04020102020204" pitchFamily="34" charset="0"/>
            </a:endParaRPr>
          </a:p>
          <a:p>
            <a:r>
              <a:rPr lang="cs-CZ" sz="1300" dirty="0">
                <a:latin typeface="Arial Black" panose="020B0A04020102020204" pitchFamily="34" charset="0"/>
              </a:rPr>
              <a:t>krmné </a:t>
            </a:r>
            <a:r>
              <a:rPr lang="cs-CZ" sz="1300" dirty="0" err="1" smtClean="0">
                <a:latin typeface="Arial Black" panose="020B0A04020102020204" pitchFamily="34" charset="0"/>
              </a:rPr>
              <a:t>biopásy</a:t>
            </a:r>
            <a:endParaRPr lang="cs-CZ" sz="1300" dirty="0">
              <a:latin typeface="Arial Black" panose="020B0A04020102020204" pitchFamily="34" charset="0"/>
            </a:endParaRPr>
          </a:p>
          <a:p>
            <a:r>
              <a:rPr lang="cs-CZ" sz="1300" dirty="0" err="1">
                <a:latin typeface="Arial Black" panose="020B0A04020102020204" pitchFamily="34" charset="0"/>
              </a:rPr>
              <a:t>nektarodárné</a:t>
            </a:r>
            <a:r>
              <a:rPr lang="cs-CZ" sz="1300" dirty="0">
                <a:latin typeface="Arial Black" panose="020B0A04020102020204" pitchFamily="34" charset="0"/>
              </a:rPr>
              <a:t> </a:t>
            </a:r>
            <a:r>
              <a:rPr lang="cs-CZ" sz="1300" dirty="0" err="1" smtClean="0">
                <a:latin typeface="Arial Black" panose="020B0A04020102020204" pitchFamily="34" charset="0"/>
              </a:rPr>
              <a:t>biopásy</a:t>
            </a:r>
            <a:endParaRPr lang="cs-CZ" sz="1300" dirty="0">
              <a:latin typeface="Arial Black" panose="020B0A04020102020204" pitchFamily="34" charset="0"/>
            </a:endParaRPr>
          </a:p>
          <a:p>
            <a:r>
              <a:rPr lang="cs-CZ" sz="1300" dirty="0">
                <a:solidFill>
                  <a:srgbClr val="FF0000"/>
                </a:solidFill>
                <a:latin typeface="Arial Black" panose="020B0A04020102020204" pitchFamily="34" charset="0"/>
              </a:rPr>
              <a:t>kombinované </a:t>
            </a:r>
            <a:r>
              <a:rPr lang="cs-CZ" sz="13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biopásy</a:t>
            </a:r>
            <a:r>
              <a:rPr lang="cs-CZ" sz="1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cs-CZ" sz="1300" i="1" dirty="0" smtClean="0">
                <a:latin typeface="Arial Black" panose="020B0A04020102020204" pitchFamily="34" charset="0"/>
              </a:rPr>
              <a:t>- nově</a:t>
            </a:r>
          </a:p>
          <a:p>
            <a:endParaRPr lang="cs-CZ" sz="13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1300" u="sng" dirty="0">
                <a:latin typeface="Arial Black" panose="020B0A04020102020204" pitchFamily="34" charset="0"/>
              </a:rPr>
              <a:t>AEKO – ochrana čejky </a:t>
            </a:r>
            <a:r>
              <a:rPr lang="cs-CZ" sz="1300" u="sng" dirty="0" smtClean="0">
                <a:latin typeface="Arial Black" panose="020B0A04020102020204" pitchFamily="34" charset="0"/>
              </a:rPr>
              <a:t>chocholaté</a:t>
            </a:r>
          </a:p>
          <a:p>
            <a:pPr marL="0" indent="0">
              <a:buNone/>
            </a:pPr>
            <a:endParaRPr lang="cs-CZ" sz="13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cs-CZ" sz="1300" u="sng" dirty="0">
                <a:solidFill>
                  <a:srgbClr val="FF0000"/>
                </a:solidFill>
                <a:latin typeface="Arial Black" panose="020B0A04020102020204" pitchFamily="34" charset="0"/>
              </a:rPr>
              <a:t>AEKO – druhově bohaté pokrytí orné </a:t>
            </a:r>
            <a:r>
              <a:rPr lang="cs-CZ" sz="13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půdy</a:t>
            </a:r>
            <a:r>
              <a:rPr lang="cs-CZ" sz="1300" dirty="0" smtClean="0">
                <a:latin typeface="Arial Black" panose="020B0A04020102020204" pitchFamily="34" charset="0"/>
              </a:rPr>
              <a:t> </a:t>
            </a:r>
            <a:r>
              <a:rPr lang="cs-CZ" sz="1300" dirty="0">
                <a:latin typeface="Arial Black" panose="020B0A04020102020204" pitchFamily="34" charset="0"/>
              </a:rPr>
              <a:t>- </a:t>
            </a:r>
            <a:r>
              <a:rPr lang="cs-CZ" sz="1300" i="1" dirty="0">
                <a:latin typeface="Arial Black" panose="020B0A04020102020204" pitchFamily="34" charset="0"/>
              </a:rPr>
              <a:t>nové </a:t>
            </a:r>
            <a:r>
              <a:rPr lang="cs-CZ" sz="1300" i="1" dirty="0" err="1">
                <a:latin typeface="Arial Black" panose="020B0A04020102020204" pitchFamily="34" charset="0"/>
              </a:rPr>
              <a:t>podopatření</a:t>
            </a:r>
            <a:endParaRPr lang="cs-CZ" sz="1300" u="sng" dirty="0">
              <a:latin typeface="Arial Black" panose="020B0A04020102020204" pitchFamily="34" charset="0"/>
            </a:endParaRPr>
          </a:p>
          <a:p>
            <a:endParaRPr lang="cs-CZ" dirty="0">
              <a:solidFill>
                <a:srgbClr val="034A3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06759" y="1903615"/>
            <a:ext cx="4658224" cy="329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cs-CZ" sz="1100" u="sng" dirty="0">
                <a:latin typeface="Arial Black" panose="020B0A04020102020204" pitchFamily="34" charset="0"/>
                <a:ea typeface="Verdana" panose="020B0604030504040204" pitchFamily="34" charset="0"/>
              </a:rPr>
              <a:t>AEKO – </a:t>
            </a:r>
            <a:r>
              <a:rPr lang="cs-CZ" sz="1100" u="sng" dirty="0" smtClean="0">
                <a:latin typeface="Arial Black" panose="020B0A04020102020204" pitchFamily="34" charset="0"/>
                <a:ea typeface="Verdana" panose="020B0604030504040204" pitchFamily="34" charset="0"/>
              </a:rPr>
              <a:t>Integrovaná produkce ovoce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endParaRPr lang="cs-CZ" sz="1100" dirty="0" smtClean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1100" u="sng" dirty="0">
                <a:latin typeface="Arial Black" panose="020B0A04020102020204" pitchFamily="34" charset="0"/>
                <a:ea typeface="Verdana" panose="020B0604030504040204" pitchFamily="34" charset="0"/>
              </a:rPr>
              <a:t>AEKO – Integrovaná produkce </a:t>
            </a:r>
            <a:r>
              <a:rPr lang="cs-CZ" sz="1100" u="sng" dirty="0" smtClean="0">
                <a:latin typeface="Arial Black" panose="020B0A04020102020204" pitchFamily="34" charset="0"/>
                <a:ea typeface="Verdana" panose="020B0604030504040204" pitchFamily="34" charset="0"/>
              </a:rPr>
              <a:t>révy vinné:</a:t>
            </a:r>
            <a:endParaRPr lang="cs-CZ" sz="1100" u="sng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základní </a:t>
            </a:r>
            <a:r>
              <a:rPr lang="cs-CZ" sz="1100" dirty="0">
                <a:latin typeface="Arial Black" panose="020B0A04020102020204" pitchFamily="34" charset="0"/>
                <a:ea typeface="Verdana" panose="020B0604030504040204" pitchFamily="34" charset="0"/>
              </a:rPr>
              <a:t>ochrana vinic 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latin typeface="Arial Black" panose="020B0A04020102020204" pitchFamily="34" charset="0"/>
                <a:ea typeface="Verdana" panose="020B0604030504040204" pitchFamily="34" charset="0"/>
              </a:rPr>
              <a:t>nadstavbová ochrana vinic</a:t>
            </a:r>
          </a:p>
          <a:p>
            <a:endParaRPr lang="cs-CZ" sz="1100" dirty="0" smtClean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endParaRPr lang="cs-CZ" sz="11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r>
              <a:rPr lang="cs-CZ" sz="1100" u="sng" dirty="0">
                <a:latin typeface="Arial Black" panose="020B0A04020102020204" pitchFamily="34" charset="0"/>
                <a:ea typeface="Verdana" panose="020B0604030504040204" pitchFamily="34" charset="0"/>
              </a:rPr>
              <a:t>AEKO – integrovaná </a:t>
            </a:r>
            <a:r>
              <a:rPr lang="cs-CZ" sz="1100" u="sng" dirty="0" smtClean="0">
                <a:latin typeface="Arial Black" panose="020B0A04020102020204" pitchFamily="34" charset="0"/>
                <a:ea typeface="Verdana" panose="020B0604030504040204" pitchFamily="34" charset="0"/>
              </a:rPr>
              <a:t>produkce:</a:t>
            </a:r>
            <a:endParaRPr lang="cs-CZ" sz="1100" u="sng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zeleniny</a:t>
            </a:r>
            <a:endParaRPr lang="cs-CZ" sz="11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chřestu</a:t>
            </a:r>
            <a:endParaRPr lang="cs-CZ" sz="11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1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jahodníku</a:t>
            </a:r>
            <a:endParaRPr lang="cs-CZ" sz="1100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100" dirty="0" smtClean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Brambor</a:t>
            </a:r>
            <a:r>
              <a:rPr lang="cs-CZ" sz="1100" dirty="0" smtClean="0">
                <a:latin typeface="Arial Black" panose="020B0A04020102020204" pitchFamily="34" charset="0"/>
                <a:ea typeface="Verdana" panose="020B0604030504040204" pitchFamily="34" charset="0"/>
              </a:rPr>
              <a:t> </a:t>
            </a:r>
            <a:r>
              <a:rPr lang="cs-CZ" sz="1100" i="1" dirty="0" smtClean="0">
                <a:latin typeface="Arial Black" panose="020B0A04020102020204" pitchFamily="34" charset="0"/>
                <a:ea typeface="Verdana" panose="020B0604030504040204" pitchFamily="34" charset="0"/>
              </a:rPr>
              <a:t>- nově</a:t>
            </a:r>
            <a:endParaRPr lang="cs-CZ" sz="1100" i="1" dirty="0"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37600" cy="392935"/>
          </a:xfrm>
        </p:spPr>
        <p:txBody>
          <a:bodyPr>
            <a:normAutofit/>
          </a:bodyPr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latin typeface="Arial Black" panose="020B0A04020102020204" pitchFamily="34" charset="0"/>
              </a:rPr>
              <a:t>AEKO – </a:t>
            </a:r>
            <a:r>
              <a:rPr lang="cs-CZ" b="1" dirty="0" smtClean="0">
                <a:latin typeface="Arial Black" panose="020B0A04020102020204" pitchFamily="34" charset="0"/>
              </a:rPr>
              <a:t>Zatravňování </a:t>
            </a:r>
            <a:r>
              <a:rPr lang="cs-CZ" b="1" dirty="0">
                <a:latin typeface="Arial Black" panose="020B0A04020102020204" pitchFamily="34" charset="0"/>
              </a:rPr>
              <a:t>orné půdy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/>
              <a:t>Zařadit lze způsobilou kulturu </a:t>
            </a:r>
            <a:r>
              <a:rPr lang="cs-CZ" dirty="0"/>
              <a:t>R </a:t>
            </a:r>
            <a:r>
              <a:rPr lang="cs-CZ" dirty="0" smtClean="0"/>
              <a:t>(vymezeno v LPIS)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Minimální </a:t>
            </a:r>
            <a:r>
              <a:rPr lang="cs-CZ" dirty="0"/>
              <a:t>výměra pro zařazení je 0,5 ha, zařazenou výměru nelze navyšovat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prvním roce </a:t>
            </a:r>
            <a:r>
              <a:rPr lang="cs-CZ" dirty="0"/>
              <a:t>závazku povinnost zatravnit do 31.5.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Pro zařazení u zatravňování druhově bohatou směsí nebo regionální směsí nutné souhlasné stanovisko OOP (v LPIS do 31.5.)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</a:t>
            </a:r>
            <a:r>
              <a:rPr lang="cs-CZ" dirty="0"/>
              <a:t>prvním roce závazku povinnost</a:t>
            </a:r>
            <a:r>
              <a:rPr lang="cs-CZ" dirty="0" smtClean="0"/>
              <a:t> </a:t>
            </a:r>
            <a:r>
              <a:rPr lang="cs-CZ" dirty="0"/>
              <a:t>změnit </a:t>
            </a:r>
            <a:r>
              <a:rPr lang="cs-CZ" dirty="0" smtClean="0"/>
              <a:t>kulturu do 31.12. </a:t>
            </a:r>
            <a:r>
              <a:rPr lang="cs-CZ" dirty="0"/>
              <a:t>na </a:t>
            </a:r>
            <a:r>
              <a:rPr lang="cs-CZ" dirty="0" smtClean="0"/>
              <a:t>G či T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Platí </a:t>
            </a:r>
            <a:r>
              <a:rPr lang="cs-CZ" dirty="0"/>
              <a:t>zákaz obnovy TTP na zařazených DPB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Není </a:t>
            </a:r>
            <a:r>
              <a:rPr lang="cs-CZ" dirty="0"/>
              <a:t>podmínka minimální intenzity chovu zvířat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AEKO </a:t>
            </a: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- Ošetřování </a:t>
            </a: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extenzivních travních porostů 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 lvl="0"/>
            <a:r>
              <a:rPr lang="cs-CZ" dirty="0"/>
              <a:t>obecná péče o extenzivní louky a pastviny</a:t>
            </a:r>
          </a:p>
          <a:p>
            <a:pPr lvl="0"/>
            <a:r>
              <a:rPr lang="cs-CZ" dirty="0"/>
              <a:t>mezofilní a vlhkomilné louky hnojené</a:t>
            </a:r>
          </a:p>
          <a:p>
            <a:pPr lvl="0"/>
            <a:r>
              <a:rPr lang="cs-CZ" dirty="0"/>
              <a:t>mezofilní a vlhkomilné louky nehnojené</a:t>
            </a:r>
          </a:p>
          <a:p>
            <a:pPr lvl="0"/>
            <a:r>
              <a:rPr lang="cs-CZ" dirty="0"/>
              <a:t>horské a suchomilné louky hnojené</a:t>
            </a:r>
          </a:p>
          <a:p>
            <a:pPr lvl="0"/>
            <a:r>
              <a:rPr lang="cs-CZ" dirty="0"/>
              <a:t>horské a suchomilné louky nehnojené</a:t>
            </a:r>
          </a:p>
          <a:p>
            <a:pPr lvl="0"/>
            <a:r>
              <a:rPr lang="cs-CZ" dirty="0"/>
              <a:t>trvale podmáčené a rašelinné louky</a:t>
            </a:r>
          </a:p>
          <a:p>
            <a:pPr lvl="0"/>
            <a:r>
              <a:rPr lang="cs-CZ" dirty="0"/>
              <a:t>ochrana modrásků</a:t>
            </a:r>
          </a:p>
          <a:p>
            <a:pPr lvl="0"/>
            <a:r>
              <a:rPr lang="cs-CZ" dirty="0"/>
              <a:t>ochrana chřástala polního</a:t>
            </a:r>
          </a:p>
          <a:p>
            <a:pPr lvl="0"/>
            <a:r>
              <a:rPr lang="cs-CZ" dirty="0"/>
              <a:t>suché stepní trávníky a vřesoviště,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málo úživné </a:t>
            </a:r>
            <a:r>
              <a:rPr lang="cs-CZ" b="1" dirty="0" smtClean="0">
                <a:solidFill>
                  <a:srgbClr val="00B050"/>
                </a:solidFill>
              </a:rPr>
              <a:t>pastviny </a:t>
            </a:r>
            <a:r>
              <a:rPr lang="cs-CZ" dirty="0" smtClean="0"/>
              <a:t>– obdoba DBP, ale pastvou max. 50 kg N/ha (u DBP min. 10 kg N/ha), pastvu lze nahradit sečí se souhlasem OOP (vymezí v LPIS)</a:t>
            </a:r>
            <a:endParaRPr lang="cs-CZ" b="1" dirty="0">
              <a:solidFill>
                <a:srgbClr val="00B050"/>
              </a:solidFill>
            </a:endParaRPr>
          </a:p>
          <a:p>
            <a:pPr lvl="0"/>
            <a:r>
              <a:rPr lang="cs-CZ" dirty="0"/>
              <a:t>druhově bohaté pastviny</a:t>
            </a:r>
          </a:p>
          <a:p>
            <a:pPr lvl="0"/>
            <a:r>
              <a:rPr lang="cs-CZ" b="1" dirty="0">
                <a:solidFill>
                  <a:srgbClr val="00B050"/>
                </a:solidFill>
              </a:rPr>
              <a:t>platba na výsledek (pouze CHKO Železné hory)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AEKO - Ošetřování extenzivních </a:t>
            </a: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travních porostů 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Minimální </a:t>
            </a:r>
            <a:r>
              <a:rPr lang="cs-CZ" dirty="0"/>
              <a:t>výměra k zařazení 2 ha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Zrušení </a:t>
            </a:r>
            <a:r>
              <a:rPr lang="cs-CZ" b="1" dirty="0"/>
              <a:t>podmínky maximální intenzity 1,15 VDJ/ha pasených </a:t>
            </a:r>
            <a:r>
              <a:rPr lang="cs-CZ" b="1" dirty="0" smtClean="0"/>
              <a:t>zvířat – </a:t>
            </a:r>
            <a:r>
              <a:rPr lang="cs-CZ" i="1" dirty="0" smtClean="0">
                <a:solidFill>
                  <a:srgbClr val="FF0000"/>
                </a:solidFill>
              </a:rPr>
              <a:t>POZOR! V 5. roce starého závazku stále platí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Nově se započítávají i jelenovití – stáří nad 1 rok, </a:t>
            </a:r>
            <a:r>
              <a:rPr lang="cs-CZ" b="1" dirty="0" err="1" smtClean="0"/>
              <a:t>koef</a:t>
            </a:r>
            <a:r>
              <a:rPr lang="cs-CZ" b="1" dirty="0" smtClean="0"/>
              <a:t>. 0,3 VDJ – </a:t>
            </a:r>
            <a:r>
              <a:rPr lang="cs-CZ" i="1" dirty="0" smtClean="0">
                <a:solidFill>
                  <a:srgbClr val="FF0000"/>
                </a:solidFill>
              </a:rPr>
              <a:t>ale nejdřív musí být novelizována Vyhláška</a:t>
            </a:r>
            <a:r>
              <a:rPr lang="cs-CZ" i="1" dirty="0">
                <a:solidFill>
                  <a:srgbClr val="FF0000"/>
                </a:solidFill>
              </a:rPr>
              <a:t>  č. 136/2004 Sb</a:t>
            </a:r>
            <a:r>
              <a:rPr lang="cs-CZ" i="1" dirty="0" smtClean="0">
                <a:solidFill>
                  <a:srgbClr val="FF0000"/>
                </a:solidFill>
              </a:rPr>
              <a:t>.,</a:t>
            </a:r>
            <a:r>
              <a:rPr lang="cs-CZ" i="1" dirty="0">
                <a:solidFill>
                  <a:srgbClr val="FF0000"/>
                </a:solidFill>
              </a:rPr>
              <a:t> kterou se stanoví podrobnosti označování zvířat a jejich </a:t>
            </a:r>
            <a:r>
              <a:rPr lang="cs-CZ" i="1" dirty="0" smtClean="0">
                <a:solidFill>
                  <a:srgbClr val="FF0000"/>
                </a:solidFill>
              </a:rPr>
              <a:t>evidence, a zvířata </a:t>
            </a:r>
            <a:r>
              <a:rPr lang="cs-CZ" i="1" dirty="0">
                <a:solidFill>
                  <a:srgbClr val="FF0000"/>
                </a:solidFill>
              </a:rPr>
              <a:t>bude nutné mít </a:t>
            </a:r>
            <a:r>
              <a:rPr lang="cs-CZ" i="1" dirty="0" smtClean="0">
                <a:solidFill>
                  <a:srgbClr val="FF0000"/>
                </a:solidFill>
              </a:rPr>
              <a:t>individuálně označena, </a:t>
            </a:r>
            <a:r>
              <a:rPr lang="cs-CZ" i="1" dirty="0">
                <a:solidFill>
                  <a:srgbClr val="FF0000"/>
                </a:solidFill>
              </a:rPr>
              <a:t>např. ušní známkou nebo čipem</a:t>
            </a:r>
            <a:endParaRPr lang="cs-CZ" b="1" i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cs-CZ" dirty="0" smtClean="0">
                <a:solidFill>
                  <a:srgbClr val="FF0000"/>
                </a:solidFill>
              </a:rPr>
              <a:t>Do </a:t>
            </a:r>
            <a:r>
              <a:rPr lang="cs-CZ" dirty="0">
                <a:solidFill>
                  <a:srgbClr val="FF0000"/>
                </a:solidFill>
              </a:rPr>
              <a:t>minimální intenzity 0,3 VDJ/ha nebudou započítány DPB</a:t>
            </a:r>
            <a:r>
              <a:rPr lang="cs-CZ" dirty="0"/>
              <a:t>, zařazené do titulu trvale podmáčené a rašelinné louky, ochrana modrásků, ochrana chřástala polního, a dále nebude započítána výměra DPB, které jsou z více jak 50% výměry v oblastech 1. a 2. zón chráněných krajinných oblastí, v maloplošných zvláště chráněných územích, </a:t>
            </a:r>
            <a:r>
              <a:rPr lang="cs-CZ" dirty="0">
                <a:solidFill>
                  <a:srgbClr val="FF0000"/>
                </a:solidFill>
              </a:rPr>
              <a:t>v zónách soustředěné péče NP</a:t>
            </a:r>
          </a:p>
          <a:p>
            <a:pPr>
              <a:lnSpc>
                <a:spcPct val="150000"/>
              </a:lnSpc>
            </a:pPr>
            <a:r>
              <a:rPr lang="cs-CZ" dirty="0"/>
              <a:t>Deklarace chovu koní zatím stále zachována (doručit Fondu do 31. 10.)</a:t>
            </a:r>
          </a:p>
          <a:p>
            <a:pPr>
              <a:lnSpc>
                <a:spcPct val="150000"/>
              </a:lnSpc>
            </a:pPr>
            <a:r>
              <a:rPr lang="cs-CZ" dirty="0"/>
              <a:t>Nepokosené plochy – nově nutno ponechat </a:t>
            </a:r>
            <a:r>
              <a:rPr lang="cs-CZ" b="1" dirty="0"/>
              <a:t>již od 10 ha </a:t>
            </a:r>
            <a:r>
              <a:rPr lang="cs-CZ" dirty="0"/>
              <a:t>(výměra DPB bez započtení KP</a:t>
            </a:r>
            <a:r>
              <a:rPr lang="cs-CZ" dirty="0" smtClean="0"/>
              <a:t>) </a:t>
            </a:r>
            <a:r>
              <a:rPr lang="cs-CZ" b="1" dirty="0" smtClean="0"/>
              <a:t>3-15 %</a:t>
            </a:r>
            <a:r>
              <a:rPr lang="cs-CZ" dirty="0" smtClean="0"/>
              <a:t> nepokosené plochy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Nově povoleno přihnojování u Chřástala; se souhlasem OOP v LPIS (!); snížená sazba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</a:t>
            </a:r>
            <a:r>
              <a:rPr lang="cs-CZ" dirty="0"/>
              <a:t>průběhu závazku povolena změna titulu u OTP z hnojených na nehnojené, případně při vzniku nové ZCHÚ ze základu B1 do nadstavby nebo naopak při ústupu ZCHÚ změna z nadstavby do základu </a:t>
            </a:r>
            <a:r>
              <a:rPr lang="cs-CZ" dirty="0" smtClean="0"/>
              <a:t>B1</a:t>
            </a: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Verdana" panose="020B0604030504040204" pitchFamily="34" charset="0"/>
              </a:rPr>
              <a:t>Agroenvironmentálně</a:t>
            </a:r>
            <a:r>
              <a:rPr lang="cs-CZ" dirty="0">
                <a:ea typeface="Verdana" panose="020B0604030504040204" pitchFamily="34" charset="0"/>
              </a:rPr>
              <a:t>-klimatická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AEKO </a:t>
            </a:r>
            <a:r>
              <a:rPr lang="cs-CZ" dirty="0" smtClean="0">
                <a:latin typeface="Arial Black" panose="020B0A04020102020204" pitchFamily="34" charset="0"/>
                <a:cs typeface="Calibri" panose="020F0502020204030204" pitchFamily="34" charset="0"/>
              </a:rPr>
              <a:t>- </a:t>
            </a:r>
            <a:r>
              <a:rPr lang="cs-CZ" dirty="0">
                <a:latin typeface="Arial Black" panose="020B0A04020102020204" pitchFamily="34" charset="0"/>
                <a:cs typeface="Calibri" panose="020F0502020204030204" pitchFamily="34" charset="0"/>
              </a:rPr>
              <a:t>Pěstování meziplodin </a:t>
            </a:r>
            <a:r>
              <a:rPr lang="cs-CZ" b="1" dirty="0" smtClean="0">
                <a:latin typeface="Arial Black" panose="020B0A04020102020204" pitchFamily="34" charset="0"/>
              </a:rPr>
              <a:t>: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Pěstování </a:t>
            </a:r>
            <a:r>
              <a:rPr lang="cs-CZ" dirty="0"/>
              <a:t>meziplodin pro </a:t>
            </a:r>
            <a:r>
              <a:rPr lang="cs-CZ" b="1" dirty="0"/>
              <a:t>zlepšení struktury </a:t>
            </a:r>
            <a:r>
              <a:rPr lang="cs-CZ" b="1" dirty="0" smtClean="0"/>
              <a:t>půdy </a:t>
            </a:r>
            <a:r>
              <a:rPr lang="cs-CZ" dirty="0" smtClean="0"/>
              <a:t>– 154 EUR/ha</a:t>
            </a:r>
            <a:endParaRPr lang="cs-CZ" dirty="0"/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Pěstování </a:t>
            </a:r>
            <a:r>
              <a:rPr lang="cs-CZ" dirty="0"/>
              <a:t>meziplodin </a:t>
            </a:r>
            <a:r>
              <a:rPr lang="cs-CZ" b="1" dirty="0"/>
              <a:t>proti utužení půdy </a:t>
            </a:r>
            <a:r>
              <a:rPr lang="cs-CZ" dirty="0"/>
              <a:t>(podmínkou je vhodnost v </a:t>
            </a:r>
            <a:r>
              <a:rPr lang="cs-CZ" dirty="0" smtClean="0"/>
              <a:t>LPIS) – 152 EUR/ha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zařazuje se minimálně 0,5 ha orné půdy a současně max. 10 % z celkové výměry standardní orné půdy v LPIS k datu podání žádosti.</a:t>
            </a:r>
          </a:p>
          <a:p>
            <a:pPr>
              <a:lnSpc>
                <a:spcPct val="100000"/>
              </a:lnSpc>
            </a:pPr>
            <a:r>
              <a:rPr lang="cs-CZ" dirty="0"/>
              <a:t>povinnost každoročně podat dotační žádost na minimálně 75% zařazené výměry do tohoto </a:t>
            </a:r>
            <a:r>
              <a:rPr lang="cs-CZ" dirty="0" err="1"/>
              <a:t>podopatření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sledované období pro dotaci do 31.března následujícího roku</a:t>
            </a:r>
          </a:p>
          <a:p>
            <a:pPr>
              <a:lnSpc>
                <a:spcPct val="100000"/>
              </a:lnSpc>
            </a:pPr>
            <a:r>
              <a:rPr lang="cs-CZ" dirty="0"/>
              <a:t>povinnost každoročně založit porost meziplodiny od 20. června do 30. září 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porost založen min. 2 plodinami (min. 50 % plodiny ze seznamu), min. výsevek 9 kg/ha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ponechat porost meziplodiny do 31. ledna následujícího kalendářního roku; porost meziplodiny nebude mechanicky ani chemicky omezován v růstu</a:t>
            </a:r>
          </a:p>
          <a:p>
            <a:pPr>
              <a:lnSpc>
                <a:spcPct val="100000"/>
              </a:lnSpc>
            </a:pPr>
            <a:r>
              <a:rPr lang="cs-CZ" dirty="0"/>
              <a:t>zapravení porostu meziplodiny od 1. února do 30. dubna následujícího kalendářního roku do </a:t>
            </a:r>
            <a:r>
              <a:rPr lang="cs-CZ" dirty="0" smtClean="0"/>
              <a:t>půdy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Pokud plochou meziplodin plním současně neprodukční plochu DZES 8, pak odpočet 50 EUR/ha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Pokud plochou meziplodin plním současně </a:t>
            </a:r>
            <a:r>
              <a:rPr lang="cs-CZ" dirty="0" smtClean="0"/>
              <a:t>celofiremní </a:t>
            </a:r>
            <a:r>
              <a:rPr lang="cs-CZ" dirty="0" err="1" smtClean="0"/>
              <a:t>ekoplatbu</a:t>
            </a:r>
            <a:r>
              <a:rPr lang="cs-CZ" dirty="0" smtClean="0"/>
              <a:t>, </a:t>
            </a:r>
            <a:r>
              <a:rPr lang="cs-CZ" dirty="0"/>
              <a:t>pak odpočet </a:t>
            </a:r>
            <a:r>
              <a:rPr lang="cs-CZ" dirty="0" smtClean="0"/>
              <a:t>82 </a:t>
            </a:r>
            <a:r>
              <a:rPr lang="cs-CZ" dirty="0"/>
              <a:t>EUR/h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6191</TotalTime>
  <Words>4360</Words>
  <Application>Microsoft Office PowerPoint</Application>
  <PresentationFormat>Širokoúhlá obrazovka</PresentationFormat>
  <Paragraphs>381</Paragraphs>
  <Slides>33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Verdana</vt:lpstr>
      <vt:lpstr>Wingdings</vt:lpstr>
      <vt:lpstr>Motiv Office</vt:lpstr>
      <vt:lpstr>Prezentace aplikace PowerPoint</vt:lpstr>
      <vt:lpstr>Environmentální opatření II. Pilíře SZP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Agroenvironmentálně-klimatická opatření</vt:lpstr>
      <vt:lpstr>Ekologické zemědělství</vt:lpstr>
      <vt:lpstr>Ekologické zemědělství</vt:lpstr>
      <vt:lpstr>ANC – Oblasti s přírodními a jinými omezeními </vt:lpstr>
      <vt:lpstr>Natura 2000 na zemědělské půdě</vt:lpstr>
      <vt:lpstr>dobré životní podmínky zvířat </vt:lpstr>
      <vt:lpstr>dobré životní podmínky zvířat</vt:lpstr>
      <vt:lpstr>zvýšení obranyschopnosti v chovu prasat vakcinací</vt:lpstr>
      <vt:lpstr>zvýšení obranyschopnosti v chovu prasat vakcinací</vt:lpstr>
      <vt:lpstr>ZZP – ZALESNĚNÍ ZEMĚDĚLSKÉ PŮDY</vt:lpstr>
      <vt:lpstr>ZZP – ZALESNĚNÍ ZEMĚDĚLSKÉ PŮDY</vt:lpstr>
      <vt:lpstr>AGROLESNICTVÍ (ALS)</vt:lpstr>
      <vt:lpstr>AGROLESNICTVÍ (ALS)</vt:lpstr>
      <vt:lpstr>AGROLESNICTVÍ (ALS)</vt:lpstr>
      <vt:lpstr>Národní dotace</vt:lpstr>
      <vt:lpstr>Národní dotace</vt:lpstr>
      <vt:lpstr>Podpůrný a garanční rolnický a lesnický fond</vt:lpstr>
      <vt:lpstr>Prezentace aplikace PowerPoint</vt:lpstr>
      <vt:lpstr>Prezentace aplikace PowerPoint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Kratochvílová Vladimíra Ing.</dc:creator>
  <cp:lastModifiedBy>Waldmann Petr Ing.</cp:lastModifiedBy>
  <cp:revision>677</cp:revision>
  <dcterms:created xsi:type="dcterms:W3CDTF">2022-06-02T05:43:24Z</dcterms:created>
  <dcterms:modified xsi:type="dcterms:W3CDTF">2023-04-09T15:17:53Z</dcterms:modified>
</cp:coreProperties>
</file>