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287" r:id="rId2"/>
    <p:sldId id="506" r:id="rId3"/>
    <p:sldId id="509" r:id="rId4"/>
    <p:sldId id="513" r:id="rId5"/>
    <p:sldId id="514" r:id="rId6"/>
    <p:sldId id="418" r:id="rId7"/>
    <p:sldId id="420" r:id="rId8"/>
    <p:sldId id="421" r:id="rId9"/>
    <p:sldId id="422" r:id="rId10"/>
    <p:sldId id="508" r:id="rId11"/>
    <p:sldId id="423" r:id="rId12"/>
    <p:sldId id="424" r:id="rId13"/>
    <p:sldId id="425" r:id="rId14"/>
    <p:sldId id="505" r:id="rId15"/>
    <p:sldId id="428" r:id="rId16"/>
    <p:sldId id="432" r:id="rId17"/>
    <p:sldId id="434" r:id="rId18"/>
    <p:sldId id="435" r:id="rId19"/>
    <p:sldId id="436" r:id="rId20"/>
    <p:sldId id="437" r:id="rId21"/>
    <p:sldId id="439" r:id="rId22"/>
    <p:sldId id="440" r:id="rId23"/>
    <p:sldId id="441" r:id="rId24"/>
    <p:sldId id="442" r:id="rId25"/>
    <p:sldId id="444" r:id="rId26"/>
    <p:sldId id="405" r:id="rId27"/>
    <p:sldId id="445" r:id="rId28"/>
    <p:sldId id="410" r:id="rId29"/>
    <p:sldId id="408" r:id="rId30"/>
    <p:sldId id="447" r:id="rId31"/>
    <p:sldId id="446" r:id="rId32"/>
    <p:sldId id="448" r:id="rId33"/>
    <p:sldId id="449" r:id="rId34"/>
    <p:sldId id="450" r:id="rId35"/>
    <p:sldId id="451" r:id="rId36"/>
    <p:sldId id="454" r:id="rId37"/>
    <p:sldId id="452" r:id="rId38"/>
    <p:sldId id="511" r:id="rId39"/>
    <p:sldId id="453" r:id="rId40"/>
    <p:sldId id="455" r:id="rId41"/>
    <p:sldId id="510" r:id="rId42"/>
    <p:sldId id="456" r:id="rId43"/>
    <p:sldId id="458" r:id="rId44"/>
    <p:sldId id="460" r:id="rId45"/>
    <p:sldId id="515" r:id="rId46"/>
    <p:sldId id="461" r:id="rId47"/>
    <p:sldId id="462" r:id="rId48"/>
    <p:sldId id="465" r:id="rId49"/>
    <p:sldId id="466" r:id="rId50"/>
    <p:sldId id="478" r:id="rId51"/>
    <p:sldId id="512" r:id="rId52"/>
    <p:sldId id="261" r:id="rId53"/>
    <p:sldId id="266" r:id="rId5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ostalová Lucie MgA." initials="VLM" lastIdx="1" clrIdx="0">
    <p:extLst>
      <p:ext uri="{19B8F6BF-5375-455C-9EA6-DF929625EA0E}">
        <p15:presenceInfo xmlns:p15="http://schemas.microsoft.com/office/powerpoint/2012/main" userId="S-1-5-21-1801674531-2146709945-725345543-562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421A"/>
    <a:srgbClr val="3858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45" autoAdjust="0"/>
    <p:restoredTop sz="94651" autoAdjust="0"/>
  </p:normalViewPr>
  <p:slideViewPr>
    <p:cSldViewPr snapToGrid="0">
      <p:cViewPr varScale="1">
        <p:scale>
          <a:sx n="115" d="100"/>
          <a:sy n="115" d="100"/>
        </p:scale>
        <p:origin x="498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215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ommentAuthors" Target="commentAuthors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ACE8A7-C9D7-49A1-998D-DE8800E81080}" type="datetimeFigureOut">
              <a:rPr lang="cs-CZ" smtClean="0"/>
              <a:t>11.04.2023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CFE32C-3AEC-4737-9FC6-0CE89EAC2DB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91680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0AF869-8AAA-4914-9F34-A112E7DDA88C}" type="datetimeFigureOut">
              <a:rPr lang="cs-CZ" smtClean="0"/>
              <a:t>11.04.2023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F6B40C-9CD8-41CE-95A2-8869751BE8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1813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V případě dvouřádkového nadpisu</a:t>
            </a:r>
            <a:r>
              <a:rPr lang="cs-CZ" baseline="0" dirty="0" smtClean="0"/>
              <a:t> je potřeba „NADPIS“ i „JMÉNO A PŘÍJMENÍ“ vycentrovat na střed!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6B40C-9CD8-41CE-95A2-8869751BE830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4959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Obrázek lze změnit: najet na obrázek - pravé tlačítko myši – formát pozadí – výplň – soubor – vybrat soubor z </a:t>
            </a:r>
            <a:r>
              <a:rPr lang="cs-CZ" dirty="0" err="1" smtClean="0"/>
              <a:t>pc</a:t>
            </a:r>
            <a:endParaRPr lang="cs-CZ" dirty="0" smtClean="0"/>
          </a:p>
          <a:p>
            <a:r>
              <a:rPr lang="cs-CZ" dirty="0" smtClean="0"/>
              <a:t>Úpravy</a:t>
            </a:r>
            <a:r>
              <a:rPr lang="cs-CZ" baseline="0" dirty="0" smtClean="0"/>
              <a:t> obrázku: </a:t>
            </a:r>
            <a:r>
              <a:rPr lang="cs-CZ" dirty="0" smtClean="0"/>
              <a:t>najet na obrázek - pravé tlačítko myši – formát pozadí – ikona Obrázek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6B40C-9CD8-41CE-95A2-8869751BE830}" type="slidenum">
              <a:rPr lang="cs-CZ" smtClean="0"/>
              <a:t>52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6963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Obrázek lze změnit: najet na obrázek - pravé tlačítko myši – formát pozadí – výplň – soubor – vybrat soubor z </a:t>
            </a:r>
            <a:r>
              <a:rPr lang="cs-CZ" dirty="0" err="1" smtClean="0"/>
              <a:t>pc</a:t>
            </a:r>
            <a:endParaRPr lang="cs-CZ" dirty="0" smtClean="0"/>
          </a:p>
          <a:p>
            <a:r>
              <a:rPr lang="cs-CZ" dirty="0" smtClean="0"/>
              <a:t>Úpravy</a:t>
            </a:r>
            <a:r>
              <a:rPr lang="cs-CZ" baseline="0" dirty="0" smtClean="0"/>
              <a:t> obrázku: </a:t>
            </a:r>
            <a:r>
              <a:rPr lang="cs-CZ" dirty="0" smtClean="0"/>
              <a:t>najet na obrázek - pravé tlačítko myši – formát pozadí – ikona Obrázek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6B40C-9CD8-41CE-95A2-8869751BE830}" type="slidenum">
              <a:rPr lang="cs-CZ" smtClean="0"/>
              <a:t>53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2907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1886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Zástupný symbol pro text 35"/>
          <p:cNvSpPr>
            <a:spLocks noGrp="1"/>
          </p:cNvSpPr>
          <p:nvPr>
            <p:ph type="body" sz="quarter" idx="10"/>
          </p:nvPr>
        </p:nvSpPr>
        <p:spPr>
          <a:xfrm>
            <a:off x="843130" y="1936627"/>
            <a:ext cx="2381249" cy="2542670"/>
          </a:xfrm>
        </p:spPr>
        <p:txBody>
          <a:bodyPr anchor="t">
            <a:normAutofit/>
          </a:bodyPr>
          <a:lstStyle>
            <a:lvl1pPr>
              <a:defRPr sz="1200"/>
            </a:lvl1pPr>
          </a:lstStyle>
          <a:p>
            <a:pPr marL="0" lvl="0" indent="0">
              <a:buNone/>
            </a:pPr>
            <a:r>
              <a:rPr lang="cs-CZ" smtClean="0">
                <a:latin typeface="Verdana" panose="020B0604030504040204" pitchFamily="34" charset="0"/>
                <a:ea typeface="Verdana" panose="020B0604030504040204" pitchFamily="34" charset="0"/>
              </a:rPr>
              <a:t>Upravte styly předlohy textu.</a:t>
            </a:r>
          </a:p>
        </p:txBody>
      </p:sp>
      <p:sp>
        <p:nvSpPr>
          <p:cNvPr id="26" name="Zástupný symbol pro text 39"/>
          <p:cNvSpPr>
            <a:spLocks noGrp="1"/>
          </p:cNvSpPr>
          <p:nvPr>
            <p:ph type="body" sz="quarter" idx="14"/>
          </p:nvPr>
        </p:nvSpPr>
        <p:spPr>
          <a:xfrm>
            <a:off x="3644294" y="1936627"/>
            <a:ext cx="2381248" cy="2542670"/>
          </a:xfrm>
        </p:spPr>
        <p:txBody>
          <a:bodyPr anchor="t">
            <a:normAutofit/>
          </a:bodyPr>
          <a:lstStyle/>
          <a:p>
            <a:pPr marL="0" lvl="0" indent="0">
              <a:buNone/>
            </a:pPr>
            <a:r>
              <a:rPr lang="cs-CZ" sz="1400" smtClean="0"/>
              <a:t>Upravte styly předlohy textu.</a:t>
            </a:r>
          </a:p>
        </p:txBody>
      </p:sp>
      <p:sp>
        <p:nvSpPr>
          <p:cNvPr id="27" name="Zástupný symbol pro text 40"/>
          <p:cNvSpPr>
            <a:spLocks noGrp="1"/>
          </p:cNvSpPr>
          <p:nvPr>
            <p:ph type="body" sz="quarter" idx="15"/>
          </p:nvPr>
        </p:nvSpPr>
        <p:spPr>
          <a:xfrm>
            <a:off x="9217193" y="1962574"/>
            <a:ext cx="2381250" cy="251672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marL="0" lvl="0" indent="0">
              <a:buNone/>
            </a:pPr>
            <a:r>
              <a:rPr lang="cs-CZ" smtClean="0">
                <a:latin typeface="Verdana" panose="020B0604030504040204" pitchFamily="34" charset="0"/>
                <a:ea typeface="Verdana" panose="020B0604030504040204" pitchFamily="34" charset="0"/>
              </a:rPr>
              <a:t>Upravte styly předlohy textu.</a:t>
            </a:r>
          </a:p>
        </p:txBody>
      </p:sp>
      <p:sp>
        <p:nvSpPr>
          <p:cNvPr id="28" name="Zástupný symbol pro text 41"/>
          <p:cNvSpPr>
            <a:spLocks noGrp="1"/>
          </p:cNvSpPr>
          <p:nvPr>
            <p:ph type="body" sz="quarter" idx="16"/>
          </p:nvPr>
        </p:nvSpPr>
        <p:spPr>
          <a:xfrm>
            <a:off x="6445457" y="1962574"/>
            <a:ext cx="2381251" cy="254377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marL="0" lvl="0" indent="0">
              <a:buNone/>
            </a:pPr>
            <a:r>
              <a:rPr lang="cs-CZ" smtClean="0">
                <a:latin typeface="Verdana" panose="020B0604030504040204" pitchFamily="34" charset="0"/>
                <a:ea typeface="Verdana" panose="020B0604030504040204" pitchFamily="34" charset="0"/>
              </a:rPr>
              <a:t>Upravte styly předlohy textu.</a:t>
            </a:r>
          </a:p>
        </p:txBody>
      </p:sp>
      <p:sp>
        <p:nvSpPr>
          <p:cNvPr id="29" name="Zástupný symbol pro text 43"/>
          <p:cNvSpPr>
            <a:spLocks noGrp="1"/>
          </p:cNvSpPr>
          <p:nvPr>
            <p:ph type="body" sz="quarter" idx="18"/>
          </p:nvPr>
        </p:nvSpPr>
        <p:spPr>
          <a:xfrm>
            <a:off x="843129" y="1429772"/>
            <a:ext cx="8653046" cy="259824"/>
          </a:xfrm>
        </p:spPr>
        <p:txBody>
          <a:bodyPr anchor="t">
            <a:normAutofit/>
          </a:bodyPr>
          <a:lstStyle>
            <a:lvl1pPr>
              <a:defRPr sz="1200"/>
            </a:lvl1pPr>
          </a:lstStyle>
          <a:p>
            <a:pPr marL="0" lvl="0" indent="0">
              <a:buNone/>
            </a:pPr>
            <a:r>
              <a:rPr lang="cs-CZ" smtClean="0">
                <a:latin typeface="Verdana" panose="020B0604030504040204" pitchFamily="34" charset="0"/>
                <a:ea typeface="Verdana" panose="020B0604030504040204" pitchFamily="34" charset="0"/>
              </a:rPr>
              <a:t>Upravte styly předlohy textu.</a:t>
            </a:r>
          </a:p>
        </p:txBody>
      </p:sp>
      <p:sp>
        <p:nvSpPr>
          <p:cNvPr id="30" name="Zástupný symbol pro text 44"/>
          <p:cNvSpPr>
            <a:spLocks noGrp="1"/>
          </p:cNvSpPr>
          <p:nvPr>
            <p:ph type="body" sz="quarter" idx="19"/>
          </p:nvPr>
        </p:nvSpPr>
        <p:spPr>
          <a:xfrm>
            <a:off x="843130" y="909786"/>
            <a:ext cx="8653045" cy="392935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sz="2000" b="1" cap="all" smtClean="0">
                <a:latin typeface="Verdana" panose="020B0604030504040204" pitchFamily="34" charset="0"/>
              </a:rPr>
              <a:t>Upravte styly předlohy textu.</a:t>
            </a:r>
          </a:p>
        </p:txBody>
      </p:sp>
      <p:grpSp>
        <p:nvGrpSpPr>
          <p:cNvPr id="31" name="Skupina 30"/>
          <p:cNvGrpSpPr/>
          <p:nvPr userDrawn="1"/>
        </p:nvGrpSpPr>
        <p:grpSpPr>
          <a:xfrm>
            <a:off x="0" y="909786"/>
            <a:ext cx="12192000" cy="5784129"/>
            <a:chOff x="0" y="909786"/>
            <a:chExt cx="12192000" cy="5784129"/>
          </a:xfrm>
        </p:grpSpPr>
        <p:grpSp>
          <p:nvGrpSpPr>
            <p:cNvPr id="32" name="Skupina 31"/>
            <p:cNvGrpSpPr/>
            <p:nvPr/>
          </p:nvGrpSpPr>
          <p:grpSpPr>
            <a:xfrm>
              <a:off x="0" y="6512189"/>
              <a:ext cx="12192000" cy="181726"/>
              <a:chOff x="0" y="6512189"/>
              <a:chExt cx="12192000" cy="181726"/>
            </a:xfrm>
          </p:grpSpPr>
          <p:sp>
            <p:nvSpPr>
              <p:cNvPr id="34" name="Obdélník 33"/>
              <p:cNvSpPr/>
              <p:nvPr/>
            </p:nvSpPr>
            <p:spPr>
              <a:xfrm>
                <a:off x="0" y="6512189"/>
                <a:ext cx="2032000" cy="181726"/>
              </a:xfrm>
              <a:prstGeom prst="rect">
                <a:avLst/>
              </a:prstGeom>
              <a:solidFill>
                <a:srgbClr val="6D44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35" name="Obdélník 34"/>
              <p:cNvSpPr/>
              <p:nvPr/>
            </p:nvSpPr>
            <p:spPr>
              <a:xfrm>
                <a:off x="2032000" y="6512189"/>
                <a:ext cx="2032000" cy="181726"/>
              </a:xfrm>
              <a:prstGeom prst="rect">
                <a:avLst/>
              </a:prstGeom>
              <a:solidFill>
                <a:srgbClr val="8282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36" name="Obdélník 35"/>
              <p:cNvSpPr/>
              <p:nvPr/>
            </p:nvSpPr>
            <p:spPr>
              <a:xfrm>
                <a:off x="4064000" y="6512189"/>
                <a:ext cx="2032000" cy="181726"/>
              </a:xfrm>
              <a:prstGeom prst="rect">
                <a:avLst/>
              </a:prstGeom>
              <a:solidFill>
                <a:srgbClr val="88C9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37" name="Obdélník 36"/>
              <p:cNvSpPr/>
              <p:nvPr/>
            </p:nvSpPr>
            <p:spPr>
              <a:xfrm>
                <a:off x="8128000" y="6512189"/>
                <a:ext cx="2032000" cy="180386"/>
              </a:xfrm>
              <a:prstGeom prst="rect">
                <a:avLst/>
              </a:prstGeom>
              <a:solidFill>
                <a:srgbClr val="F393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38" name="Obdélník 37"/>
              <p:cNvSpPr/>
              <p:nvPr/>
            </p:nvSpPr>
            <p:spPr>
              <a:xfrm>
                <a:off x="6096000" y="6512189"/>
                <a:ext cx="2032000" cy="180386"/>
              </a:xfrm>
              <a:prstGeom prst="rect">
                <a:avLst/>
              </a:prstGeom>
              <a:solidFill>
                <a:srgbClr val="0051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39" name="Obdélník 38"/>
              <p:cNvSpPr/>
              <p:nvPr/>
            </p:nvSpPr>
            <p:spPr>
              <a:xfrm>
                <a:off x="10160000" y="6512189"/>
                <a:ext cx="2032000" cy="180386"/>
              </a:xfrm>
              <a:prstGeom prst="rect">
                <a:avLst/>
              </a:prstGeom>
              <a:solidFill>
                <a:srgbClr val="FFCD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</p:grpSp>
        <p:pic>
          <p:nvPicPr>
            <p:cNvPr id="33" name="Obrázek 3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49550" y="909786"/>
              <a:ext cx="1405838" cy="392935"/>
            </a:xfrm>
            <a:prstGeom prst="rect">
              <a:avLst/>
            </a:prstGeom>
          </p:spPr>
        </p:pic>
      </p:grpSp>
      <p:sp>
        <p:nvSpPr>
          <p:cNvPr id="45" name="Zástupný symbol pro obrázek 44"/>
          <p:cNvSpPr>
            <a:spLocks noGrp="1"/>
          </p:cNvSpPr>
          <p:nvPr>
            <p:ph type="pic" sz="quarter" idx="20"/>
          </p:nvPr>
        </p:nvSpPr>
        <p:spPr>
          <a:xfrm>
            <a:off x="843129" y="4720407"/>
            <a:ext cx="2381249" cy="1363662"/>
          </a:xfrm>
        </p:spPr>
        <p:txBody>
          <a:bodyPr>
            <a:normAutofit/>
          </a:bodyPr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6" name="Zástupný symbol pro obrázek 44"/>
          <p:cNvSpPr>
            <a:spLocks noGrp="1"/>
          </p:cNvSpPr>
          <p:nvPr>
            <p:ph type="pic" sz="quarter" idx="21"/>
          </p:nvPr>
        </p:nvSpPr>
        <p:spPr>
          <a:xfrm>
            <a:off x="3644293" y="4720407"/>
            <a:ext cx="2381249" cy="1363662"/>
          </a:xfrm>
        </p:spPr>
        <p:txBody>
          <a:bodyPr>
            <a:normAutofit/>
          </a:bodyPr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7" name="Zástupný symbol pro obrázek 44"/>
          <p:cNvSpPr>
            <a:spLocks noGrp="1"/>
          </p:cNvSpPr>
          <p:nvPr>
            <p:ph type="pic" sz="quarter" idx="22"/>
          </p:nvPr>
        </p:nvSpPr>
        <p:spPr>
          <a:xfrm>
            <a:off x="6447779" y="4716414"/>
            <a:ext cx="2381249" cy="1363662"/>
          </a:xfrm>
        </p:spPr>
        <p:txBody>
          <a:bodyPr>
            <a:normAutofit/>
          </a:bodyPr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48" name="Zástupný symbol pro obrázek 44"/>
          <p:cNvSpPr>
            <a:spLocks noGrp="1"/>
          </p:cNvSpPr>
          <p:nvPr>
            <p:ph type="pic" sz="quarter" idx="23"/>
          </p:nvPr>
        </p:nvSpPr>
        <p:spPr>
          <a:xfrm>
            <a:off x="9217193" y="4720407"/>
            <a:ext cx="2381249" cy="1363662"/>
          </a:xfrm>
        </p:spPr>
        <p:txBody>
          <a:bodyPr>
            <a:normAutofit/>
          </a:bodyPr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925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Skupina 21"/>
          <p:cNvGrpSpPr/>
          <p:nvPr userDrawn="1"/>
        </p:nvGrpSpPr>
        <p:grpSpPr>
          <a:xfrm>
            <a:off x="0" y="909786"/>
            <a:ext cx="12192000" cy="5784129"/>
            <a:chOff x="0" y="909786"/>
            <a:chExt cx="12192000" cy="5784129"/>
          </a:xfrm>
        </p:grpSpPr>
        <p:grpSp>
          <p:nvGrpSpPr>
            <p:cNvPr id="23" name="Skupina 22"/>
            <p:cNvGrpSpPr/>
            <p:nvPr/>
          </p:nvGrpSpPr>
          <p:grpSpPr>
            <a:xfrm>
              <a:off x="0" y="6512189"/>
              <a:ext cx="12192000" cy="181726"/>
              <a:chOff x="0" y="6512189"/>
              <a:chExt cx="12192000" cy="181726"/>
            </a:xfrm>
          </p:grpSpPr>
          <p:sp>
            <p:nvSpPr>
              <p:cNvPr id="25" name="Obdélník 24"/>
              <p:cNvSpPr/>
              <p:nvPr/>
            </p:nvSpPr>
            <p:spPr>
              <a:xfrm>
                <a:off x="0" y="6512189"/>
                <a:ext cx="2032000" cy="181726"/>
              </a:xfrm>
              <a:prstGeom prst="rect">
                <a:avLst/>
              </a:prstGeom>
              <a:solidFill>
                <a:srgbClr val="6D44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26" name="Obdélník 25"/>
              <p:cNvSpPr/>
              <p:nvPr/>
            </p:nvSpPr>
            <p:spPr>
              <a:xfrm>
                <a:off x="2032000" y="6512189"/>
                <a:ext cx="2032000" cy="181726"/>
              </a:xfrm>
              <a:prstGeom prst="rect">
                <a:avLst/>
              </a:prstGeom>
              <a:solidFill>
                <a:srgbClr val="8282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27" name="Obdélník 26"/>
              <p:cNvSpPr/>
              <p:nvPr/>
            </p:nvSpPr>
            <p:spPr>
              <a:xfrm>
                <a:off x="4064000" y="6512189"/>
                <a:ext cx="2032000" cy="181726"/>
              </a:xfrm>
              <a:prstGeom prst="rect">
                <a:avLst/>
              </a:prstGeom>
              <a:solidFill>
                <a:srgbClr val="88C9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28" name="Obdélník 27"/>
              <p:cNvSpPr/>
              <p:nvPr/>
            </p:nvSpPr>
            <p:spPr>
              <a:xfrm>
                <a:off x="8128000" y="6512189"/>
                <a:ext cx="2032000" cy="180386"/>
              </a:xfrm>
              <a:prstGeom prst="rect">
                <a:avLst/>
              </a:prstGeom>
              <a:solidFill>
                <a:srgbClr val="F393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29" name="Obdélník 28"/>
              <p:cNvSpPr/>
              <p:nvPr/>
            </p:nvSpPr>
            <p:spPr>
              <a:xfrm>
                <a:off x="6096000" y="6512189"/>
                <a:ext cx="2032000" cy="180386"/>
              </a:xfrm>
              <a:prstGeom prst="rect">
                <a:avLst/>
              </a:prstGeom>
              <a:solidFill>
                <a:srgbClr val="0051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30" name="Obdélník 29"/>
              <p:cNvSpPr/>
              <p:nvPr/>
            </p:nvSpPr>
            <p:spPr>
              <a:xfrm>
                <a:off x="10160000" y="6512189"/>
                <a:ext cx="2032000" cy="180386"/>
              </a:xfrm>
              <a:prstGeom prst="rect">
                <a:avLst/>
              </a:prstGeom>
              <a:solidFill>
                <a:srgbClr val="FFCD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</p:grpSp>
        <p:pic>
          <p:nvPicPr>
            <p:cNvPr id="24" name="Obrázek 2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49550" y="909786"/>
              <a:ext cx="1405838" cy="392935"/>
            </a:xfrm>
            <a:prstGeom prst="rect">
              <a:avLst/>
            </a:prstGeom>
          </p:spPr>
        </p:pic>
      </p:grpSp>
      <p:sp>
        <p:nvSpPr>
          <p:cNvPr id="40" name="Zástupný symbol pro obrázek 39"/>
          <p:cNvSpPr>
            <a:spLocks noGrp="1"/>
          </p:cNvSpPr>
          <p:nvPr>
            <p:ph type="pic" sz="quarter" idx="10"/>
          </p:nvPr>
        </p:nvSpPr>
        <p:spPr>
          <a:xfrm>
            <a:off x="6886575" y="2069235"/>
            <a:ext cx="4468813" cy="4075978"/>
          </a:xfrm>
        </p:spPr>
        <p:txBody>
          <a:bodyPr>
            <a:normAutofit/>
          </a:bodyPr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42" name="Zástupný symbol pro text 41"/>
          <p:cNvSpPr>
            <a:spLocks noGrp="1"/>
          </p:cNvSpPr>
          <p:nvPr>
            <p:ph type="body" sz="quarter" idx="11" hasCustomPrompt="1"/>
          </p:nvPr>
        </p:nvSpPr>
        <p:spPr>
          <a:xfrm>
            <a:off x="3786188" y="3868737"/>
            <a:ext cx="2838450" cy="2276475"/>
          </a:xfrm>
        </p:spPr>
        <p:txBody>
          <a:bodyPr/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cs-CZ" dirty="0" smtClean="0"/>
              <a:t>Kliknutím vložíte text.</a:t>
            </a:r>
            <a:endParaRPr lang="cs-CZ" dirty="0"/>
          </a:p>
        </p:txBody>
      </p:sp>
      <p:sp>
        <p:nvSpPr>
          <p:cNvPr id="43" name="Zástupný symbol pro text 41"/>
          <p:cNvSpPr>
            <a:spLocks noGrp="1"/>
          </p:cNvSpPr>
          <p:nvPr>
            <p:ph type="body" sz="quarter" idx="12" hasCustomPrompt="1"/>
          </p:nvPr>
        </p:nvSpPr>
        <p:spPr>
          <a:xfrm>
            <a:off x="816770" y="3868737"/>
            <a:ext cx="2838450" cy="2276475"/>
          </a:xfrm>
        </p:spPr>
        <p:txBody>
          <a:bodyPr/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cs-CZ" dirty="0" smtClean="0"/>
              <a:t>Kliknutím vložíte text.</a:t>
            </a:r>
            <a:endParaRPr lang="cs-CZ" dirty="0"/>
          </a:p>
        </p:txBody>
      </p:sp>
      <p:sp>
        <p:nvSpPr>
          <p:cNvPr id="45" name="Zástupný symbol pro text 44"/>
          <p:cNvSpPr>
            <a:spLocks noGrp="1"/>
          </p:cNvSpPr>
          <p:nvPr>
            <p:ph type="body" sz="quarter" idx="13" hasCustomPrompt="1"/>
          </p:nvPr>
        </p:nvSpPr>
        <p:spPr>
          <a:xfrm>
            <a:off x="817563" y="2068513"/>
            <a:ext cx="5807075" cy="1282700"/>
          </a:xfrm>
        </p:spPr>
        <p:txBody>
          <a:bodyPr/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cs-CZ" dirty="0" smtClean="0"/>
              <a:t>Kliknutím vložíte text.</a:t>
            </a:r>
            <a:endParaRPr lang="cs-CZ" dirty="0"/>
          </a:p>
        </p:txBody>
      </p:sp>
      <p:sp>
        <p:nvSpPr>
          <p:cNvPr id="47" name="Zástupný symbol pro text 46"/>
          <p:cNvSpPr>
            <a:spLocks noGrp="1"/>
          </p:cNvSpPr>
          <p:nvPr>
            <p:ph type="body" sz="quarter" idx="14" hasCustomPrompt="1"/>
          </p:nvPr>
        </p:nvSpPr>
        <p:spPr>
          <a:xfrm>
            <a:off x="838422" y="1359360"/>
            <a:ext cx="7888287" cy="247650"/>
          </a:xfrm>
        </p:spPr>
        <p:txBody>
          <a:bodyPr/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cs-CZ" dirty="0" smtClean="0"/>
              <a:t>Kliknutím vložíte text.</a:t>
            </a:r>
            <a:endParaRPr lang="cs-CZ" dirty="0"/>
          </a:p>
        </p:txBody>
      </p:sp>
      <p:sp>
        <p:nvSpPr>
          <p:cNvPr id="49" name="Zástupný symbol pro text 48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909638"/>
            <a:ext cx="8534400" cy="393700"/>
          </a:xfrm>
        </p:spPr>
        <p:txBody>
          <a:bodyPr/>
          <a:lstStyle>
            <a:lvl1pPr>
              <a:defRPr sz="18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cs-CZ" dirty="0" smtClean="0"/>
              <a:t>Kliknutím vložíte text.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4150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 userDrawn="1"/>
        </p:nvSpPr>
        <p:spPr>
          <a:xfrm>
            <a:off x="925879" y="910366"/>
            <a:ext cx="133154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2000" b="1" cap="all" spc="170" dirty="0" smtClean="0">
                <a:solidFill>
                  <a:srgbClr val="034A3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OBSAH</a:t>
            </a:r>
          </a:p>
        </p:txBody>
      </p:sp>
      <p:grpSp>
        <p:nvGrpSpPr>
          <p:cNvPr id="7" name="Skupina 6"/>
          <p:cNvGrpSpPr/>
          <p:nvPr userDrawn="1"/>
        </p:nvGrpSpPr>
        <p:grpSpPr>
          <a:xfrm>
            <a:off x="0" y="909786"/>
            <a:ext cx="12192000" cy="5784129"/>
            <a:chOff x="0" y="909786"/>
            <a:chExt cx="12192000" cy="5784129"/>
          </a:xfrm>
        </p:grpSpPr>
        <p:grpSp>
          <p:nvGrpSpPr>
            <p:cNvPr id="8" name="Skupina 7"/>
            <p:cNvGrpSpPr/>
            <p:nvPr/>
          </p:nvGrpSpPr>
          <p:grpSpPr>
            <a:xfrm>
              <a:off x="0" y="6512189"/>
              <a:ext cx="12192000" cy="181726"/>
              <a:chOff x="0" y="6512189"/>
              <a:chExt cx="12192000" cy="181726"/>
            </a:xfrm>
          </p:grpSpPr>
          <p:sp>
            <p:nvSpPr>
              <p:cNvPr id="10" name="Obdélník 9"/>
              <p:cNvSpPr/>
              <p:nvPr/>
            </p:nvSpPr>
            <p:spPr>
              <a:xfrm>
                <a:off x="0" y="6512189"/>
                <a:ext cx="2032000" cy="181726"/>
              </a:xfrm>
              <a:prstGeom prst="rect">
                <a:avLst/>
              </a:prstGeom>
              <a:solidFill>
                <a:srgbClr val="6D44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11" name="Obdélník 10"/>
              <p:cNvSpPr/>
              <p:nvPr/>
            </p:nvSpPr>
            <p:spPr>
              <a:xfrm>
                <a:off x="2032000" y="6512189"/>
                <a:ext cx="2032000" cy="181726"/>
              </a:xfrm>
              <a:prstGeom prst="rect">
                <a:avLst/>
              </a:prstGeom>
              <a:solidFill>
                <a:srgbClr val="8282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12" name="Obdélník 11"/>
              <p:cNvSpPr/>
              <p:nvPr/>
            </p:nvSpPr>
            <p:spPr>
              <a:xfrm>
                <a:off x="4064000" y="6512189"/>
                <a:ext cx="2032000" cy="181726"/>
              </a:xfrm>
              <a:prstGeom prst="rect">
                <a:avLst/>
              </a:prstGeom>
              <a:solidFill>
                <a:srgbClr val="88C9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13" name="Obdélník 12"/>
              <p:cNvSpPr/>
              <p:nvPr/>
            </p:nvSpPr>
            <p:spPr>
              <a:xfrm>
                <a:off x="8128000" y="6512189"/>
                <a:ext cx="2032000" cy="180386"/>
              </a:xfrm>
              <a:prstGeom prst="rect">
                <a:avLst/>
              </a:prstGeom>
              <a:solidFill>
                <a:srgbClr val="F393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14" name="Obdélník 13"/>
              <p:cNvSpPr/>
              <p:nvPr/>
            </p:nvSpPr>
            <p:spPr>
              <a:xfrm>
                <a:off x="6096000" y="6512189"/>
                <a:ext cx="2032000" cy="180386"/>
              </a:xfrm>
              <a:prstGeom prst="rect">
                <a:avLst/>
              </a:prstGeom>
              <a:solidFill>
                <a:srgbClr val="0051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15" name="Obdélník 14"/>
              <p:cNvSpPr/>
              <p:nvPr/>
            </p:nvSpPr>
            <p:spPr>
              <a:xfrm>
                <a:off x="10160000" y="6512189"/>
                <a:ext cx="2032000" cy="180386"/>
              </a:xfrm>
              <a:prstGeom prst="rect">
                <a:avLst/>
              </a:prstGeom>
              <a:solidFill>
                <a:srgbClr val="FFCD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</p:grpSp>
        <p:pic>
          <p:nvPicPr>
            <p:cNvPr id="9" name="Obrázek 8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49550" y="909786"/>
              <a:ext cx="1405838" cy="392935"/>
            </a:xfrm>
            <a:prstGeom prst="rect">
              <a:avLst/>
            </a:prstGeom>
          </p:spPr>
        </p:pic>
      </p:grpSp>
      <p:sp>
        <p:nvSpPr>
          <p:cNvPr id="16" name="TextovéPole 15"/>
          <p:cNvSpPr txBox="1"/>
          <p:nvPr userDrawn="1"/>
        </p:nvSpPr>
        <p:spPr>
          <a:xfrm>
            <a:off x="5282005" y="24957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sp>
        <p:nvSpPr>
          <p:cNvPr id="17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1564101" y="2290012"/>
            <a:ext cx="8385449" cy="240990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8" name="Zástupný symbol pro text 9"/>
          <p:cNvSpPr>
            <a:spLocks noGrp="1"/>
          </p:cNvSpPr>
          <p:nvPr>
            <p:ph type="body" sz="quarter" idx="4294967295"/>
          </p:nvPr>
        </p:nvSpPr>
        <p:spPr>
          <a:xfrm>
            <a:off x="1564101" y="2675370"/>
            <a:ext cx="8385449" cy="240990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9" name="Zástupný symbol pro text 10"/>
          <p:cNvSpPr>
            <a:spLocks noGrp="1"/>
          </p:cNvSpPr>
          <p:nvPr>
            <p:ph type="body" sz="quarter" idx="4294967295"/>
          </p:nvPr>
        </p:nvSpPr>
        <p:spPr>
          <a:xfrm>
            <a:off x="1564101" y="3881690"/>
            <a:ext cx="8385450" cy="240990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Zástupný symbol pro text 11"/>
          <p:cNvSpPr>
            <a:spLocks noGrp="1"/>
          </p:cNvSpPr>
          <p:nvPr>
            <p:ph type="body" sz="quarter" idx="4294967295"/>
          </p:nvPr>
        </p:nvSpPr>
        <p:spPr>
          <a:xfrm>
            <a:off x="1564101" y="3481580"/>
            <a:ext cx="8385450" cy="240990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1" name="Zástupný symbol pro text 12"/>
          <p:cNvSpPr>
            <a:spLocks noGrp="1"/>
          </p:cNvSpPr>
          <p:nvPr>
            <p:ph type="body" sz="quarter" idx="4294967295"/>
          </p:nvPr>
        </p:nvSpPr>
        <p:spPr>
          <a:xfrm>
            <a:off x="1564101" y="4299125"/>
            <a:ext cx="8385450" cy="240990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2" name="Zástupný symbol pro text 13"/>
          <p:cNvSpPr>
            <a:spLocks noGrp="1"/>
          </p:cNvSpPr>
          <p:nvPr>
            <p:ph type="body" sz="quarter" idx="4294967295"/>
          </p:nvPr>
        </p:nvSpPr>
        <p:spPr>
          <a:xfrm>
            <a:off x="1564101" y="3077790"/>
            <a:ext cx="8385450" cy="240990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cs-CZ" smtClean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189142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kupina 5"/>
          <p:cNvGrpSpPr/>
          <p:nvPr userDrawn="1"/>
        </p:nvGrpSpPr>
        <p:grpSpPr>
          <a:xfrm>
            <a:off x="0" y="909786"/>
            <a:ext cx="12192000" cy="5784129"/>
            <a:chOff x="0" y="909786"/>
            <a:chExt cx="12192000" cy="5784129"/>
          </a:xfrm>
        </p:grpSpPr>
        <p:grpSp>
          <p:nvGrpSpPr>
            <p:cNvPr id="7" name="Skupina 6"/>
            <p:cNvGrpSpPr/>
            <p:nvPr/>
          </p:nvGrpSpPr>
          <p:grpSpPr>
            <a:xfrm>
              <a:off x="0" y="6512189"/>
              <a:ext cx="12192000" cy="181726"/>
              <a:chOff x="0" y="6512189"/>
              <a:chExt cx="12192000" cy="181726"/>
            </a:xfrm>
          </p:grpSpPr>
          <p:sp>
            <p:nvSpPr>
              <p:cNvPr id="9" name="Obdélník 8"/>
              <p:cNvSpPr/>
              <p:nvPr/>
            </p:nvSpPr>
            <p:spPr>
              <a:xfrm>
                <a:off x="0" y="6512189"/>
                <a:ext cx="2032000" cy="181726"/>
              </a:xfrm>
              <a:prstGeom prst="rect">
                <a:avLst/>
              </a:prstGeom>
              <a:solidFill>
                <a:srgbClr val="6D44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10" name="Obdélník 9"/>
              <p:cNvSpPr/>
              <p:nvPr/>
            </p:nvSpPr>
            <p:spPr>
              <a:xfrm>
                <a:off x="2032000" y="6512189"/>
                <a:ext cx="2032000" cy="181726"/>
              </a:xfrm>
              <a:prstGeom prst="rect">
                <a:avLst/>
              </a:prstGeom>
              <a:solidFill>
                <a:srgbClr val="8282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11" name="Obdélník 10"/>
              <p:cNvSpPr/>
              <p:nvPr/>
            </p:nvSpPr>
            <p:spPr>
              <a:xfrm>
                <a:off x="4064000" y="6512189"/>
                <a:ext cx="2032000" cy="181726"/>
              </a:xfrm>
              <a:prstGeom prst="rect">
                <a:avLst/>
              </a:prstGeom>
              <a:solidFill>
                <a:srgbClr val="88C9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12" name="Obdélník 11"/>
              <p:cNvSpPr/>
              <p:nvPr/>
            </p:nvSpPr>
            <p:spPr>
              <a:xfrm>
                <a:off x="8128000" y="6512189"/>
                <a:ext cx="2032000" cy="180386"/>
              </a:xfrm>
              <a:prstGeom prst="rect">
                <a:avLst/>
              </a:prstGeom>
              <a:solidFill>
                <a:srgbClr val="F393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13" name="Obdélník 12"/>
              <p:cNvSpPr/>
              <p:nvPr/>
            </p:nvSpPr>
            <p:spPr>
              <a:xfrm>
                <a:off x="6096000" y="6512189"/>
                <a:ext cx="2032000" cy="180386"/>
              </a:xfrm>
              <a:prstGeom prst="rect">
                <a:avLst/>
              </a:prstGeom>
              <a:solidFill>
                <a:srgbClr val="0051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14" name="Obdélník 13"/>
              <p:cNvSpPr/>
              <p:nvPr/>
            </p:nvSpPr>
            <p:spPr>
              <a:xfrm>
                <a:off x="10160000" y="6512189"/>
                <a:ext cx="2032000" cy="180386"/>
              </a:xfrm>
              <a:prstGeom prst="rect">
                <a:avLst/>
              </a:prstGeom>
              <a:solidFill>
                <a:srgbClr val="FFCD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</p:grpSp>
        <p:pic>
          <p:nvPicPr>
            <p:cNvPr id="8" name="Obrázek 7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49550" y="909786"/>
              <a:ext cx="1405838" cy="392935"/>
            </a:xfrm>
            <a:prstGeom prst="rect">
              <a:avLst/>
            </a:prstGeom>
          </p:spPr>
        </p:pic>
      </p:grpSp>
      <p:sp>
        <p:nvSpPr>
          <p:cNvPr id="24" name="TextovéPole 23"/>
          <p:cNvSpPr txBox="1"/>
          <p:nvPr userDrawn="1"/>
        </p:nvSpPr>
        <p:spPr>
          <a:xfrm>
            <a:off x="925879" y="910366"/>
            <a:ext cx="133154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2000" b="1" cap="all" spc="170" dirty="0" smtClean="0">
                <a:solidFill>
                  <a:srgbClr val="034A3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OBSAH</a:t>
            </a:r>
          </a:p>
        </p:txBody>
      </p:sp>
      <p:sp>
        <p:nvSpPr>
          <p:cNvPr id="25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1564101" y="2290012"/>
            <a:ext cx="8385449" cy="240990"/>
          </a:xfrm>
        </p:spPr>
        <p:txBody>
          <a:bodyPr>
            <a:normAutofit fontScale="47500" lnSpcReduction="20000"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6" name="Zástupný symbol pro text 9"/>
          <p:cNvSpPr>
            <a:spLocks noGrp="1"/>
          </p:cNvSpPr>
          <p:nvPr>
            <p:ph type="body" sz="quarter" idx="4294967295"/>
          </p:nvPr>
        </p:nvSpPr>
        <p:spPr>
          <a:xfrm>
            <a:off x="1564101" y="2675370"/>
            <a:ext cx="8385449" cy="240990"/>
          </a:xfrm>
        </p:spPr>
        <p:txBody>
          <a:bodyPr>
            <a:normAutofit fontScale="47500" lnSpcReduction="20000"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7" name="Zástupný symbol pro text 10"/>
          <p:cNvSpPr>
            <a:spLocks noGrp="1"/>
          </p:cNvSpPr>
          <p:nvPr>
            <p:ph type="body" sz="quarter" idx="4294967295"/>
          </p:nvPr>
        </p:nvSpPr>
        <p:spPr>
          <a:xfrm>
            <a:off x="1564101" y="3881690"/>
            <a:ext cx="8385450" cy="240990"/>
          </a:xfrm>
        </p:spPr>
        <p:txBody>
          <a:bodyPr>
            <a:normAutofit fontScale="47500" lnSpcReduction="20000"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8" name="Zástupný symbol pro text 11"/>
          <p:cNvSpPr>
            <a:spLocks noGrp="1"/>
          </p:cNvSpPr>
          <p:nvPr>
            <p:ph type="body" sz="quarter" idx="4294967295"/>
          </p:nvPr>
        </p:nvSpPr>
        <p:spPr>
          <a:xfrm>
            <a:off x="1564101" y="3481580"/>
            <a:ext cx="8385450" cy="240990"/>
          </a:xfrm>
        </p:spPr>
        <p:txBody>
          <a:bodyPr>
            <a:normAutofit fontScale="47500" lnSpcReduction="20000"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9" name="Zástupný symbol pro text 12"/>
          <p:cNvSpPr>
            <a:spLocks noGrp="1"/>
          </p:cNvSpPr>
          <p:nvPr>
            <p:ph type="body" sz="quarter" idx="4294967295"/>
          </p:nvPr>
        </p:nvSpPr>
        <p:spPr>
          <a:xfrm>
            <a:off x="1564101" y="4299125"/>
            <a:ext cx="8385450" cy="240990"/>
          </a:xfrm>
        </p:spPr>
        <p:txBody>
          <a:bodyPr>
            <a:normAutofit fontScale="47500" lnSpcReduction="20000"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0" name="Zástupný symbol pro text 13"/>
          <p:cNvSpPr>
            <a:spLocks noGrp="1"/>
          </p:cNvSpPr>
          <p:nvPr>
            <p:ph type="body" sz="quarter" idx="4294967295"/>
          </p:nvPr>
        </p:nvSpPr>
        <p:spPr>
          <a:xfrm>
            <a:off x="1564101" y="3077790"/>
            <a:ext cx="8385450" cy="240990"/>
          </a:xfrm>
        </p:spPr>
        <p:txBody>
          <a:bodyPr>
            <a:normAutofit fontScale="47500" lnSpcReduction="20000"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778681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909786"/>
            <a:ext cx="10515600" cy="392935"/>
          </a:xfrm>
        </p:spPr>
        <p:txBody>
          <a:bodyPr/>
          <a:lstStyle>
            <a:lvl1pPr>
              <a:defRPr sz="2000" b="1" i="0" cap="all" baseline="0">
                <a:latin typeface="Verdana" panose="020B0604030504040204" pitchFamily="34" charset="0"/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200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200">
                <a:ea typeface="Verdana" panose="020B0604030504040204" pitchFamily="34" charset="0"/>
              </a:defRPr>
            </a:lvl2pPr>
            <a:lvl3pPr>
              <a:defRPr sz="1200">
                <a:ea typeface="Verdana" panose="020B0604030504040204" pitchFamily="34" charset="0"/>
              </a:defRPr>
            </a:lvl3pPr>
            <a:lvl4pPr>
              <a:defRPr sz="1200">
                <a:ea typeface="Verdana" panose="020B0604030504040204" pitchFamily="34" charset="0"/>
              </a:defRPr>
            </a:lvl4pPr>
            <a:lvl5pPr>
              <a:defRPr sz="1200">
                <a:ea typeface="Verdana" panose="020B0604030504040204" pitchFamily="34" charset="0"/>
              </a:defRPr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grpSp>
        <p:nvGrpSpPr>
          <p:cNvPr id="7" name="Skupina 6"/>
          <p:cNvGrpSpPr/>
          <p:nvPr userDrawn="1"/>
        </p:nvGrpSpPr>
        <p:grpSpPr>
          <a:xfrm>
            <a:off x="0" y="909786"/>
            <a:ext cx="12192000" cy="5784129"/>
            <a:chOff x="0" y="909786"/>
            <a:chExt cx="12192000" cy="5784129"/>
          </a:xfrm>
        </p:grpSpPr>
        <p:grpSp>
          <p:nvGrpSpPr>
            <p:cNvPr id="8" name="Skupina 7"/>
            <p:cNvGrpSpPr/>
            <p:nvPr/>
          </p:nvGrpSpPr>
          <p:grpSpPr>
            <a:xfrm>
              <a:off x="0" y="6512189"/>
              <a:ext cx="12192000" cy="181726"/>
              <a:chOff x="0" y="6512189"/>
              <a:chExt cx="12192000" cy="181726"/>
            </a:xfrm>
          </p:grpSpPr>
          <p:sp>
            <p:nvSpPr>
              <p:cNvPr id="10" name="Obdélník 9"/>
              <p:cNvSpPr/>
              <p:nvPr/>
            </p:nvSpPr>
            <p:spPr>
              <a:xfrm>
                <a:off x="0" y="6512189"/>
                <a:ext cx="2032000" cy="181726"/>
              </a:xfrm>
              <a:prstGeom prst="rect">
                <a:avLst/>
              </a:prstGeom>
              <a:solidFill>
                <a:srgbClr val="6D44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11" name="Obdélník 10"/>
              <p:cNvSpPr/>
              <p:nvPr/>
            </p:nvSpPr>
            <p:spPr>
              <a:xfrm>
                <a:off x="2032000" y="6512189"/>
                <a:ext cx="2032000" cy="181726"/>
              </a:xfrm>
              <a:prstGeom prst="rect">
                <a:avLst/>
              </a:prstGeom>
              <a:solidFill>
                <a:srgbClr val="8282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12" name="Obdélník 11"/>
              <p:cNvSpPr/>
              <p:nvPr/>
            </p:nvSpPr>
            <p:spPr>
              <a:xfrm>
                <a:off x="4064000" y="6512189"/>
                <a:ext cx="2032000" cy="181726"/>
              </a:xfrm>
              <a:prstGeom prst="rect">
                <a:avLst/>
              </a:prstGeom>
              <a:solidFill>
                <a:srgbClr val="88C9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13" name="Obdélník 12"/>
              <p:cNvSpPr/>
              <p:nvPr/>
            </p:nvSpPr>
            <p:spPr>
              <a:xfrm>
                <a:off x="8128000" y="6512189"/>
                <a:ext cx="2032000" cy="180386"/>
              </a:xfrm>
              <a:prstGeom prst="rect">
                <a:avLst/>
              </a:prstGeom>
              <a:solidFill>
                <a:srgbClr val="F393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14" name="Obdélník 13"/>
              <p:cNvSpPr/>
              <p:nvPr/>
            </p:nvSpPr>
            <p:spPr>
              <a:xfrm>
                <a:off x="6096000" y="6512189"/>
                <a:ext cx="2032000" cy="180386"/>
              </a:xfrm>
              <a:prstGeom prst="rect">
                <a:avLst/>
              </a:prstGeom>
              <a:solidFill>
                <a:srgbClr val="0051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15" name="Obdélník 14"/>
              <p:cNvSpPr/>
              <p:nvPr/>
            </p:nvSpPr>
            <p:spPr>
              <a:xfrm>
                <a:off x="10160000" y="6512189"/>
                <a:ext cx="2032000" cy="180386"/>
              </a:xfrm>
              <a:prstGeom prst="rect">
                <a:avLst/>
              </a:prstGeom>
              <a:solidFill>
                <a:srgbClr val="FFCD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</p:grpSp>
        <p:pic>
          <p:nvPicPr>
            <p:cNvPr id="9" name="Obrázek 8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49550" y="909786"/>
              <a:ext cx="1405838" cy="3929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73558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838200" y="909786"/>
            <a:ext cx="8295167" cy="392934"/>
          </a:xfrm>
        </p:spPr>
        <p:txBody>
          <a:bodyPr>
            <a:normAutofit/>
          </a:bodyPr>
          <a:lstStyle/>
          <a:p>
            <a:r>
              <a:rPr lang="cs-CZ" sz="2000" b="1" cap="all" smtClean="0">
                <a:latin typeface="Verdana" panose="020B0604030504040204" pitchFamily="34" charset="0"/>
              </a:rPr>
              <a:t>Kliknutím lze upravit styl.</a:t>
            </a:r>
            <a:endParaRPr lang="cs-CZ" sz="2000" b="1" cap="all" dirty="0">
              <a:latin typeface="Verdana" panose="020B0604030504040204" pitchFamily="34" charset="0"/>
            </a:endParaRPr>
          </a:p>
        </p:txBody>
      </p:sp>
      <p:sp>
        <p:nvSpPr>
          <p:cNvPr id="7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marL="0" indent="0">
              <a:buNone/>
            </a:pPr>
            <a:r>
              <a:rPr lang="cs-CZ" sz="1000" dirty="0" smtClean="0">
                <a:latin typeface="Verdana" panose="020B0604030504040204" pitchFamily="34" charset="0"/>
              </a:rPr>
              <a:t>Kliknutím vložíte text/objekt/obrázek/graf…</a:t>
            </a:r>
            <a:endParaRPr lang="cs-CZ" sz="1000" dirty="0">
              <a:latin typeface="Verdana" panose="020B0604030504040204" pitchFamily="34" charset="0"/>
            </a:endParaRPr>
          </a:p>
        </p:txBody>
      </p:sp>
      <p:sp>
        <p:nvSpPr>
          <p:cNvPr id="8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sz="1000" dirty="0" smtClean="0">
                <a:latin typeface="Verdana" panose="020B0604030504040204" pitchFamily="34" charset="0"/>
              </a:rPr>
              <a:t>Kliknutím vložíte text/objekt/obrázek/graf…</a:t>
            </a:r>
          </a:p>
        </p:txBody>
      </p:sp>
      <p:grpSp>
        <p:nvGrpSpPr>
          <p:cNvPr id="9" name="Skupina 8"/>
          <p:cNvGrpSpPr/>
          <p:nvPr userDrawn="1"/>
        </p:nvGrpSpPr>
        <p:grpSpPr>
          <a:xfrm>
            <a:off x="0" y="909786"/>
            <a:ext cx="12192000" cy="5784129"/>
            <a:chOff x="0" y="909786"/>
            <a:chExt cx="12192000" cy="5784129"/>
          </a:xfrm>
        </p:grpSpPr>
        <p:grpSp>
          <p:nvGrpSpPr>
            <p:cNvPr id="10" name="Skupina 9"/>
            <p:cNvGrpSpPr/>
            <p:nvPr/>
          </p:nvGrpSpPr>
          <p:grpSpPr>
            <a:xfrm>
              <a:off x="0" y="6512189"/>
              <a:ext cx="12192000" cy="181726"/>
              <a:chOff x="0" y="6512189"/>
              <a:chExt cx="12192000" cy="181726"/>
            </a:xfrm>
          </p:grpSpPr>
          <p:sp>
            <p:nvSpPr>
              <p:cNvPr id="12" name="Obdélník 11"/>
              <p:cNvSpPr/>
              <p:nvPr/>
            </p:nvSpPr>
            <p:spPr>
              <a:xfrm>
                <a:off x="0" y="6512189"/>
                <a:ext cx="2032000" cy="181726"/>
              </a:xfrm>
              <a:prstGeom prst="rect">
                <a:avLst/>
              </a:prstGeom>
              <a:solidFill>
                <a:srgbClr val="6D44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13" name="Obdélník 12"/>
              <p:cNvSpPr/>
              <p:nvPr/>
            </p:nvSpPr>
            <p:spPr>
              <a:xfrm>
                <a:off x="2032000" y="6512189"/>
                <a:ext cx="2032000" cy="181726"/>
              </a:xfrm>
              <a:prstGeom prst="rect">
                <a:avLst/>
              </a:prstGeom>
              <a:solidFill>
                <a:srgbClr val="8282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14" name="Obdélník 13"/>
              <p:cNvSpPr/>
              <p:nvPr/>
            </p:nvSpPr>
            <p:spPr>
              <a:xfrm>
                <a:off x="4064000" y="6512189"/>
                <a:ext cx="2032000" cy="181726"/>
              </a:xfrm>
              <a:prstGeom prst="rect">
                <a:avLst/>
              </a:prstGeom>
              <a:solidFill>
                <a:srgbClr val="88C9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15" name="Obdélník 14"/>
              <p:cNvSpPr/>
              <p:nvPr/>
            </p:nvSpPr>
            <p:spPr>
              <a:xfrm>
                <a:off x="8128000" y="6512189"/>
                <a:ext cx="2032000" cy="180386"/>
              </a:xfrm>
              <a:prstGeom prst="rect">
                <a:avLst/>
              </a:prstGeom>
              <a:solidFill>
                <a:srgbClr val="F393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16" name="Obdélník 15"/>
              <p:cNvSpPr/>
              <p:nvPr/>
            </p:nvSpPr>
            <p:spPr>
              <a:xfrm>
                <a:off x="6096000" y="6512189"/>
                <a:ext cx="2032000" cy="180386"/>
              </a:xfrm>
              <a:prstGeom prst="rect">
                <a:avLst/>
              </a:prstGeom>
              <a:solidFill>
                <a:srgbClr val="0051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17" name="Obdélník 16"/>
              <p:cNvSpPr/>
              <p:nvPr/>
            </p:nvSpPr>
            <p:spPr>
              <a:xfrm>
                <a:off x="10160000" y="6512189"/>
                <a:ext cx="2032000" cy="180386"/>
              </a:xfrm>
              <a:prstGeom prst="rect">
                <a:avLst/>
              </a:prstGeom>
              <a:solidFill>
                <a:srgbClr val="FFCD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</p:grpSp>
        <p:pic>
          <p:nvPicPr>
            <p:cNvPr id="11" name="Obrázek 10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49550" y="909786"/>
              <a:ext cx="1405838" cy="392935"/>
            </a:xfrm>
            <a:prstGeom prst="rect">
              <a:avLst/>
            </a:prstGeom>
          </p:spPr>
        </p:pic>
      </p:grpSp>
      <p:sp>
        <p:nvSpPr>
          <p:cNvPr id="19" name="Zástupný symbol pro text 18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421783"/>
            <a:ext cx="8294688" cy="306387"/>
          </a:xfrm>
        </p:spPr>
        <p:txBody>
          <a:bodyPr/>
          <a:lstStyle>
            <a:lvl1pPr marL="0" indent="0">
              <a:buNone/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cs-CZ" dirty="0" smtClean="0"/>
              <a:t>Kliknutím vložíte text.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7450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909786"/>
            <a:ext cx="8775700" cy="392935"/>
          </a:xfrm>
        </p:spPr>
        <p:txBody>
          <a:bodyPr/>
          <a:lstStyle>
            <a:lvl1pPr>
              <a:defRPr sz="2000" b="1" cap="all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661987"/>
          </a:xfrm>
        </p:spPr>
        <p:txBody>
          <a:bodyPr anchor="b"/>
          <a:lstStyle>
            <a:lvl1pPr marL="0" indent="0">
              <a:buNone/>
              <a:defRPr sz="1200" b="1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1600" cy="661987"/>
          </a:xfrm>
        </p:spPr>
        <p:txBody>
          <a:bodyPr anchor="b"/>
          <a:lstStyle>
            <a:lvl1pPr marL="0" indent="0">
              <a:buNone/>
              <a:defRPr sz="1200" b="1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grpSp>
        <p:nvGrpSpPr>
          <p:cNvPr id="10" name="Skupina 9"/>
          <p:cNvGrpSpPr/>
          <p:nvPr userDrawn="1"/>
        </p:nvGrpSpPr>
        <p:grpSpPr>
          <a:xfrm>
            <a:off x="0" y="909786"/>
            <a:ext cx="12192000" cy="5784129"/>
            <a:chOff x="0" y="909786"/>
            <a:chExt cx="12192000" cy="5784129"/>
          </a:xfrm>
        </p:grpSpPr>
        <p:grpSp>
          <p:nvGrpSpPr>
            <p:cNvPr id="11" name="Skupina 10"/>
            <p:cNvGrpSpPr/>
            <p:nvPr/>
          </p:nvGrpSpPr>
          <p:grpSpPr>
            <a:xfrm>
              <a:off x="0" y="6512189"/>
              <a:ext cx="12192000" cy="181726"/>
              <a:chOff x="0" y="6512189"/>
              <a:chExt cx="12192000" cy="181726"/>
            </a:xfrm>
          </p:grpSpPr>
          <p:sp>
            <p:nvSpPr>
              <p:cNvPr id="13" name="Obdélník 12"/>
              <p:cNvSpPr/>
              <p:nvPr/>
            </p:nvSpPr>
            <p:spPr>
              <a:xfrm>
                <a:off x="0" y="6512189"/>
                <a:ext cx="2032000" cy="181726"/>
              </a:xfrm>
              <a:prstGeom prst="rect">
                <a:avLst/>
              </a:prstGeom>
              <a:solidFill>
                <a:srgbClr val="6D44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14" name="Obdélník 13"/>
              <p:cNvSpPr/>
              <p:nvPr/>
            </p:nvSpPr>
            <p:spPr>
              <a:xfrm>
                <a:off x="2032000" y="6512189"/>
                <a:ext cx="2032000" cy="181726"/>
              </a:xfrm>
              <a:prstGeom prst="rect">
                <a:avLst/>
              </a:prstGeom>
              <a:solidFill>
                <a:srgbClr val="8282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15" name="Obdélník 14"/>
              <p:cNvSpPr/>
              <p:nvPr/>
            </p:nvSpPr>
            <p:spPr>
              <a:xfrm>
                <a:off x="4064000" y="6512189"/>
                <a:ext cx="2032000" cy="181726"/>
              </a:xfrm>
              <a:prstGeom prst="rect">
                <a:avLst/>
              </a:prstGeom>
              <a:solidFill>
                <a:srgbClr val="88C9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16" name="Obdélník 15"/>
              <p:cNvSpPr/>
              <p:nvPr/>
            </p:nvSpPr>
            <p:spPr>
              <a:xfrm>
                <a:off x="8128000" y="6512189"/>
                <a:ext cx="2032000" cy="180386"/>
              </a:xfrm>
              <a:prstGeom prst="rect">
                <a:avLst/>
              </a:prstGeom>
              <a:solidFill>
                <a:srgbClr val="F393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17" name="Obdélník 16"/>
              <p:cNvSpPr/>
              <p:nvPr/>
            </p:nvSpPr>
            <p:spPr>
              <a:xfrm>
                <a:off x="6096000" y="6512189"/>
                <a:ext cx="2032000" cy="180386"/>
              </a:xfrm>
              <a:prstGeom prst="rect">
                <a:avLst/>
              </a:prstGeom>
              <a:solidFill>
                <a:srgbClr val="0051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18" name="Obdélník 17"/>
              <p:cNvSpPr/>
              <p:nvPr/>
            </p:nvSpPr>
            <p:spPr>
              <a:xfrm>
                <a:off x="10160000" y="6512189"/>
                <a:ext cx="2032000" cy="180386"/>
              </a:xfrm>
              <a:prstGeom prst="rect">
                <a:avLst/>
              </a:prstGeom>
              <a:solidFill>
                <a:srgbClr val="FFCD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</p:grpSp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49550" y="909786"/>
              <a:ext cx="1405838" cy="3929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37098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Zástupný symbol pro text 35"/>
          <p:cNvSpPr>
            <a:spLocks noGrp="1"/>
          </p:cNvSpPr>
          <p:nvPr>
            <p:ph type="body" sz="quarter" idx="10"/>
          </p:nvPr>
        </p:nvSpPr>
        <p:spPr>
          <a:xfrm>
            <a:off x="843130" y="2576289"/>
            <a:ext cx="2381250" cy="862816"/>
          </a:xfrm>
        </p:spPr>
        <p:txBody>
          <a:bodyPr anchor="ctr">
            <a:normAutofit/>
          </a:bodyPr>
          <a:lstStyle/>
          <a:p>
            <a:pPr marL="0" lvl="0" indent="0" algn="ctr">
              <a:buNone/>
            </a:pPr>
            <a:r>
              <a:rPr lang="cs-CZ" sz="1400" b="1" smtClean="0"/>
              <a:t>Upravte styly předlohy textu.</a:t>
            </a:r>
          </a:p>
        </p:txBody>
      </p:sp>
      <p:sp>
        <p:nvSpPr>
          <p:cNvPr id="24" name="Zástupný symbol pro text 37"/>
          <p:cNvSpPr>
            <a:spLocks noGrp="1"/>
          </p:cNvSpPr>
          <p:nvPr>
            <p:ph type="body" sz="quarter" idx="12"/>
          </p:nvPr>
        </p:nvSpPr>
        <p:spPr>
          <a:xfrm>
            <a:off x="3543301" y="3643079"/>
            <a:ext cx="5110162" cy="851668"/>
          </a:xfrm>
        </p:spPr>
        <p:txBody>
          <a:bodyPr>
            <a:normAutofit/>
          </a:bodyPr>
          <a:lstStyle>
            <a:lvl1pPr>
              <a:defRPr sz="1200" baseline="0">
                <a:latin typeface="Verdana" panose="020B0604030504040204" pitchFamily="34" charset="0"/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5" name="Zástupný symbol pro text 39"/>
          <p:cNvSpPr>
            <a:spLocks noGrp="1"/>
          </p:cNvSpPr>
          <p:nvPr>
            <p:ph type="body" sz="quarter" idx="14"/>
          </p:nvPr>
        </p:nvSpPr>
        <p:spPr>
          <a:xfrm>
            <a:off x="843130" y="3620253"/>
            <a:ext cx="2381250" cy="863486"/>
          </a:xfrm>
        </p:spPr>
        <p:txBody>
          <a:bodyPr anchor="ctr">
            <a:normAutofit/>
          </a:bodyPr>
          <a:lstStyle/>
          <a:p>
            <a:pPr marL="0" lvl="0" indent="0" algn="ctr">
              <a:buNone/>
            </a:pPr>
            <a:r>
              <a:rPr lang="cs-CZ" sz="1400" b="1" smtClean="0"/>
              <a:t>Upravte styly předlohy textu.</a:t>
            </a:r>
          </a:p>
        </p:txBody>
      </p:sp>
      <p:sp>
        <p:nvSpPr>
          <p:cNvPr id="26" name="Zástupný symbol pro text 40"/>
          <p:cNvSpPr>
            <a:spLocks noGrp="1"/>
          </p:cNvSpPr>
          <p:nvPr>
            <p:ph type="body" sz="quarter" idx="15"/>
          </p:nvPr>
        </p:nvSpPr>
        <p:spPr>
          <a:xfrm>
            <a:off x="3543467" y="1532981"/>
            <a:ext cx="5109996" cy="862159"/>
          </a:xfrm>
        </p:spPr>
        <p:txBody>
          <a:bodyPr>
            <a:normAutofit/>
          </a:bodyPr>
          <a:lstStyle>
            <a:lvl1pPr>
              <a:defRPr sz="1200" baseline="0">
                <a:latin typeface="Verdana" panose="020B0604030504040204" pitchFamily="34" charset="0"/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7" name="Zástupný symbol pro text 41"/>
          <p:cNvSpPr>
            <a:spLocks noGrp="1"/>
          </p:cNvSpPr>
          <p:nvPr>
            <p:ph type="body" sz="quarter" idx="16"/>
          </p:nvPr>
        </p:nvSpPr>
        <p:spPr>
          <a:xfrm>
            <a:off x="3543301" y="2576289"/>
            <a:ext cx="5110162" cy="862816"/>
          </a:xfrm>
        </p:spPr>
        <p:txBody>
          <a:bodyPr>
            <a:normAutofit/>
          </a:bodyPr>
          <a:lstStyle>
            <a:lvl1pPr>
              <a:defRPr sz="1200" baseline="0">
                <a:latin typeface="Verdana" panose="020B0604030504040204" pitchFamily="34" charset="0"/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8" name="Zástupný symbol pro text 43"/>
          <p:cNvSpPr>
            <a:spLocks noGrp="1"/>
          </p:cNvSpPr>
          <p:nvPr>
            <p:ph type="body" sz="quarter" idx="18"/>
          </p:nvPr>
        </p:nvSpPr>
        <p:spPr>
          <a:xfrm>
            <a:off x="841374" y="1532982"/>
            <a:ext cx="2381251" cy="862159"/>
          </a:xfrm>
        </p:spPr>
        <p:txBody>
          <a:bodyPr anchor="ctr">
            <a:normAutofit/>
          </a:bodyPr>
          <a:lstStyle/>
          <a:p>
            <a:pPr marL="0" lvl="0" indent="0" algn="ctr">
              <a:buNone/>
            </a:pPr>
            <a:r>
              <a:rPr lang="cs-CZ" sz="1400" b="1" smtClean="0"/>
              <a:t>Upravte styly předlohy textu.</a:t>
            </a:r>
          </a:p>
        </p:txBody>
      </p:sp>
      <p:sp>
        <p:nvSpPr>
          <p:cNvPr id="29" name="Zástupný symbol pro text 44"/>
          <p:cNvSpPr>
            <a:spLocks noGrp="1"/>
          </p:cNvSpPr>
          <p:nvPr>
            <p:ph type="body" sz="quarter" idx="19"/>
          </p:nvPr>
        </p:nvSpPr>
        <p:spPr>
          <a:xfrm>
            <a:off x="843130" y="909786"/>
            <a:ext cx="8653045" cy="392935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sz="2000" b="1" cap="all" smtClean="0">
                <a:latin typeface="Verdana" panose="020B0604030504040204" pitchFamily="34" charset="0"/>
              </a:rPr>
              <a:t>Upravte styly předlohy textu.</a:t>
            </a:r>
          </a:p>
        </p:txBody>
      </p:sp>
      <p:grpSp>
        <p:nvGrpSpPr>
          <p:cNvPr id="30" name="Skupina 29"/>
          <p:cNvGrpSpPr/>
          <p:nvPr userDrawn="1"/>
        </p:nvGrpSpPr>
        <p:grpSpPr>
          <a:xfrm>
            <a:off x="0" y="909786"/>
            <a:ext cx="12192000" cy="5784129"/>
            <a:chOff x="0" y="909786"/>
            <a:chExt cx="12192000" cy="5784129"/>
          </a:xfrm>
        </p:grpSpPr>
        <p:grpSp>
          <p:nvGrpSpPr>
            <p:cNvPr id="31" name="Skupina 30"/>
            <p:cNvGrpSpPr/>
            <p:nvPr/>
          </p:nvGrpSpPr>
          <p:grpSpPr>
            <a:xfrm>
              <a:off x="0" y="6512189"/>
              <a:ext cx="12192000" cy="181726"/>
              <a:chOff x="0" y="6512189"/>
              <a:chExt cx="12192000" cy="181726"/>
            </a:xfrm>
          </p:grpSpPr>
          <p:sp>
            <p:nvSpPr>
              <p:cNvPr id="33" name="Obdélník 32"/>
              <p:cNvSpPr/>
              <p:nvPr/>
            </p:nvSpPr>
            <p:spPr>
              <a:xfrm>
                <a:off x="0" y="6512189"/>
                <a:ext cx="2032000" cy="181726"/>
              </a:xfrm>
              <a:prstGeom prst="rect">
                <a:avLst/>
              </a:prstGeom>
              <a:solidFill>
                <a:srgbClr val="6D44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34" name="Obdélník 33"/>
              <p:cNvSpPr/>
              <p:nvPr/>
            </p:nvSpPr>
            <p:spPr>
              <a:xfrm>
                <a:off x="2032000" y="6512189"/>
                <a:ext cx="2032000" cy="181726"/>
              </a:xfrm>
              <a:prstGeom prst="rect">
                <a:avLst/>
              </a:prstGeom>
              <a:solidFill>
                <a:srgbClr val="8282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35" name="Obdélník 34"/>
              <p:cNvSpPr/>
              <p:nvPr/>
            </p:nvSpPr>
            <p:spPr>
              <a:xfrm>
                <a:off x="4064000" y="6512189"/>
                <a:ext cx="2032000" cy="181726"/>
              </a:xfrm>
              <a:prstGeom prst="rect">
                <a:avLst/>
              </a:prstGeom>
              <a:solidFill>
                <a:srgbClr val="88C9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36" name="Obdélník 35"/>
              <p:cNvSpPr/>
              <p:nvPr/>
            </p:nvSpPr>
            <p:spPr>
              <a:xfrm>
                <a:off x="8128000" y="6512189"/>
                <a:ext cx="2032000" cy="180386"/>
              </a:xfrm>
              <a:prstGeom prst="rect">
                <a:avLst/>
              </a:prstGeom>
              <a:solidFill>
                <a:srgbClr val="F393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37" name="Obdélník 36"/>
              <p:cNvSpPr/>
              <p:nvPr/>
            </p:nvSpPr>
            <p:spPr>
              <a:xfrm>
                <a:off x="6096000" y="6512189"/>
                <a:ext cx="2032000" cy="180386"/>
              </a:xfrm>
              <a:prstGeom prst="rect">
                <a:avLst/>
              </a:prstGeom>
              <a:solidFill>
                <a:srgbClr val="0051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38" name="Obdélník 37"/>
              <p:cNvSpPr/>
              <p:nvPr/>
            </p:nvSpPr>
            <p:spPr>
              <a:xfrm>
                <a:off x="10160000" y="6512189"/>
                <a:ext cx="2032000" cy="180386"/>
              </a:xfrm>
              <a:prstGeom prst="rect">
                <a:avLst/>
              </a:prstGeom>
              <a:solidFill>
                <a:srgbClr val="FFCD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</p:grpSp>
        <p:pic>
          <p:nvPicPr>
            <p:cNvPr id="32" name="Obrázek 3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49550" y="909786"/>
              <a:ext cx="1405838" cy="392935"/>
            </a:xfrm>
            <a:prstGeom prst="rect">
              <a:avLst/>
            </a:prstGeom>
          </p:spPr>
        </p:pic>
      </p:grpSp>
      <p:sp>
        <p:nvSpPr>
          <p:cNvPr id="44" name="Zástupný symbol pro obrázek 43"/>
          <p:cNvSpPr>
            <a:spLocks noGrp="1"/>
          </p:cNvSpPr>
          <p:nvPr>
            <p:ph type="pic" sz="quarter" idx="20"/>
          </p:nvPr>
        </p:nvSpPr>
        <p:spPr>
          <a:xfrm>
            <a:off x="841374" y="4725225"/>
            <a:ext cx="2381250" cy="1363663"/>
          </a:xfrm>
        </p:spPr>
        <p:txBody>
          <a:bodyPr>
            <a:normAutofit/>
          </a:bodyPr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45" name="Zástupný symbol pro obrázek 43"/>
          <p:cNvSpPr>
            <a:spLocks noGrp="1"/>
          </p:cNvSpPr>
          <p:nvPr>
            <p:ph type="pic" sz="quarter" idx="21"/>
          </p:nvPr>
        </p:nvSpPr>
        <p:spPr>
          <a:xfrm>
            <a:off x="3543300" y="4726048"/>
            <a:ext cx="2381250" cy="1363663"/>
          </a:xfrm>
        </p:spPr>
        <p:txBody>
          <a:bodyPr>
            <a:normAutofit/>
          </a:bodyPr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46" name="Zástupný symbol pro obrázek 43"/>
          <p:cNvSpPr>
            <a:spLocks noGrp="1"/>
          </p:cNvSpPr>
          <p:nvPr>
            <p:ph type="pic" sz="quarter" idx="22"/>
          </p:nvPr>
        </p:nvSpPr>
        <p:spPr>
          <a:xfrm>
            <a:off x="8974138" y="4725224"/>
            <a:ext cx="2381250" cy="1363663"/>
          </a:xfrm>
        </p:spPr>
        <p:txBody>
          <a:bodyPr>
            <a:normAutofit/>
          </a:bodyPr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47" name="Zástupný symbol pro obrázek 43"/>
          <p:cNvSpPr>
            <a:spLocks noGrp="1"/>
          </p:cNvSpPr>
          <p:nvPr>
            <p:ph type="pic" sz="quarter" idx="23"/>
          </p:nvPr>
        </p:nvSpPr>
        <p:spPr>
          <a:xfrm>
            <a:off x="6272212" y="4712673"/>
            <a:ext cx="2381250" cy="1363663"/>
          </a:xfrm>
        </p:spPr>
        <p:txBody>
          <a:bodyPr>
            <a:normAutofit/>
          </a:bodyPr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9538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ástupný symbol pro text 5"/>
          <p:cNvSpPr>
            <a:spLocks noGrp="1"/>
          </p:cNvSpPr>
          <p:nvPr>
            <p:ph type="body" sz="quarter" idx="21"/>
          </p:nvPr>
        </p:nvSpPr>
        <p:spPr>
          <a:xfrm>
            <a:off x="838421" y="1949387"/>
            <a:ext cx="6267229" cy="1284534"/>
          </a:xfrm>
        </p:spPr>
        <p:txBody>
          <a:bodyPr>
            <a:normAutofit/>
          </a:bodyPr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2" name="Zástupný symbol pro text 1"/>
          <p:cNvSpPr>
            <a:spLocks noGrp="1"/>
          </p:cNvSpPr>
          <p:nvPr>
            <p:ph type="body" sz="quarter" idx="16"/>
          </p:nvPr>
        </p:nvSpPr>
        <p:spPr>
          <a:xfrm>
            <a:off x="838421" y="909786"/>
            <a:ext cx="8629429" cy="392935"/>
          </a:xfrm>
        </p:spPr>
        <p:txBody>
          <a:bodyPr>
            <a:noAutofit/>
          </a:bodyPr>
          <a:lstStyle>
            <a:lvl1pPr marL="0" indent="0">
              <a:buNone/>
              <a:defRPr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cs-CZ" sz="2000" b="1" cap="all" smtClean="0"/>
              <a:t>Upravte styly předlohy textu.</a:t>
            </a:r>
          </a:p>
        </p:txBody>
      </p:sp>
      <p:sp>
        <p:nvSpPr>
          <p:cNvPr id="23" name="Zástupný symbol pro text 2"/>
          <p:cNvSpPr>
            <a:spLocks noGrp="1"/>
          </p:cNvSpPr>
          <p:nvPr>
            <p:ph type="body" sz="quarter" idx="17"/>
          </p:nvPr>
        </p:nvSpPr>
        <p:spPr>
          <a:xfrm>
            <a:off x="838421" y="1395440"/>
            <a:ext cx="8629429" cy="240990"/>
          </a:xfrm>
        </p:spPr>
        <p:txBody>
          <a:bodyPr>
            <a:noAutofit/>
          </a:bodyPr>
          <a:lstStyle>
            <a:lvl1pPr marL="0" indent="0">
              <a:buNone/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4" name="Zástupný symbol pro text 3"/>
          <p:cNvSpPr>
            <a:spLocks noGrp="1"/>
          </p:cNvSpPr>
          <p:nvPr>
            <p:ph type="body" sz="quarter" idx="19"/>
          </p:nvPr>
        </p:nvSpPr>
        <p:spPr>
          <a:xfrm>
            <a:off x="838419" y="4748129"/>
            <a:ext cx="6267229" cy="1285875"/>
          </a:xfrm>
        </p:spPr>
        <p:txBody>
          <a:bodyPr>
            <a:normAutofit/>
          </a:bodyPr>
          <a:lstStyle>
            <a:lvl1pPr>
              <a:defRPr sz="1200" baseline="0">
                <a:latin typeface="Verdana" panose="020B0604030504040204" pitchFamily="34" charset="0"/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5" name="Zástupný symbol pro text 4"/>
          <p:cNvSpPr>
            <a:spLocks noGrp="1"/>
          </p:cNvSpPr>
          <p:nvPr>
            <p:ph type="body" sz="quarter" idx="20"/>
          </p:nvPr>
        </p:nvSpPr>
        <p:spPr>
          <a:xfrm>
            <a:off x="838420" y="3348287"/>
            <a:ext cx="6267229" cy="1287215"/>
          </a:xfrm>
        </p:spPr>
        <p:txBody>
          <a:bodyPr>
            <a:normAutofit/>
          </a:bodyPr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7" name="Zástupný symbol pro obrázek 36"/>
          <p:cNvSpPr>
            <a:spLocks noGrp="1"/>
          </p:cNvSpPr>
          <p:nvPr>
            <p:ph type="pic" sz="quarter" idx="22"/>
          </p:nvPr>
        </p:nvSpPr>
        <p:spPr>
          <a:xfrm>
            <a:off x="7286625" y="1949387"/>
            <a:ext cx="4068763" cy="4084701"/>
          </a:xfrm>
        </p:spPr>
        <p:txBody>
          <a:bodyPr>
            <a:normAutofit/>
          </a:bodyPr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grpSp>
        <p:nvGrpSpPr>
          <p:cNvPr id="38" name="Skupina 37"/>
          <p:cNvGrpSpPr/>
          <p:nvPr userDrawn="1"/>
        </p:nvGrpSpPr>
        <p:grpSpPr>
          <a:xfrm>
            <a:off x="0" y="909786"/>
            <a:ext cx="12192000" cy="5784129"/>
            <a:chOff x="0" y="909786"/>
            <a:chExt cx="12192000" cy="5784129"/>
          </a:xfrm>
        </p:grpSpPr>
        <p:grpSp>
          <p:nvGrpSpPr>
            <p:cNvPr id="39" name="Skupina 38"/>
            <p:cNvGrpSpPr/>
            <p:nvPr/>
          </p:nvGrpSpPr>
          <p:grpSpPr>
            <a:xfrm>
              <a:off x="0" y="6512189"/>
              <a:ext cx="12192000" cy="181726"/>
              <a:chOff x="0" y="6512189"/>
              <a:chExt cx="12192000" cy="181726"/>
            </a:xfrm>
          </p:grpSpPr>
          <p:sp>
            <p:nvSpPr>
              <p:cNvPr id="41" name="Obdélník 40"/>
              <p:cNvSpPr/>
              <p:nvPr/>
            </p:nvSpPr>
            <p:spPr>
              <a:xfrm>
                <a:off x="0" y="6512189"/>
                <a:ext cx="2032000" cy="181726"/>
              </a:xfrm>
              <a:prstGeom prst="rect">
                <a:avLst/>
              </a:prstGeom>
              <a:solidFill>
                <a:srgbClr val="6D44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42" name="Obdélník 41"/>
              <p:cNvSpPr/>
              <p:nvPr/>
            </p:nvSpPr>
            <p:spPr>
              <a:xfrm>
                <a:off x="2032000" y="6512189"/>
                <a:ext cx="2032000" cy="181726"/>
              </a:xfrm>
              <a:prstGeom prst="rect">
                <a:avLst/>
              </a:prstGeom>
              <a:solidFill>
                <a:srgbClr val="8282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43" name="Obdélník 42"/>
              <p:cNvSpPr/>
              <p:nvPr/>
            </p:nvSpPr>
            <p:spPr>
              <a:xfrm>
                <a:off x="4064000" y="6512189"/>
                <a:ext cx="2032000" cy="181726"/>
              </a:xfrm>
              <a:prstGeom prst="rect">
                <a:avLst/>
              </a:prstGeom>
              <a:solidFill>
                <a:srgbClr val="88C9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44" name="Obdélník 43"/>
              <p:cNvSpPr/>
              <p:nvPr/>
            </p:nvSpPr>
            <p:spPr>
              <a:xfrm>
                <a:off x="8128000" y="6512189"/>
                <a:ext cx="2032000" cy="180386"/>
              </a:xfrm>
              <a:prstGeom prst="rect">
                <a:avLst/>
              </a:prstGeom>
              <a:solidFill>
                <a:srgbClr val="F393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45" name="Obdélník 44"/>
              <p:cNvSpPr/>
              <p:nvPr/>
            </p:nvSpPr>
            <p:spPr>
              <a:xfrm>
                <a:off x="6096000" y="6512189"/>
                <a:ext cx="2032000" cy="180386"/>
              </a:xfrm>
              <a:prstGeom prst="rect">
                <a:avLst/>
              </a:prstGeom>
              <a:solidFill>
                <a:srgbClr val="0051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46" name="Obdélník 45"/>
              <p:cNvSpPr/>
              <p:nvPr/>
            </p:nvSpPr>
            <p:spPr>
              <a:xfrm>
                <a:off x="10160000" y="6512189"/>
                <a:ext cx="2032000" cy="180386"/>
              </a:xfrm>
              <a:prstGeom prst="rect">
                <a:avLst/>
              </a:prstGeom>
              <a:solidFill>
                <a:srgbClr val="FFCD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</p:grpSp>
        <p:pic>
          <p:nvPicPr>
            <p:cNvPr id="40" name="Obrázek 39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49550" y="909786"/>
              <a:ext cx="1405838" cy="3929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16286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ástupný symbol pro text 5"/>
          <p:cNvSpPr>
            <a:spLocks noGrp="1"/>
          </p:cNvSpPr>
          <p:nvPr>
            <p:ph type="body" sz="quarter" idx="21"/>
          </p:nvPr>
        </p:nvSpPr>
        <p:spPr>
          <a:xfrm>
            <a:off x="5088159" y="1949303"/>
            <a:ext cx="6267229" cy="1284534"/>
          </a:xfrm>
        </p:spPr>
        <p:txBody>
          <a:bodyPr>
            <a:normAutofit/>
          </a:bodyPr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2" name="Zástupný symbol pro text 1"/>
          <p:cNvSpPr>
            <a:spLocks noGrp="1"/>
          </p:cNvSpPr>
          <p:nvPr>
            <p:ph type="body" sz="quarter" idx="16"/>
          </p:nvPr>
        </p:nvSpPr>
        <p:spPr>
          <a:xfrm>
            <a:off x="838421" y="909786"/>
            <a:ext cx="8629429" cy="392935"/>
          </a:xfrm>
        </p:spPr>
        <p:txBody>
          <a:bodyPr>
            <a:noAutofit/>
          </a:bodyPr>
          <a:lstStyle>
            <a:lvl1pPr marL="0" indent="0">
              <a:buNone/>
              <a:defRPr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cs-CZ" sz="2000" b="1" cap="all" smtClean="0"/>
              <a:t>Upravte styly předlohy textu.</a:t>
            </a:r>
          </a:p>
        </p:txBody>
      </p:sp>
      <p:sp>
        <p:nvSpPr>
          <p:cNvPr id="23" name="Zástupný symbol pro text 2"/>
          <p:cNvSpPr>
            <a:spLocks noGrp="1"/>
          </p:cNvSpPr>
          <p:nvPr>
            <p:ph type="body" sz="quarter" idx="17"/>
          </p:nvPr>
        </p:nvSpPr>
        <p:spPr>
          <a:xfrm>
            <a:off x="838421" y="1395440"/>
            <a:ext cx="8629429" cy="240990"/>
          </a:xfrm>
        </p:spPr>
        <p:txBody>
          <a:bodyPr>
            <a:noAutofit/>
          </a:bodyPr>
          <a:lstStyle>
            <a:lvl1pPr marL="0" indent="0">
              <a:buNone/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4" name="Zástupný symbol pro text 3"/>
          <p:cNvSpPr>
            <a:spLocks noGrp="1"/>
          </p:cNvSpPr>
          <p:nvPr>
            <p:ph type="body" sz="quarter" idx="19"/>
          </p:nvPr>
        </p:nvSpPr>
        <p:spPr>
          <a:xfrm>
            <a:off x="5088157" y="4748045"/>
            <a:ext cx="6267229" cy="1285875"/>
          </a:xfrm>
        </p:spPr>
        <p:txBody>
          <a:bodyPr>
            <a:normAutofit/>
          </a:bodyPr>
          <a:lstStyle>
            <a:lvl1pPr>
              <a:defRPr sz="1200" baseline="0">
                <a:latin typeface="Verdana" panose="020B0604030504040204" pitchFamily="34" charset="0"/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5" name="Zástupný symbol pro text 4"/>
          <p:cNvSpPr>
            <a:spLocks noGrp="1"/>
          </p:cNvSpPr>
          <p:nvPr>
            <p:ph type="body" sz="quarter" idx="20"/>
          </p:nvPr>
        </p:nvSpPr>
        <p:spPr>
          <a:xfrm>
            <a:off x="5088158" y="3348203"/>
            <a:ext cx="6267229" cy="1287215"/>
          </a:xfrm>
        </p:spPr>
        <p:txBody>
          <a:bodyPr>
            <a:normAutofit/>
          </a:bodyPr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7" name="Zástupný symbol pro obrázek 36"/>
          <p:cNvSpPr>
            <a:spLocks noGrp="1"/>
          </p:cNvSpPr>
          <p:nvPr>
            <p:ph type="pic" sz="quarter" idx="22"/>
          </p:nvPr>
        </p:nvSpPr>
        <p:spPr>
          <a:xfrm>
            <a:off x="838419" y="1949303"/>
            <a:ext cx="4068763" cy="4084701"/>
          </a:xfrm>
        </p:spPr>
        <p:txBody>
          <a:bodyPr>
            <a:normAutofit/>
          </a:bodyPr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grpSp>
        <p:nvGrpSpPr>
          <p:cNvPr id="38" name="Skupina 37"/>
          <p:cNvGrpSpPr/>
          <p:nvPr userDrawn="1"/>
        </p:nvGrpSpPr>
        <p:grpSpPr>
          <a:xfrm>
            <a:off x="0" y="909786"/>
            <a:ext cx="12192000" cy="5784129"/>
            <a:chOff x="0" y="909786"/>
            <a:chExt cx="12192000" cy="5784129"/>
          </a:xfrm>
        </p:grpSpPr>
        <p:grpSp>
          <p:nvGrpSpPr>
            <p:cNvPr id="39" name="Skupina 38"/>
            <p:cNvGrpSpPr/>
            <p:nvPr/>
          </p:nvGrpSpPr>
          <p:grpSpPr>
            <a:xfrm>
              <a:off x="0" y="6512189"/>
              <a:ext cx="12192000" cy="181726"/>
              <a:chOff x="0" y="6512189"/>
              <a:chExt cx="12192000" cy="181726"/>
            </a:xfrm>
          </p:grpSpPr>
          <p:sp>
            <p:nvSpPr>
              <p:cNvPr id="41" name="Obdélník 40"/>
              <p:cNvSpPr/>
              <p:nvPr/>
            </p:nvSpPr>
            <p:spPr>
              <a:xfrm>
                <a:off x="0" y="6512189"/>
                <a:ext cx="2032000" cy="181726"/>
              </a:xfrm>
              <a:prstGeom prst="rect">
                <a:avLst/>
              </a:prstGeom>
              <a:solidFill>
                <a:srgbClr val="6D44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42" name="Obdélník 41"/>
              <p:cNvSpPr/>
              <p:nvPr/>
            </p:nvSpPr>
            <p:spPr>
              <a:xfrm>
                <a:off x="2032000" y="6512189"/>
                <a:ext cx="2032000" cy="181726"/>
              </a:xfrm>
              <a:prstGeom prst="rect">
                <a:avLst/>
              </a:prstGeom>
              <a:solidFill>
                <a:srgbClr val="8282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43" name="Obdélník 42"/>
              <p:cNvSpPr/>
              <p:nvPr/>
            </p:nvSpPr>
            <p:spPr>
              <a:xfrm>
                <a:off x="4064000" y="6512189"/>
                <a:ext cx="2032000" cy="181726"/>
              </a:xfrm>
              <a:prstGeom prst="rect">
                <a:avLst/>
              </a:prstGeom>
              <a:solidFill>
                <a:srgbClr val="88C9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44" name="Obdélník 43"/>
              <p:cNvSpPr/>
              <p:nvPr/>
            </p:nvSpPr>
            <p:spPr>
              <a:xfrm>
                <a:off x="8128000" y="6512189"/>
                <a:ext cx="2032000" cy="180386"/>
              </a:xfrm>
              <a:prstGeom prst="rect">
                <a:avLst/>
              </a:prstGeom>
              <a:solidFill>
                <a:srgbClr val="F393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45" name="Obdélník 44"/>
              <p:cNvSpPr/>
              <p:nvPr/>
            </p:nvSpPr>
            <p:spPr>
              <a:xfrm>
                <a:off x="6096000" y="6512189"/>
                <a:ext cx="2032000" cy="180386"/>
              </a:xfrm>
              <a:prstGeom prst="rect">
                <a:avLst/>
              </a:prstGeom>
              <a:solidFill>
                <a:srgbClr val="0051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46" name="Obdélník 45"/>
              <p:cNvSpPr/>
              <p:nvPr/>
            </p:nvSpPr>
            <p:spPr>
              <a:xfrm>
                <a:off x="10160000" y="6512189"/>
                <a:ext cx="2032000" cy="180386"/>
              </a:xfrm>
              <a:prstGeom prst="rect">
                <a:avLst/>
              </a:prstGeom>
              <a:solidFill>
                <a:srgbClr val="FFCD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</p:grpSp>
        <p:pic>
          <p:nvPicPr>
            <p:cNvPr id="40" name="Obrázek 39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49550" y="909786"/>
              <a:ext cx="1405838" cy="3929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38314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C5C3B-849C-4275-8462-48417107539F}" type="datetimeFigureOut">
              <a:rPr lang="cs-CZ" smtClean="0"/>
              <a:t>11.04.2023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ECAF4-FFBB-41DA-BD5A-F7CBCA1072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9720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4" r:id="rId2"/>
    <p:sldLayoutId id="2147483697" r:id="rId3"/>
    <p:sldLayoutId id="2147483650" r:id="rId4"/>
    <p:sldLayoutId id="2147483696" r:id="rId5"/>
    <p:sldLayoutId id="2147483653" r:id="rId6"/>
    <p:sldLayoutId id="2147483654" r:id="rId7"/>
    <p:sldLayoutId id="2147483690" r:id="rId8"/>
    <p:sldLayoutId id="2147483691" r:id="rId9"/>
    <p:sldLayoutId id="2147483692" r:id="rId10"/>
    <p:sldLayoutId id="214748368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s://czszif-my.sharepoint.com/personal/szif02719_szif_cz/Documents/Documents/EKOPLATBA%202023/legislativn&#237;%20n&#225;vrhy/PP/ASPI'&amp;link='252/1997%20Sb.%25233j'&amp;ucin-k-dni='30.12.9999" TargetMode="Externa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tif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9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/>
          <p:nvPr/>
        </p:nvGrpSpPr>
        <p:grpSpPr>
          <a:xfrm>
            <a:off x="0" y="5051424"/>
            <a:ext cx="12192000" cy="1272540"/>
            <a:chOff x="0" y="629770"/>
            <a:chExt cx="12192000" cy="1272540"/>
          </a:xfrm>
        </p:grpSpPr>
        <p:sp>
          <p:nvSpPr>
            <p:cNvPr id="2" name="Obdélník 1"/>
            <p:cNvSpPr/>
            <p:nvPr/>
          </p:nvSpPr>
          <p:spPr>
            <a:xfrm>
              <a:off x="0" y="629770"/>
              <a:ext cx="12192000" cy="12725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74874" y="1032013"/>
              <a:ext cx="1675713" cy="468366"/>
            </a:xfrm>
            <a:prstGeom prst="rect">
              <a:avLst/>
            </a:prstGeom>
          </p:spPr>
        </p:pic>
      </p:grpSp>
      <p:sp>
        <p:nvSpPr>
          <p:cNvPr id="8" name="TextovéPole 7"/>
          <p:cNvSpPr txBox="1"/>
          <p:nvPr/>
        </p:nvSpPr>
        <p:spPr>
          <a:xfrm>
            <a:off x="396814" y="5318362"/>
            <a:ext cx="8699889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3200" b="1" cap="all" spc="170" dirty="0" smtClean="0">
                <a:solidFill>
                  <a:srgbClr val="034A3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dotace 2023</a:t>
            </a:r>
          </a:p>
          <a:p>
            <a:r>
              <a:rPr lang="cs-CZ" sz="2800" b="1" cap="all" spc="170" dirty="0" smtClean="0">
                <a:solidFill>
                  <a:srgbClr val="034A3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podmíněnost, přímé </a:t>
            </a:r>
            <a:r>
              <a:rPr lang="cs-CZ" sz="2800" b="1" cap="all" spc="170" dirty="0" err="1" smtClean="0">
                <a:solidFill>
                  <a:srgbClr val="034A3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plATBY</a:t>
            </a:r>
            <a:endParaRPr lang="cs-CZ" sz="2800" b="1" cap="all" spc="170" dirty="0">
              <a:solidFill>
                <a:srgbClr val="034A3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85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cap="none" dirty="0" smtClean="0"/>
              <a:t>Změna NV č</a:t>
            </a:r>
            <a:r>
              <a:rPr lang="cs-CZ" cap="none" dirty="0"/>
              <a:t>. </a:t>
            </a:r>
            <a:r>
              <a:rPr lang="cs-CZ" cap="none" dirty="0" smtClean="0"/>
              <a:t>307/2014 Sb.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§ 3c – Úhor</a:t>
            </a:r>
          </a:p>
          <a:p>
            <a:pPr>
              <a:buAutoNum type="arabicParenR"/>
            </a:pPr>
            <a:r>
              <a:rPr lang="cs-CZ" dirty="0" smtClean="0"/>
              <a:t>Úhorem jsou pro účely LPIS zemědělsky obhospodařovaná půda ležící ladem a plocha vyňatá z produkce:</a:t>
            </a:r>
          </a:p>
          <a:p>
            <a:pPr lvl="1">
              <a:lnSpc>
                <a:spcPct val="100000"/>
              </a:lnSpc>
              <a:buFont typeface="+mj-lt"/>
              <a:buAutoNum type="alphaLcParenR"/>
            </a:pPr>
            <a:r>
              <a:rPr lang="cs-CZ" dirty="0" smtClean="0"/>
              <a:t>bez porostu				</a:t>
            </a:r>
            <a:r>
              <a:rPr lang="cs-CZ" b="1" dirty="0" smtClean="0">
                <a:solidFill>
                  <a:srgbClr val="FF0000"/>
                </a:solidFill>
              </a:rPr>
              <a:t>NE</a:t>
            </a:r>
            <a:r>
              <a:rPr lang="cs-CZ" dirty="0" smtClean="0"/>
              <a:t> do </a:t>
            </a:r>
            <a:r>
              <a:rPr lang="cs-CZ" dirty="0" err="1" smtClean="0"/>
              <a:t>neprodukce</a:t>
            </a:r>
            <a:r>
              <a:rPr lang="cs-CZ" dirty="0" smtClean="0"/>
              <a:t>, pozor na pokryvnost 1.6. - 31.10. (DZES 6)</a:t>
            </a:r>
          </a:p>
          <a:p>
            <a:pPr lvl="1">
              <a:lnSpc>
                <a:spcPct val="100000"/>
              </a:lnSpc>
              <a:buFont typeface="+mj-lt"/>
              <a:buAutoNum type="alphaLcParenR"/>
            </a:pPr>
            <a:r>
              <a:rPr lang="cs-CZ" dirty="0" smtClean="0"/>
              <a:t>přírodně osemeněné			</a:t>
            </a:r>
            <a:r>
              <a:rPr lang="cs-CZ" b="1" dirty="0" smtClean="0">
                <a:solidFill>
                  <a:srgbClr val="FF0000"/>
                </a:solidFill>
              </a:rPr>
              <a:t>NE</a:t>
            </a:r>
            <a:r>
              <a:rPr lang="cs-CZ" dirty="0" smtClean="0"/>
              <a:t> </a:t>
            </a:r>
            <a:r>
              <a:rPr lang="cs-CZ" dirty="0"/>
              <a:t>do </a:t>
            </a:r>
            <a:r>
              <a:rPr lang="cs-CZ" dirty="0" err="1"/>
              <a:t>neprodukce</a:t>
            </a:r>
            <a:endParaRPr lang="cs-CZ" dirty="0" smtClean="0"/>
          </a:p>
          <a:p>
            <a:pPr lvl="1">
              <a:lnSpc>
                <a:spcPct val="100000"/>
              </a:lnSpc>
              <a:buFont typeface="+mj-lt"/>
              <a:buAutoNum type="alphaLcParenR"/>
            </a:pPr>
            <a:r>
              <a:rPr lang="cs-CZ" dirty="0" smtClean="0"/>
              <a:t>s porostem vyseté plodiny			</a:t>
            </a:r>
            <a:r>
              <a:rPr lang="cs-CZ" b="1" dirty="0" smtClean="0">
                <a:solidFill>
                  <a:srgbClr val="00B050"/>
                </a:solidFill>
              </a:rPr>
              <a:t>ANO</a:t>
            </a:r>
            <a:r>
              <a:rPr lang="cs-CZ" dirty="0" smtClean="0"/>
              <a:t> do </a:t>
            </a:r>
            <a:r>
              <a:rPr lang="cs-CZ" dirty="0" err="1" smtClean="0"/>
              <a:t>neprodukce</a:t>
            </a:r>
            <a:r>
              <a:rPr lang="cs-CZ" dirty="0" smtClean="0"/>
              <a:t> CC, pro </a:t>
            </a:r>
            <a:r>
              <a:rPr lang="cs-CZ" dirty="0" err="1" smtClean="0"/>
              <a:t>ekoplatbu</a:t>
            </a:r>
            <a:r>
              <a:rPr lang="cs-CZ" dirty="0" smtClean="0"/>
              <a:t> pouze </a:t>
            </a:r>
            <a:r>
              <a:rPr lang="cs-CZ" dirty="0" err="1" smtClean="0"/>
              <a:t>nektarodárný</a:t>
            </a:r>
            <a:endParaRPr lang="cs-CZ" dirty="0" smtClean="0"/>
          </a:p>
          <a:p>
            <a:pPr lvl="1">
              <a:lnSpc>
                <a:spcPct val="100000"/>
              </a:lnSpc>
              <a:buFont typeface="+mj-lt"/>
              <a:buAutoNum type="alphaLcParenR"/>
            </a:pPr>
            <a:r>
              <a:rPr lang="cs-CZ" dirty="0" smtClean="0"/>
              <a:t>s porostem trav a jiných bylinných pícnin		</a:t>
            </a:r>
            <a:r>
              <a:rPr lang="cs-CZ" b="1" dirty="0" smtClean="0">
                <a:solidFill>
                  <a:srgbClr val="00B050"/>
                </a:solidFill>
              </a:rPr>
              <a:t>ANO</a:t>
            </a:r>
            <a:r>
              <a:rPr lang="cs-CZ" dirty="0" smtClean="0"/>
              <a:t> do </a:t>
            </a:r>
            <a:r>
              <a:rPr lang="cs-CZ" dirty="0" err="1" smtClean="0"/>
              <a:t>neprodukce</a:t>
            </a:r>
            <a:r>
              <a:rPr lang="cs-CZ" dirty="0" smtClean="0"/>
              <a:t> jako dvouletý</a:t>
            </a:r>
          </a:p>
          <a:p>
            <a:pPr>
              <a:lnSpc>
                <a:spcPct val="100000"/>
              </a:lnSpc>
              <a:buFont typeface="+mj-lt"/>
              <a:buAutoNum type="arabicParenR"/>
            </a:pPr>
            <a:r>
              <a:rPr lang="cs-CZ" dirty="0" smtClean="0"/>
              <a:t>Půda a plocha podle odst. 1 jsou úhorem, splňují-li:</a:t>
            </a:r>
          </a:p>
          <a:p>
            <a:pPr lvl="1">
              <a:lnSpc>
                <a:spcPct val="100000"/>
              </a:lnSpc>
              <a:buFont typeface="+mj-lt"/>
              <a:buAutoNum type="alphaLcParenR"/>
            </a:pPr>
            <a:r>
              <a:rPr lang="cs-CZ" dirty="0" smtClean="0"/>
              <a:t>V </a:t>
            </a:r>
            <a:r>
              <a:rPr lang="cs-CZ" dirty="0" smtClean="0">
                <a:solidFill>
                  <a:srgbClr val="FF0000"/>
                </a:solidFill>
              </a:rPr>
              <a:t>bezprostředně</a:t>
            </a:r>
            <a:r>
              <a:rPr lang="cs-CZ" dirty="0" smtClean="0"/>
              <a:t> předcházejícím období byly vedeny v LPIS jako druh zem. Kultury R, G, </a:t>
            </a:r>
            <a:r>
              <a:rPr lang="cs-CZ" dirty="0" smtClean="0">
                <a:solidFill>
                  <a:srgbClr val="FF0000"/>
                </a:solidFill>
              </a:rPr>
              <a:t>T</a:t>
            </a:r>
            <a:r>
              <a:rPr lang="cs-CZ" dirty="0" smtClean="0"/>
              <a:t>, C, V, S, D, P, J, K</a:t>
            </a:r>
          </a:p>
          <a:p>
            <a:pPr lvl="1">
              <a:lnSpc>
                <a:spcPct val="100000"/>
              </a:lnSpc>
              <a:buFont typeface="+mj-lt"/>
              <a:buAutoNum type="alphaLcParenR"/>
            </a:pPr>
            <a:r>
              <a:rPr lang="cs-CZ" dirty="0" smtClean="0"/>
              <a:t>Jsou nejméně 1x ročně sečeny mulčovány nebo paseny, vč. sečení </a:t>
            </a:r>
            <a:r>
              <a:rPr lang="cs-CZ" dirty="0" err="1" smtClean="0"/>
              <a:t>nedopasků</a:t>
            </a:r>
            <a:r>
              <a:rPr lang="cs-CZ" dirty="0" smtClean="0"/>
              <a:t>, a to v období od 1.6. do 31.8. každého roku </a:t>
            </a:r>
            <a:r>
              <a:rPr lang="cs-CZ" i="1" dirty="0" smtClean="0">
                <a:solidFill>
                  <a:srgbClr val="FF0000"/>
                </a:solidFill>
              </a:rPr>
              <a:t>(vs. </a:t>
            </a:r>
            <a:r>
              <a:rPr lang="cs-CZ" i="1" dirty="0" err="1" smtClean="0">
                <a:solidFill>
                  <a:srgbClr val="FF0000"/>
                </a:solidFill>
              </a:rPr>
              <a:t>neprodukce</a:t>
            </a:r>
            <a:r>
              <a:rPr lang="cs-CZ" i="1" dirty="0" smtClean="0">
                <a:solidFill>
                  <a:srgbClr val="FF0000"/>
                </a:solidFill>
              </a:rPr>
              <a:t> do 15.8.!!)</a:t>
            </a:r>
          </a:p>
          <a:p>
            <a:pPr marL="0" indent="0">
              <a:lnSpc>
                <a:spcPct val="100000"/>
              </a:lnSpc>
              <a:buNone/>
            </a:pPr>
            <a:endParaRPr lang="cs-CZ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cs-CZ" dirty="0" smtClean="0"/>
              <a:t>Čl. II – Účinnost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dirty="0" smtClean="0">
                <a:latin typeface="+mn-lt"/>
              </a:rPr>
              <a:t>Toto nařízení nabývá účinnosti dnem 1.3.2023, </a:t>
            </a:r>
            <a:r>
              <a:rPr lang="cs-CZ" dirty="0" smtClean="0">
                <a:solidFill>
                  <a:srgbClr val="FF0000"/>
                </a:solidFill>
                <a:latin typeface="+mn-lt"/>
              </a:rPr>
              <a:t>s výjimkou </a:t>
            </a:r>
            <a:r>
              <a:rPr lang="cs-CZ" dirty="0" smtClean="0">
                <a:latin typeface="+mn-lt"/>
              </a:rPr>
              <a:t>ustanovení čl. I bodů 9 a </a:t>
            </a:r>
            <a:r>
              <a:rPr lang="cs-CZ" dirty="0" smtClean="0">
                <a:solidFill>
                  <a:srgbClr val="FF0000"/>
                </a:solidFill>
                <a:latin typeface="+mn-lt"/>
              </a:rPr>
              <a:t>13</a:t>
            </a:r>
            <a:r>
              <a:rPr lang="cs-CZ" dirty="0" smtClean="0">
                <a:latin typeface="+mn-lt"/>
              </a:rPr>
              <a:t>, která nabývají účinnosti dnem </a:t>
            </a:r>
            <a:r>
              <a:rPr lang="cs-CZ" dirty="0" smtClean="0">
                <a:solidFill>
                  <a:srgbClr val="FF0000"/>
                </a:solidFill>
                <a:latin typeface="+mn-lt"/>
              </a:rPr>
              <a:t>1.1.2024</a:t>
            </a:r>
            <a:r>
              <a:rPr lang="cs-CZ" dirty="0" smtClean="0">
                <a:latin typeface="+mn-lt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dirty="0" smtClean="0">
                <a:latin typeface="+mn-lt"/>
              </a:rPr>
              <a:t>Čl. I bod 9. …výměra plochy, která je zemědělsky obhospodařována, a na které je umístěna </a:t>
            </a:r>
            <a:r>
              <a:rPr lang="cs-CZ" dirty="0" err="1" smtClean="0">
                <a:latin typeface="+mn-lt"/>
              </a:rPr>
              <a:t>agrovoltaická</a:t>
            </a:r>
            <a:r>
              <a:rPr lang="cs-CZ" dirty="0" smtClean="0">
                <a:latin typeface="+mn-lt"/>
              </a:rPr>
              <a:t> výrobna elektřiny…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dirty="0" smtClean="0">
                <a:solidFill>
                  <a:srgbClr val="FF0000"/>
                </a:solidFill>
                <a:latin typeface="+mn-lt"/>
              </a:rPr>
              <a:t>Čl. I bod 13. </a:t>
            </a:r>
            <a:r>
              <a:rPr lang="cs-CZ" dirty="0" smtClean="0">
                <a:latin typeface="+mn-lt"/>
              </a:rPr>
              <a:t>V § 3c odst. 2 písm. a) se slova </a:t>
            </a:r>
            <a:r>
              <a:rPr lang="cs-CZ" dirty="0" smtClean="0">
                <a:solidFill>
                  <a:srgbClr val="FF0000"/>
                </a:solidFill>
                <a:latin typeface="+mn-lt"/>
              </a:rPr>
              <a:t>„trvalý travní porost“ </a:t>
            </a:r>
            <a:r>
              <a:rPr lang="cs-CZ" u="sng" dirty="0" smtClean="0">
                <a:solidFill>
                  <a:srgbClr val="FF0000"/>
                </a:solidFill>
                <a:latin typeface="+mn-lt"/>
              </a:rPr>
              <a:t>zrušují</a:t>
            </a:r>
            <a:r>
              <a:rPr lang="cs-CZ" dirty="0" smtClean="0">
                <a:latin typeface="+mn-lt"/>
              </a:rPr>
              <a:t>.</a:t>
            </a:r>
            <a:endParaRPr lang="cs-CZ" dirty="0">
              <a:latin typeface="+mn-lt"/>
            </a:endParaRP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2898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909786"/>
            <a:ext cx="8737600" cy="392935"/>
          </a:xfrm>
        </p:spPr>
        <p:txBody>
          <a:bodyPr>
            <a:normAutofit/>
          </a:bodyPr>
          <a:lstStyle/>
          <a:p>
            <a:r>
              <a:rPr lang="cs-CZ" dirty="0" smtClean="0"/>
              <a:t>Aktivní zemědělec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56891" y="1595887"/>
            <a:ext cx="10515600" cy="456382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b="1" u="sng" dirty="0" smtClean="0">
              <a:solidFill>
                <a:srgbClr val="FF6600"/>
              </a:solidFill>
            </a:endParaRPr>
          </a:p>
          <a:p>
            <a:pPr marL="0" indent="0">
              <a:buNone/>
            </a:pPr>
            <a:r>
              <a:rPr lang="cs-CZ" sz="1400" b="1" u="sng" dirty="0" smtClean="0">
                <a:solidFill>
                  <a:srgbClr val="FF0000"/>
                </a:solidFill>
              </a:rPr>
              <a:t>Aktivní zemědělec  </a:t>
            </a:r>
            <a:endParaRPr lang="cs-CZ" sz="1400" b="1" u="sng" dirty="0">
              <a:solidFill>
                <a:srgbClr val="FF0000"/>
              </a:solidFill>
            </a:endParaRPr>
          </a:p>
          <a:p>
            <a:pPr marL="171450" lvl="1" indent="-171450">
              <a:lnSpc>
                <a:spcPct val="150000"/>
              </a:lnSpc>
            </a:pPr>
            <a:r>
              <a:rPr lang="cs-CZ" sz="1400" b="1" dirty="0" smtClean="0">
                <a:latin typeface="Verdana" panose="020B0604030504040204" pitchFamily="34" charset="0"/>
              </a:rPr>
              <a:t>Podmínka se vztahuje na opatření přímých plateb a ANC</a:t>
            </a:r>
            <a:endParaRPr lang="cs-CZ" sz="1400" b="1" u="sng" dirty="0" smtClean="0"/>
          </a:p>
          <a:p>
            <a:pPr marL="0" indent="0">
              <a:buNone/>
            </a:pPr>
            <a:endParaRPr lang="cs-CZ" sz="1400" b="1" u="sng" dirty="0">
              <a:solidFill>
                <a:srgbClr val="FF6600"/>
              </a:solidFill>
            </a:endParaRPr>
          </a:p>
          <a:p>
            <a:pPr marL="0" indent="0">
              <a:buNone/>
            </a:pPr>
            <a:r>
              <a:rPr lang="cs-CZ" sz="1400" b="1" u="sng" dirty="0" smtClean="0">
                <a:solidFill>
                  <a:srgbClr val="FF0000"/>
                </a:solidFill>
              </a:rPr>
              <a:t>Základní předpoklad: </a:t>
            </a:r>
          </a:p>
          <a:p>
            <a:pPr marL="171450" lvl="1" indent="-171450">
              <a:lnSpc>
                <a:spcPct val="150000"/>
              </a:lnSpc>
            </a:pPr>
            <a:r>
              <a:rPr lang="cs-CZ" sz="1400" b="1" dirty="0" smtClean="0">
                <a:latin typeface="Verdana" panose="020B0604030504040204" pitchFamily="34" charset="0"/>
              </a:rPr>
              <a:t>Fyzická nebo Právnická osoba, </a:t>
            </a:r>
            <a:r>
              <a:rPr lang="cs-CZ" sz="1400" dirty="0" smtClean="0">
                <a:latin typeface="Verdana" panose="020B0604030504040204" pitchFamily="34" charset="0"/>
              </a:rPr>
              <a:t>která je</a:t>
            </a:r>
          </a:p>
          <a:p>
            <a:pPr marL="628650" lvl="2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1400" b="1" dirty="0" smtClean="0">
                <a:latin typeface="Verdana" panose="020B0604030504040204" pitchFamily="34" charset="0"/>
              </a:rPr>
              <a:t>zemědělským podnikatelem </a:t>
            </a:r>
            <a:r>
              <a:rPr lang="cs-CZ" sz="1400" dirty="0" smtClean="0">
                <a:latin typeface="Verdana" panose="020B0604030504040204" pitchFamily="34" charset="0"/>
              </a:rPr>
              <a:t>dle § 2e a násl. zákona o zemědělství (nutná evidence a zahájení bez přerušení);</a:t>
            </a:r>
          </a:p>
          <a:p>
            <a:pPr marL="628650" lvl="2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1400" dirty="0" smtClean="0">
                <a:latin typeface="Verdana" panose="020B0604030504040204" pitchFamily="34" charset="0"/>
              </a:rPr>
              <a:t>užívá </a:t>
            </a:r>
            <a:r>
              <a:rPr lang="cs-CZ" sz="1400" b="1" dirty="0" smtClean="0">
                <a:latin typeface="Verdana" panose="020B0604030504040204" pitchFamily="34" charset="0"/>
              </a:rPr>
              <a:t>minimálně 1 ha </a:t>
            </a:r>
            <a:r>
              <a:rPr lang="cs-CZ" sz="1400" dirty="0" smtClean="0">
                <a:latin typeface="Verdana" panose="020B0604030504040204" pitchFamily="34" charset="0"/>
              </a:rPr>
              <a:t>zemědělské půdy (dle LPIS) k datu podání žádosti;</a:t>
            </a:r>
          </a:p>
          <a:p>
            <a:pPr marL="628650" lvl="2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1400" dirty="0" smtClean="0">
                <a:latin typeface="Verdana" panose="020B0604030504040204" pitchFamily="34" charset="0"/>
              </a:rPr>
              <a:t>má evidované </a:t>
            </a:r>
            <a:r>
              <a:rPr lang="cs-CZ" sz="1400" b="1" dirty="0" smtClean="0">
                <a:latin typeface="Verdana" panose="020B0604030504040204" pitchFamily="34" charset="0"/>
              </a:rPr>
              <a:t>minimálně 1 VDJ </a:t>
            </a:r>
            <a:r>
              <a:rPr lang="cs-CZ" sz="1400" dirty="0" smtClean="0">
                <a:latin typeface="Verdana" panose="020B0604030504040204" pitchFamily="34" charset="0"/>
              </a:rPr>
              <a:t>(dle IZR) k datu podání žádosti. </a:t>
            </a:r>
          </a:p>
          <a:p>
            <a:pPr>
              <a:lnSpc>
                <a:spcPct val="100000"/>
              </a:lnSpc>
            </a:pPr>
            <a:endParaRPr lang="cs-CZ" sz="1400" dirty="0">
              <a:solidFill>
                <a:srgbClr val="034A3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rgbClr val="034A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44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Aktivní </a:t>
            </a:r>
            <a:r>
              <a:rPr lang="cs-CZ" dirty="0"/>
              <a:t>zemědělec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1" indent="0">
              <a:lnSpc>
                <a:spcPct val="150000"/>
              </a:lnSpc>
              <a:buNone/>
            </a:pPr>
            <a:r>
              <a:rPr lang="cs-CZ" sz="1400" b="1" u="sng" dirty="0" smtClean="0">
                <a:solidFill>
                  <a:srgbClr val="FF0000"/>
                </a:solidFill>
                <a:latin typeface="Verdana" panose="020B0604030504040204" pitchFamily="34" charset="0"/>
              </a:rPr>
              <a:t>Kriteriální </a:t>
            </a:r>
            <a:r>
              <a:rPr lang="cs-CZ" sz="1400" b="1" u="sng" dirty="0">
                <a:solidFill>
                  <a:srgbClr val="FF0000"/>
                </a:solidFill>
                <a:latin typeface="Verdana" panose="020B0604030504040204" pitchFamily="34" charset="0"/>
              </a:rPr>
              <a:t>posouzení: </a:t>
            </a:r>
          </a:p>
          <a:p>
            <a:pPr marL="628650" lvl="2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1400" dirty="0">
                <a:latin typeface="Verdana" panose="020B0604030504040204" pitchFamily="34" charset="0"/>
              </a:rPr>
              <a:t>celková</a:t>
            </a:r>
            <a:r>
              <a:rPr lang="cs-CZ" sz="1400" b="1" dirty="0">
                <a:latin typeface="Verdana" panose="020B0604030504040204" pitchFamily="34" charset="0"/>
              </a:rPr>
              <a:t> roční částka přímých plateb </a:t>
            </a:r>
            <a:r>
              <a:rPr lang="cs-CZ" sz="1400" dirty="0">
                <a:latin typeface="Verdana" panose="020B0604030504040204" pitchFamily="34" charset="0"/>
              </a:rPr>
              <a:t>za předchozí rok </a:t>
            </a:r>
            <a:r>
              <a:rPr lang="cs-CZ" sz="1400" b="1" dirty="0">
                <a:latin typeface="Verdana" panose="020B0604030504040204" pitchFamily="34" charset="0"/>
              </a:rPr>
              <a:t>není vyšší než 5 000 EUR;</a:t>
            </a:r>
          </a:p>
          <a:p>
            <a:pPr marL="628650" lvl="2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1400" b="1" dirty="0">
                <a:latin typeface="Verdana" panose="020B0604030504040204" pitchFamily="34" charset="0"/>
              </a:rPr>
              <a:t>výměra VCS plodinových opatření </a:t>
            </a:r>
            <a:r>
              <a:rPr lang="cs-CZ" sz="1400" dirty="0">
                <a:latin typeface="Verdana" panose="020B0604030504040204" pitchFamily="34" charset="0"/>
              </a:rPr>
              <a:t>deklarovaná na žádosti předchozího roku </a:t>
            </a:r>
            <a:r>
              <a:rPr lang="cs-CZ" sz="1400" b="1" dirty="0">
                <a:latin typeface="Verdana" panose="020B0604030504040204" pitchFamily="34" charset="0"/>
              </a:rPr>
              <a:t>činí nejméně 10% celkové výměry </a:t>
            </a:r>
            <a:r>
              <a:rPr lang="cs-CZ" sz="1400" dirty="0">
                <a:latin typeface="Verdana" panose="020B0604030504040204" pitchFamily="34" charset="0"/>
              </a:rPr>
              <a:t>veškeré zemědělské půdy uvedené na dané žádosti</a:t>
            </a:r>
            <a:r>
              <a:rPr lang="cs-CZ" sz="1400" u="sng" dirty="0"/>
              <a:t> </a:t>
            </a:r>
            <a:r>
              <a:rPr lang="cs-CZ" sz="1400" u="sng" dirty="0" smtClean="0"/>
              <a:t>;</a:t>
            </a:r>
          </a:p>
          <a:p>
            <a:pPr marL="628650" lvl="2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1400" dirty="0">
                <a:solidFill>
                  <a:srgbClr val="FF0000"/>
                </a:solidFill>
                <a:latin typeface="Verdana" panose="020B0604030504040204" pitchFamily="34" charset="0"/>
              </a:rPr>
              <a:t>výměra obilovin, olejnin nebo plodin VCS činila alespoň 30 % celkové výměry zemědělské půdy – dle </a:t>
            </a:r>
            <a:r>
              <a:rPr lang="cs-CZ" sz="1400" dirty="0" err="1">
                <a:solidFill>
                  <a:srgbClr val="FF0000"/>
                </a:solidFill>
                <a:latin typeface="Verdana" panose="020B0604030504040204" pitchFamily="34" charset="0"/>
              </a:rPr>
              <a:t>greeningu</a:t>
            </a:r>
            <a:r>
              <a:rPr lang="cs-CZ" sz="1400" dirty="0">
                <a:solidFill>
                  <a:srgbClr val="FF0000"/>
                </a:solidFill>
                <a:latin typeface="Verdana" panose="020B0604030504040204" pitchFamily="34" charset="0"/>
              </a:rPr>
              <a:t> </a:t>
            </a:r>
            <a:r>
              <a:rPr lang="cs-CZ" sz="1400" dirty="0" smtClean="0">
                <a:solidFill>
                  <a:srgbClr val="FF0000"/>
                </a:solidFill>
                <a:latin typeface="Verdana" panose="020B0604030504040204" pitchFamily="34" charset="0"/>
              </a:rPr>
              <a:t>2022;</a:t>
            </a:r>
            <a:endParaRPr lang="cs-CZ" sz="1400" dirty="0">
              <a:solidFill>
                <a:srgbClr val="FF0000"/>
              </a:solidFill>
              <a:latin typeface="Verdana" panose="020B0604030504040204" pitchFamily="34" charset="0"/>
            </a:endParaRPr>
          </a:p>
          <a:p>
            <a:pPr marL="628650" lvl="2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1400" b="1" dirty="0">
                <a:latin typeface="Verdana" panose="020B0604030504040204" pitchFamily="34" charset="0"/>
              </a:rPr>
              <a:t>výměra integrované produkce ovoce, révy vinné, zeleniny nebo jahodníku u opatření AEKO a NAEKO nebo výměra kultury vinice u opatření EZ nebo NEZ </a:t>
            </a:r>
            <a:r>
              <a:rPr lang="cs-CZ" sz="1400" dirty="0">
                <a:latin typeface="Verdana" panose="020B0604030504040204" pitchFamily="34" charset="0"/>
              </a:rPr>
              <a:t>deklarovaná na žádosti předchozího roku </a:t>
            </a:r>
            <a:r>
              <a:rPr lang="cs-CZ" sz="1400" b="1" dirty="0">
                <a:latin typeface="Verdana" panose="020B0604030504040204" pitchFamily="34" charset="0"/>
              </a:rPr>
              <a:t>činí nejméně 10% celkové výměry </a:t>
            </a:r>
            <a:r>
              <a:rPr lang="cs-CZ" sz="1400" dirty="0">
                <a:latin typeface="Verdana" panose="020B0604030504040204" pitchFamily="34" charset="0"/>
              </a:rPr>
              <a:t>veškeré zemědělské půdy uvedené na dané žádosti;</a:t>
            </a:r>
            <a:r>
              <a:rPr lang="cs-CZ" sz="1400" u="sng" dirty="0"/>
              <a:t> </a:t>
            </a:r>
          </a:p>
          <a:p>
            <a:pPr marL="628650" lvl="2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1400" b="1" dirty="0" smtClean="0">
                <a:latin typeface="Verdana" panose="020B0604030504040204" pitchFamily="34" charset="0"/>
              </a:rPr>
              <a:t>intenzita </a:t>
            </a:r>
            <a:r>
              <a:rPr lang="cs-CZ" sz="1400" b="1" dirty="0">
                <a:latin typeface="Verdana" panose="020B0604030504040204" pitchFamily="34" charset="0"/>
              </a:rPr>
              <a:t>chovu hospodářských zvířat </a:t>
            </a:r>
            <a:r>
              <a:rPr lang="cs-CZ" sz="1400" dirty="0">
                <a:latin typeface="Verdana" panose="020B0604030504040204" pitchFamily="34" charset="0"/>
              </a:rPr>
              <a:t>za období 1.6. – 30.9. předchozího kalendářního roku </a:t>
            </a:r>
            <a:r>
              <a:rPr lang="cs-CZ" sz="1400" b="1" dirty="0">
                <a:latin typeface="Verdana" panose="020B0604030504040204" pitchFamily="34" charset="0"/>
              </a:rPr>
              <a:t>činila nejméně 0,3 VDJ na ha </a:t>
            </a:r>
            <a:r>
              <a:rPr lang="cs-CZ" sz="1400" dirty="0">
                <a:latin typeface="Verdana" panose="020B0604030504040204" pitchFamily="34" charset="0"/>
              </a:rPr>
              <a:t>zemědělské půdy vedené na žadatele v LPIS;  </a:t>
            </a:r>
          </a:p>
        </p:txBody>
      </p:sp>
    </p:spTree>
    <p:extLst>
      <p:ext uri="{BB962C8B-B14F-4D97-AF65-F5344CB8AC3E}">
        <p14:creationId xmlns:p14="http://schemas.microsoft.com/office/powerpoint/2010/main" val="2046214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909786"/>
            <a:ext cx="8737600" cy="392935"/>
          </a:xfrm>
        </p:spPr>
        <p:txBody>
          <a:bodyPr>
            <a:normAutofit/>
          </a:bodyPr>
          <a:lstStyle/>
          <a:p>
            <a:r>
              <a:rPr lang="cs-CZ" dirty="0"/>
              <a:t>Aktivní zemědělec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56891" y="1595887"/>
            <a:ext cx="10515600" cy="456382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b="1" u="sng" dirty="0" smtClean="0">
              <a:solidFill>
                <a:srgbClr val="FF6600"/>
              </a:solidFill>
            </a:endParaRPr>
          </a:p>
          <a:p>
            <a:pPr marL="0" indent="0" algn="ctr">
              <a:buNone/>
            </a:pPr>
            <a:r>
              <a:rPr lang="cs-CZ" sz="1400" b="1" u="sng" dirty="0" smtClean="0">
                <a:solidFill>
                  <a:srgbClr val="FF0000"/>
                </a:solidFill>
              </a:rPr>
              <a:t>Výjimky z podmínky aktivního zemědělce: </a:t>
            </a:r>
          </a:p>
          <a:p>
            <a:pPr marL="0" lvl="1" indent="0">
              <a:lnSpc>
                <a:spcPct val="150000"/>
              </a:lnSpc>
              <a:buNone/>
            </a:pPr>
            <a:r>
              <a:rPr lang="cs-CZ" sz="1400" dirty="0" smtClean="0">
                <a:latin typeface="Verdana" panose="020B0604030504040204" pitchFamily="34" charset="0"/>
              </a:rPr>
              <a:t>Podmínku AZ nemusí plnit tito žadatelé:</a:t>
            </a:r>
            <a:r>
              <a:rPr lang="cs-CZ" sz="1400" b="1" dirty="0" smtClean="0">
                <a:latin typeface="Verdana" panose="020B0604030504040204" pitchFamily="34" charset="0"/>
              </a:rPr>
              <a:t> </a:t>
            </a:r>
            <a:endParaRPr lang="cs-CZ" sz="1400" dirty="0" smtClean="0">
              <a:latin typeface="Verdana" panose="020B0604030504040204" pitchFamily="34" charset="0"/>
            </a:endParaRPr>
          </a:p>
          <a:p>
            <a:pPr marL="628650" lvl="2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1400" b="1" dirty="0">
                <a:latin typeface="Verdana" panose="020B0604030504040204" pitchFamily="34" charset="0"/>
              </a:rPr>
              <a:t>jejichž zemědělská činnost je nezbytná pro zajištění dalších činností v oblasti vědy, výzkumu, vzdělávání a výuky, zkušebnictví,</a:t>
            </a:r>
            <a:r>
              <a:rPr lang="cs-CZ" sz="1400" dirty="0">
                <a:latin typeface="Verdana" panose="020B0604030504040204" pitchFamily="34" charset="0"/>
              </a:rPr>
              <a:t> </a:t>
            </a:r>
            <a:r>
              <a:rPr lang="cs-CZ" sz="1400" b="1" dirty="0">
                <a:solidFill>
                  <a:srgbClr val="FF0000"/>
                </a:solidFill>
                <a:latin typeface="Verdana" panose="020B0604030504040204" pitchFamily="34" charset="0"/>
              </a:rPr>
              <a:t>šlechtění, osivářství, </a:t>
            </a:r>
            <a:r>
              <a:rPr lang="cs-CZ" sz="1400" b="1" dirty="0" smtClean="0">
                <a:solidFill>
                  <a:srgbClr val="FF0000"/>
                </a:solidFill>
                <a:latin typeface="Verdana" panose="020B0604030504040204" pitchFamily="34" charset="0"/>
              </a:rPr>
              <a:t>školkařství </a:t>
            </a:r>
            <a:r>
              <a:rPr lang="cs-CZ" sz="1400" i="1" dirty="0" smtClean="0">
                <a:solidFill>
                  <a:srgbClr val="FF0000"/>
                </a:solidFill>
                <a:latin typeface="Verdana" panose="020B0604030504040204" pitchFamily="34" charset="0"/>
              </a:rPr>
              <a:t>(potvrzení ÚKZÚZ, </a:t>
            </a:r>
            <a:r>
              <a:rPr lang="cs-CZ" sz="1400" i="1" dirty="0" err="1" smtClean="0">
                <a:solidFill>
                  <a:srgbClr val="FF0000"/>
                </a:solidFill>
                <a:latin typeface="Verdana" panose="020B0604030504040204" pitchFamily="34" charset="0"/>
              </a:rPr>
              <a:t>mail:</a:t>
            </a:r>
            <a:r>
              <a:rPr lang="cs-CZ" sz="1400" i="1" dirty="0" err="1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</a:rPr>
              <a:t>odbor.os@ukzuz.cz</a:t>
            </a:r>
            <a:r>
              <a:rPr lang="cs-CZ" sz="1400" i="1" dirty="0">
                <a:solidFill>
                  <a:srgbClr val="FF0000"/>
                </a:solidFill>
                <a:latin typeface="Verdana" panose="020B0604030504040204" pitchFamily="34" charset="0"/>
              </a:rPr>
              <a:t>)</a:t>
            </a:r>
            <a:r>
              <a:rPr lang="cs-CZ" sz="1400" b="1" dirty="0" smtClean="0">
                <a:latin typeface="Verdana" panose="020B0604030504040204" pitchFamily="34" charset="0"/>
              </a:rPr>
              <a:t>, </a:t>
            </a:r>
            <a:r>
              <a:rPr lang="cs-CZ" sz="1400" b="1" dirty="0">
                <a:latin typeface="Verdana" panose="020B0604030504040204" pitchFamily="34" charset="0"/>
              </a:rPr>
              <a:t>nebo v oblasti hospodaření a správy majetku </a:t>
            </a:r>
            <a:r>
              <a:rPr lang="cs-CZ" sz="1400" b="1" dirty="0" smtClean="0">
                <a:latin typeface="Verdana" panose="020B0604030504040204" pitchFamily="34" charset="0"/>
              </a:rPr>
              <a:t>ČR </a:t>
            </a:r>
            <a:r>
              <a:rPr lang="cs-CZ" sz="1400" i="1" dirty="0" smtClean="0">
                <a:latin typeface="Verdana" panose="020B0604030504040204" pitchFamily="34" charset="0"/>
              </a:rPr>
              <a:t>(doloží Zakladatelskou listinu)</a:t>
            </a:r>
            <a:r>
              <a:rPr lang="cs-CZ" sz="1400" b="1" dirty="0" smtClean="0">
                <a:latin typeface="Verdana" panose="020B0604030504040204" pitchFamily="34" charset="0"/>
              </a:rPr>
              <a:t>;</a:t>
            </a:r>
          </a:p>
          <a:p>
            <a:pPr marL="628650" lvl="2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1400" b="1" dirty="0" smtClean="0">
                <a:latin typeface="Verdana" panose="020B0604030504040204" pitchFamily="34" charset="0"/>
              </a:rPr>
              <a:t>jsou organizační složkou státu podle zvláštního předpisu;</a:t>
            </a:r>
          </a:p>
          <a:p>
            <a:pPr marL="628650" lvl="2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1400" b="1" dirty="0" smtClean="0">
                <a:latin typeface="Verdana" panose="020B0604030504040204" pitchFamily="34" charset="0"/>
              </a:rPr>
              <a:t>jsou pouze chovateli hospodářských zvířat (dojnice, telata) a nemají v LPIS evidovanou žádnou zemědělskou půdu</a:t>
            </a:r>
            <a:r>
              <a:rPr lang="cs-CZ" sz="1400" dirty="0" smtClean="0">
                <a:latin typeface="Verdana" panose="020B0604030504040204" pitchFamily="34" charset="0"/>
              </a:rPr>
              <a:t>;</a:t>
            </a:r>
          </a:p>
          <a:p>
            <a:pPr marL="628650" lvl="2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1400" dirty="0" smtClean="0">
                <a:latin typeface="Verdana" panose="020B0604030504040204" pitchFamily="34" charset="0"/>
              </a:rPr>
              <a:t>jsou </a:t>
            </a:r>
            <a:r>
              <a:rPr lang="cs-CZ" sz="1400" b="1" dirty="0" smtClean="0">
                <a:latin typeface="Verdana" panose="020B0604030504040204" pitchFamily="34" charset="0"/>
              </a:rPr>
              <a:t>začínajícími zemědělskými podnikateli</a:t>
            </a:r>
            <a:r>
              <a:rPr lang="cs-CZ" sz="1400" dirty="0" smtClean="0">
                <a:latin typeface="Verdana" panose="020B0604030504040204" pitchFamily="34" charset="0"/>
              </a:rPr>
              <a:t>, kteří zahájili podnikaní v roce podání žádosti;</a:t>
            </a:r>
          </a:p>
          <a:p>
            <a:pPr marL="628650" lvl="2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1400" dirty="0">
                <a:latin typeface="Verdana" panose="020B0604030504040204" pitchFamily="34" charset="0"/>
              </a:rPr>
              <a:t>j</a:t>
            </a:r>
            <a:r>
              <a:rPr lang="cs-CZ" sz="1400" dirty="0" smtClean="0">
                <a:latin typeface="Verdana" panose="020B0604030504040204" pitchFamily="34" charset="0"/>
              </a:rPr>
              <a:t>sou </a:t>
            </a:r>
            <a:r>
              <a:rPr lang="cs-CZ" sz="1400" b="1" dirty="0" smtClean="0">
                <a:latin typeface="Verdana" panose="020B0604030504040204" pitchFamily="34" charset="0"/>
              </a:rPr>
              <a:t>zemědělskými podnikateli, kteří zahájili podnikání v zemědělství </a:t>
            </a:r>
            <a:r>
              <a:rPr lang="cs-CZ" sz="1400" dirty="0" smtClean="0">
                <a:latin typeface="Verdana" panose="020B0604030504040204" pitchFamily="34" charset="0"/>
              </a:rPr>
              <a:t>v předcházejících letech, avšak </a:t>
            </a:r>
            <a:r>
              <a:rPr lang="cs-CZ" sz="1400" b="1" dirty="0" smtClean="0">
                <a:latin typeface="Verdana" panose="020B0604030504040204" pitchFamily="34" charset="0"/>
              </a:rPr>
              <a:t>nežádali o dotace za období 3 let předcházejících podání žádosti. </a:t>
            </a:r>
            <a:endParaRPr lang="cs-CZ" sz="1400" b="1" dirty="0">
              <a:latin typeface="Verdana" panose="020B0604030504040204" pitchFamily="34" charset="0"/>
            </a:endParaRPr>
          </a:p>
          <a:p>
            <a:pPr marL="0" indent="0">
              <a:buNone/>
            </a:pPr>
            <a:endParaRPr lang="cs-CZ" dirty="0">
              <a:solidFill>
                <a:srgbClr val="034A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11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909786"/>
            <a:ext cx="8737600" cy="392935"/>
          </a:xfrm>
        </p:spPr>
        <p:txBody>
          <a:bodyPr>
            <a:normAutofit/>
          </a:bodyPr>
          <a:lstStyle/>
          <a:p>
            <a:r>
              <a:rPr lang="cs-CZ" dirty="0"/>
              <a:t>Aktivní zemědělec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65517" y="1647646"/>
            <a:ext cx="10515600" cy="456382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cs-CZ" b="1" u="sng" dirty="0" smtClean="0">
              <a:solidFill>
                <a:srgbClr val="FF660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cs-CZ" sz="1400" dirty="0" smtClean="0"/>
              <a:t>Žadatel</a:t>
            </a:r>
            <a:r>
              <a:rPr lang="cs-CZ" sz="1400" b="1" dirty="0" smtClean="0"/>
              <a:t>, </a:t>
            </a:r>
            <a:r>
              <a:rPr lang="cs-CZ" sz="1400" b="1" u="sng" dirty="0" smtClean="0"/>
              <a:t>který nenaplní podmínku aktivního zemědělce, ani jedním z předchozích kritérií nebo nespadá do žádné z výjimek</a:t>
            </a:r>
            <a:r>
              <a:rPr lang="cs-CZ" sz="1400" b="1" dirty="0" smtClean="0"/>
              <a:t>, </a:t>
            </a:r>
            <a:r>
              <a:rPr lang="cs-CZ" sz="1400" dirty="0" smtClean="0"/>
              <a:t>musí do žádosti uvést informaci </a:t>
            </a:r>
            <a:r>
              <a:rPr lang="cs-CZ" sz="1400" b="1" u="sng" dirty="0" smtClean="0"/>
              <a:t>o zemědělských a celkových příjmech/výnosech </a:t>
            </a:r>
            <a:r>
              <a:rPr lang="cs-CZ" sz="1400" dirty="0" smtClean="0"/>
              <a:t>a: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cs-CZ" sz="1400" dirty="0" smtClean="0"/>
              <a:t>doložit zprávu auditora, která je nedílnou součástí žádosti (tj. musí být doložena zároveň s JŽ)nebo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cs-CZ" sz="1400" dirty="0" smtClean="0">
                <a:solidFill>
                  <a:srgbClr val="FF0000"/>
                </a:solidFill>
              </a:rPr>
              <a:t>doložením daňového přiznání + daňových a účetních </a:t>
            </a:r>
            <a:r>
              <a:rPr lang="cs-CZ" sz="1400" dirty="0">
                <a:solidFill>
                  <a:srgbClr val="FF0000"/>
                </a:solidFill>
              </a:rPr>
              <a:t>dokladů </a:t>
            </a:r>
            <a:r>
              <a:rPr lang="cs-CZ" sz="1400" dirty="0" smtClean="0">
                <a:solidFill>
                  <a:srgbClr val="FF0000"/>
                </a:solidFill>
              </a:rPr>
              <a:t>prokazujících příjmy ze zemědělství k JŽ</a:t>
            </a:r>
          </a:p>
          <a:p>
            <a:pPr marL="0" indent="0">
              <a:lnSpc>
                <a:spcPct val="150000"/>
              </a:lnSpc>
              <a:buNone/>
            </a:pPr>
            <a:endParaRPr lang="cs-CZ" sz="1400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cs-CZ" sz="1400" dirty="0">
              <a:solidFill>
                <a:srgbClr val="FF000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cs-CZ" sz="1400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cs-CZ" sz="1400" dirty="0">
              <a:solidFill>
                <a:srgbClr val="FF000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cs-CZ" sz="1400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cs-CZ" sz="1400" b="1" u="sng" dirty="0" smtClean="0">
                <a:solidFill>
                  <a:srgbClr val="FF0000"/>
                </a:solidFill>
              </a:rPr>
              <a:t>Kriteriální posouzení – finanční ukazatele: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1400" b="1" dirty="0" smtClean="0"/>
              <a:t>Splnění poměru </a:t>
            </a:r>
            <a:r>
              <a:rPr lang="cs-CZ" sz="1400" b="1" dirty="0"/>
              <a:t>finančních ukazatelů </a:t>
            </a:r>
            <a:r>
              <a:rPr lang="cs-CZ" sz="1400" dirty="0"/>
              <a:t>(data za poslední účetně uzavřené období) a to: </a:t>
            </a:r>
            <a:endParaRPr lang="cs-CZ" sz="1400" dirty="0" smtClean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1400" b="1" dirty="0" smtClean="0">
                <a:latin typeface="Verdana" panose="020B0604030504040204" pitchFamily="34" charset="0"/>
              </a:rPr>
              <a:t>minimálně 30% tvoří zemědělské příjmy/výnosy na celkových příjmech/výnosech</a:t>
            </a:r>
            <a:r>
              <a:rPr lang="cs-CZ" sz="1400" b="1" dirty="0" smtClean="0">
                <a:solidFill>
                  <a:srgbClr val="034A31"/>
                </a:solidFill>
                <a:latin typeface="Verdana" panose="020B0604030504040204" pitchFamily="34" charset="0"/>
              </a:rPr>
              <a:t> </a:t>
            </a:r>
            <a:r>
              <a:rPr lang="cs-CZ" sz="1400" b="1" u="sng" dirty="0" smtClean="0">
                <a:solidFill>
                  <a:srgbClr val="FF0000"/>
                </a:solidFill>
                <a:latin typeface="Verdana" panose="020B0604030504040204" pitchFamily="34" charset="0"/>
              </a:rPr>
              <a:t>a současně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1400" b="1" dirty="0" smtClean="0">
                <a:latin typeface="Verdana" panose="020B0604030504040204" pitchFamily="34" charset="0"/>
              </a:rPr>
              <a:t>maximálně 80% tvoří přímé platby na zemědělských příjmech/výnosech</a:t>
            </a:r>
            <a:r>
              <a:rPr lang="cs-CZ" sz="1400" dirty="0" smtClean="0">
                <a:latin typeface="Verdana" panose="020B0604030504040204" pitchFamily="34" charset="0"/>
              </a:rPr>
              <a:t>.</a:t>
            </a:r>
            <a:endParaRPr lang="cs-CZ" sz="1400" b="1" u="sng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3444" t="18780" r="25664" b="56881"/>
          <a:stretch/>
        </p:blipFill>
        <p:spPr>
          <a:xfrm>
            <a:off x="969215" y="3087827"/>
            <a:ext cx="8273845" cy="177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41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Aktivní zemědělec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1400" dirty="0"/>
              <a:t>Auditory je možné vybrat ze seznamu auditorů na </a:t>
            </a:r>
            <a:r>
              <a:rPr lang="cs-CZ" sz="1400" dirty="0" smtClean="0"/>
              <a:t>webových stránkách </a:t>
            </a:r>
            <a:r>
              <a:rPr lang="cs-CZ" sz="1400" dirty="0"/>
              <a:t>auditorské </a:t>
            </a:r>
            <a:r>
              <a:rPr lang="cs-CZ" sz="1400" dirty="0" smtClean="0"/>
              <a:t>komory </a:t>
            </a:r>
            <a:r>
              <a:rPr lang="cs-CZ" sz="1400" b="1" dirty="0" smtClean="0"/>
              <a:t>www.kacr.cz</a:t>
            </a:r>
            <a:endParaRPr lang="cs-CZ" sz="1400" b="1" dirty="0"/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182" y="2182760"/>
            <a:ext cx="4295315" cy="30404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3515" y="2271252"/>
            <a:ext cx="5377784" cy="4080387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7" name="Přímá spojnice se šipkou 6"/>
          <p:cNvCxnSpPr/>
          <p:nvPr/>
        </p:nvCxnSpPr>
        <p:spPr>
          <a:xfrm flipV="1">
            <a:off x="2971800" y="2952716"/>
            <a:ext cx="2680312" cy="153977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42280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Aktivní zemědělec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0884" y="1710813"/>
            <a:ext cx="10515600" cy="4475982"/>
          </a:xfrm>
        </p:spPr>
        <p:txBody>
          <a:bodyPr/>
          <a:lstStyle/>
          <a:p>
            <a:pPr marL="0" indent="0">
              <a:buNone/>
            </a:pPr>
            <a:endParaRPr lang="cs-CZ" b="1" u="sng" dirty="0" smtClean="0">
              <a:solidFill>
                <a:srgbClr val="FF6600"/>
              </a:solidFill>
            </a:endParaRPr>
          </a:p>
          <a:p>
            <a:pPr marL="0" indent="0">
              <a:buNone/>
            </a:pPr>
            <a:r>
              <a:rPr lang="cs-CZ" sz="1400" b="1" u="sng" dirty="0" smtClean="0">
                <a:solidFill>
                  <a:srgbClr val="FF0000"/>
                </a:solidFill>
              </a:rPr>
              <a:t>Plnění podmínky aktivního zemědělce je definováno: </a:t>
            </a:r>
          </a:p>
          <a:p>
            <a:pPr marL="0" indent="0">
              <a:buNone/>
            </a:pPr>
            <a:endParaRPr lang="cs-CZ" sz="1400" b="1" u="sng" dirty="0">
              <a:solidFill>
                <a:srgbClr val="FF6600"/>
              </a:solidFill>
            </a:endParaRPr>
          </a:p>
          <a:p>
            <a:pPr marL="342900" indent="-342900">
              <a:buAutoNum type="alphaLcParenR"/>
            </a:pPr>
            <a:r>
              <a:rPr lang="cs-CZ" sz="1400" b="1" u="sng" dirty="0" smtClean="0"/>
              <a:t>k datu podání žádosti </a:t>
            </a:r>
            <a:r>
              <a:rPr lang="cs-CZ" sz="1400" dirty="0" smtClean="0"/>
              <a:t>– kontrola ve vazbě na </a:t>
            </a:r>
            <a:r>
              <a:rPr lang="cs-CZ" sz="1400" u="sng" dirty="0" smtClean="0"/>
              <a:t>celou JŽ</a:t>
            </a:r>
          </a:p>
          <a:p>
            <a:pPr marL="342900" indent="-342900">
              <a:buAutoNum type="alphaLcParenR"/>
            </a:pPr>
            <a:r>
              <a:rPr lang="cs-CZ" sz="1400" b="1" u="sng" dirty="0"/>
              <a:t>v</a:t>
            </a:r>
            <a:r>
              <a:rPr lang="cs-CZ" sz="1400" b="1" u="sng" dirty="0" smtClean="0"/>
              <a:t> intervalu způsobilosti</a:t>
            </a:r>
            <a:r>
              <a:rPr lang="cs-CZ" sz="1400" b="1" dirty="0" smtClean="0"/>
              <a:t>  </a:t>
            </a:r>
            <a:r>
              <a:rPr lang="cs-CZ" sz="1400" dirty="0" smtClean="0"/>
              <a:t>- kontrola relevantních opatření</a:t>
            </a:r>
          </a:p>
          <a:p>
            <a:pPr marL="0" indent="0">
              <a:buNone/>
            </a:pPr>
            <a:r>
              <a:rPr lang="cs-CZ" sz="1400" b="1" u="sng" dirty="0" smtClean="0"/>
              <a:t> </a:t>
            </a:r>
            <a:endParaRPr lang="cs-CZ" sz="1400" b="1" u="sng" dirty="0"/>
          </a:p>
          <a:p>
            <a:pPr marL="0" indent="0">
              <a:buNone/>
            </a:pPr>
            <a:r>
              <a:rPr lang="cs-CZ" sz="1400" dirty="0" smtClean="0"/>
              <a:t>Kontrola AZ v intervalu způsobilosti, vychází z výsledku kontroly </a:t>
            </a:r>
          </a:p>
          <a:p>
            <a:pPr marL="0" indent="0">
              <a:buNone/>
            </a:pPr>
            <a:r>
              <a:rPr lang="cs-CZ" sz="1400" dirty="0" smtClean="0"/>
              <a:t>k datu podání žádosti a probíhá </a:t>
            </a:r>
            <a:r>
              <a:rPr lang="cs-CZ" sz="1400" b="1" dirty="0" smtClean="0"/>
              <a:t>zde pouze </a:t>
            </a:r>
            <a:r>
              <a:rPr lang="cs-CZ" sz="1400" dirty="0" smtClean="0"/>
              <a:t>kontrola, zda je žadatel</a:t>
            </a:r>
          </a:p>
          <a:p>
            <a:pPr marL="0" indent="0">
              <a:buNone/>
            </a:pPr>
            <a:r>
              <a:rPr lang="cs-CZ" sz="1400" dirty="0" smtClean="0"/>
              <a:t>„</a:t>
            </a:r>
            <a:r>
              <a:rPr lang="cs-CZ" sz="1400" b="1" dirty="0" smtClean="0"/>
              <a:t>zemědělským podnikatelem dle § 2e a násl. zákona o zemědělství“</a:t>
            </a:r>
          </a:p>
          <a:p>
            <a:pPr marL="0" indent="0">
              <a:buNone/>
            </a:pPr>
            <a:r>
              <a:rPr lang="cs-CZ" sz="1400" b="1" dirty="0" smtClean="0"/>
              <a:t>- </a:t>
            </a:r>
            <a:r>
              <a:rPr lang="cs-CZ" sz="1400" dirty="0" smtClean="0"/>
              <a:t>žadatel </a:t>
            </a:r>
            <a:r>
              <a:rPr lang="cs-CZ" sz="1400" b="1" dirty="0" smtClean="0"/>
              <a:t>musí být po celou dobu intervalu způsobilosti zaevidován </a:t>
            </a:r>
            <a:r>
              <a:rPr lang="cs-CZ" sz="1400" dirty="0" smtClean="0"/>
              <a:t>v EZP a současně musí být </a:t>
            </a:r>
            <a:r>
              <a:rPr lang="cs-CZ" sz="1400" b="1" dirty="0" smtClean="0"/>
              <a:t>činnost zahájená </a:t>
            </a:r>
            <a:r>
              <a:rPr lang="cs-CZ" sz="1400" dirty="0" smtClean="0"/>
              <a:t>a </a:t>
            </a:r>
            <a:r>
              <a:rPr lang="cs-CZ" sz="1400" b="1" dirty="0" smtClean="0"/>
              <a:t>nesmí být přerušena!</a:t>
            </a:r>
            <a:endParaRPr lang="cs-CZ" sz="1400" b="1" dirty="0"/>
          </a:p>
          <a:p>
            <a:pPr marL="0" indent="0">
              <a:buNone/>
            </a:pPr>
            <a:endParaRPr lang="cs-CZ" sz="1400" b="1" u="sng" dirty="0" smtClean="0"/>
          </a:p>
          <a:p>
            <a:pPr marL="0" indent="0">
              <a:buNone/>
            </a:pPr>
            <a:r>
              <a:rPr lang="cs-CZ" sz="1400" dirty="0" smtClean="0"/>
              <a:t>V případě </a:t>
            </a:r>
            <a:r>
              <a:rPr lang="cs-CZ" sz="1400" b="1" dirty="0" smtClean="0"/>
              <a:t>zjištění porušení </a:t>
            </a:r>
            <a:r>
              <a:rPr lang="cs-CZ" sz="1400" dirty="0" smtClean="0"/>
              <a:t>dochází k</a:t>
            </a:r>
            <a:r>
              <a:rPr lang="cs-CZ" sz="1400" b="1" dirty="0" smtClean="0"/>
              <a:t> zamítnutí všech plateb relevantních pro kontrolovaný interval.</a:t>
            </a:r>
          </a:p>
          <a:p>
            <a:pPr marL="0" indent="0">
              <a:buNone/>
            </a:pPr>
            <a:endParaRPr lang="cs-CZ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r="2867"/>
          <a:stretch/>
        </p:blipFill>
        <p:spPr>
          <a:xfrm>
            <a:off x="7275031" y="1830082"/>
            <a:ext cx="3247410" cy="240890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970897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Kontrola podmíněnosti 2023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70350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cs-CZ" sz="1400" b="1" u="sng" dirty="0"/>
              <a:t>Kontrola podmíněnosti se týká:  </a:t>
            </a:r>
          </a:p>
          <a:p>
            <a:pPr>
              <a:lnSpc>
                <a:spcPct val="150000"/>
              </a:lnSpc>
            </a:pPr>
            <a:r>
              <a:rPr lang="cs-CZ" sz="1400" b="1" dirty="0"/>
              <a:t>dodržování podmínek </a:t>
            </a:r>
            <a:r>
              <a:rPr lang="cs-CZ" sz="1400" b="1" dirty="0" smtClean="0"/>
              <a:t>dobrého zemědělského a environmentálního </a:t>
            </a:r>
            <a:r>
              <a:rPr lang="cs-CZ" sz="1400" b="1" dirty="0"/>
              <a:t>stavu (DZES);</a:t>
            </a:r>
          </a:p>
          <a:p>
            <a:pPr>
              <a:lnSpc>
                <a:spcPct val="150000"/>
              </a:lnSpc>
            </a:pPr>
            <a:r>
              <a:rPr lang="cs-CZ" sz="1400" b="1" dirty="0"/>
              <a:t>dodržování povinných požadavků na hospodaření (PPH).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1400" b="1" dirty="0"/>
              <a:t>Kontrola podmíněnosti se vztahuje na subjekty žádajících o přímé platby a vybraná opatření PRV (neprojektová opatření</a:t>
            </a:r>
            <a:r>
              <a:rPr lang="cs-CZ" sz="1400" b="1" dirty="0" smtClean="0"/>
              <a:t>).</a:t>
            </a:r>
          </a:p>
          <a:p>
            <a:pPr marL="0" indent="0">
              <a:lnSpc>
                <a:spcPct val="150000"/>
              </a:lnSpc>
              <a:buNone/>
            </a:pPr>
            <a:endParaRPr lang="cs-CZ" sz="1400" b="1" dirty="0"/>
          </a:p>
          <a:p>
            <a:pPr marL="0" indent="0">
              <a:lnSpc>
                <a:spcPct val="150000"/>
              </a:lnSpc>
              <a:buNone/>
            </a:pPr>
            <a:r>
              <a:rPr lang="cs-CZ" sz="1400" b="1" dirty="0"/>
              <a:t>Některé podmínky podmíněnosti jsou </a:t>
            </a:r>
            <a:r>
              <a:rPr lang="cs-CZ" sz="1400" b="1" u="sng" dirty="0"/>
              <a:t>základem pro nastavení</a:t>
            </a:r>
            <a:r>
              <a:rPr lang="cs-CZ" sz="1400" b="1" dirty="0"/>
              <a:t> opatření v rámci přímých plateb </a:t>
            </a:r>
            <a:r>
              <a:rPr lang="cs-CZ" sz="1400" b="1" dirty="0" smtClean="0"/>
              <a:t>– EKOPLATBY základní a prémiové.    </a:t>
            </a:r>
            <a:endParaRPr lang="cs-CZ" sz="1400" b="1" dirty="0"/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5255477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909786"/>
            <a:ext cx="8737600" cy="392935"/>
          </a:xfrm>
        </p:spPr>
        <p:txBody>
          <a:bodyPr>
            <a:normAutofit/>
          </a:bodyPr>
          <a:lstStyle/>
          <a:p>
            <a:r>
              <a:rPr lang="cs-CZ" dirty="0" smtClean="0"/>
              <a:t>PPH </a:t>
            </a:r>
            <a:r>
              <a:rPr lang="cs-CZ" cap="none" dirty="0" smtClean="0"/>
              <a:t>a</a:t>
            </a:r>
            <a:r>
              <a:rPr lang="cs-CZ" dirty="0" smtClean="0"/>
              <a:t> DZES –</a:t>
            </a:r>
            <a:r>
              <a:rPr lang="cs-CZ" dirty="0" smtClean="0">
                <a:ea typeface="Verdana" panose="020B0604030504040204" pitchFamily="34" charset="0"/>
              </a:rPr>
              <a:t> </a:t>
            </a:r>
            <a:r>
              <a:rPr lang="cs-CZ" cap="none" dirty="0">
                <a:ea typeface="Verdana" panose="020B0604030504040204" pitchFamily="34" charset="0"/>
              </a:rPr>
              <a:t>seznam aktů a standardů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/>
          </a:bodyPr>
          <a:lstStyle/>
          <a:p>
            <a:r>
              <a:rPr lang="cs-CZ" sz="1400" b="1" dirty="0" smtClean="0"/>
              <a:t>Seznam povinných požadavků na hospodaření, </a:t>
            </a:r>
            <a:r>
              <a:rPr lang="cs-CZ" sz="1400" b="1" dirty="0"/>
              <a:t>bez zásadních změn </a:t>
            </a:r>
            <a:r>
              <a:rPr lang="cs-CZ" sz="1400" b="1" dirty="0" smtClean="0"/>
              <a:t>pro rok 2023:</a:t>
            </a:r>
          </a:p>
          <a:p>
            <a:endParaRPr lang="cs-CZ" sz="1400" b="1" dirty="0" smtClean="0"/>
          </a:p>
          <a:p>
            <a:pPr lvl="1"/>
            <a:r>
              <a:rPr lang="cs-CZ" sz="1400" b="1" dirty="0" smtClean="0">
                <a:latin typeface="Verdana" panose="020B0604030504040204" pitchFamily="34" charset="0"/>
              </a:rPr>
              <a:t>Celkem 11</a:t>
            </a:r>
            <a:r>
              <a:rPr lang="cs-CZ" sz="1400" b="1" dirty="0">
                <a:latin typeface="Verdana" panose="020B0604030504040204" pitchFamily="34" charset="0"/>
              </a:rPr>
              <a:t> </a:t>
            </a:r>
            <a:r>
              <a:rPr lang="cs-CZ" sz="1400" b="1" dirty="0" smtClean="0">
                <a:latin typeface="Verdana" panose="020B0604030504040204" pitchFamily="34" charset="0"/>
              </a:rPr>
              <a:t>aktů PPH: </a:t>
            </a:r>
          </a:p>
          <a:p>
            <a:pPr lvl="2"/>
            <a:r>
              <a:rPr lang="cs-CZ" sz="1400" b="1" dirty="0" smtClean="0">
                <a:latin typeface="Verdana" panose="020B0604030504040204" pitchFamily="34" charset="0"/>
              </a:rPr>
              <a:t>PPH 1 </a:t>
            </a:r>
            <a:r>
              <a:rPr lang="cs-CZ" sz="1400" dirty="0" smtClean="0">
                <a:latin typeface="Verdana" panose="020B0604030504040204" pitchFamily="34" charset="0"/>
              </a:rPr>
              <a:t>(PPH 1.1. – 1.10.) 	Vodní směrnice </a:t>
            </a:r>
          </a:p>
          <a:p>
            <a:pPr lvl="2"/>
            <a:r>
              <a:rPr lang="cs-CZ" sz="1400" b="1" dirty="0" smtClean="0">
                <a:latin typeface="Verdana" panose="020B0604030504040204" pitchFamily="34" charset="0"/>
              </a:rPr>
              <a:t>PPH 2 </a:t>
            </a:r>
            <a:r>
              <a:rPr lang="cs-CZ" sz="1400" dirty="0" smtClean="0">
                <a:latin typeface="Verdana" panose="020B0604030504040204" pitchFamily="34" charset="0"/>
              </a:rPr>
              <a:t>(PPH 2.1. – 2.8.)	Nitrátová směrnice</a:t>
            </a:r>
          </a:p>
          <a:p>
            <a:pPr lvl="2"/>
            <a:r>
              <a:rPr lang="cs-CZ" sz="1400" b="1" dirty="0" smtClean="0">
                <a:latin typeface="Verdana" panose="020B0604030504040204" pitchFamily="34" charset="0"/>
              </a:rPr>
              <a:t>PPH 3</a:t>
            </a:r>
            <a:r>
              <a:rPr lang="cs-CZ" sz="1400" dirty="0" smtClean="0">
                <a:latin typeface="Verdana" panose="020B0604030504040204" pitchFamily="34" charset="0"/>
              </a:rPr>
              <a:t> (PPH 3.1. – 3.3.)	Ochrana ptáků</a:t>
            </a:r>
          </a:p>
          <a:p>
            <a:pPr lvl="2"/>
            <a:r>
              <a:rPr lang="cs-CZ" sz="1400" b="1" dirty="0" smtClean="0">
                <a:latin typeface="Verdana" panose="020B0604030504040204" pitchFamily="34" charset="0"/>
              </a:rPr>
              <a:t>PPH 4</a:t>
            </a:r>
            <a:r>
              <a:rPr lang="cs-CZ" sz="1400" dirty="0" smtClean="0">
                <a:latin typeface="Verdana" panose="020B0604030504040204" pitchFamily="34" charset="0"/>
              </a:rPr>
              <a:t> (PPH 4.1.)		Ochrana </a:t>
            </a:r>
            <a:r>
              <a:rPr lang="cs-CZ" sz="1400" dirty="0">
                <a:latin typeface="Verdana" panose="020B0604030504040204" pitchFamily="34" charset="0"/>
              </a:rPr>
              <a:t>EVL (Evropsky významné </a:t>
            </a:r>
            <a:r>
              <a:rPr lang="cs-CZ" sz="1400" dirty="0" smtClean="0">
                <a:latin typeface="Verdana" panose="020B0604030504040204" pitchFamily="34" charset="0"/>
              </a:rPr>
              <a:t>lokality)</a:t>
            </a:r>
          </a:p>
          <a:p>
            <a:pPr lvl="2"/>
            <a:r>
              <a:rPr lang="cs-CZ" sz="1400" b="1" dirty="0" smtClean="0">
                <a:latin typeface="Verdana" panose="020B0604030504040204" pitchFamily="34" charset="0"/>
              </a:rPr>
              <a:t>PPH 5</a:t>
            </a:r>
            <a:r>
              <a:rPr lang="cs-CZ" sz="1400" dirty="0" smtClean="0">
                <a:latin typeface="Verdana" panose="020B0604030504040204" pitchFamily="34" charset="0"/>
              </a:rPr>
              <a:t> (PPH 5.1. – 5.25.)	Potravinové právo</a:t>
            </a:r>
          </a:p>
          <a:p>
            <a:pPr lvl="2"/>
            <a:r>
              <a:rPr lang="cs-CZ" sz="1400" b="1" dirty="0" smtClean="0">
                <a:latin typeface="Verdana" panose="020B0604030504040204" pitchFamily="34" charset="0"/>
              </a:rPr>
              <a:t>PPH 6</a:t>
            </a:r>
            <a:r>
              <a:rPr lang="cs-CZ" sz="1400" dirty="0" smtClean="0">
                <a:latin typeface="Verdana" panose="020B0604030504040204" pitchFamily="34" charset="0"/>
              </a:rPr>
              <a:t> (PPH 6.1. – 6.3.)	Zakázané látky</a:t>
            </a:r>
          </a:p>
          <a:p>
            <a:pPr lvl="2"/>
            <a:r>
              <a:rPr lang="cs-CZ" sz="1400" b="1" dirty="0" smtClean="0">
                <a:latin typeface="Verdana" panose="020B0604030504040204" pitchFamily="34" charset="0"/>
              </a:rPr>
              <a:t>PPH 7</a:t>
            </a:r>
            <a:r>
              <a:rPr lang="cs-CZ" sz="1400" dirty="0" smtClean="0">
                <a:latin typeface="Verdana" panose="020B0604030504040204" pitchFamily="34" charset="0"/>
              </a:rPr>
              <a:t> (PPH 7.1. – 7.13.)	Přípravky na ochranu rostlin</a:t>
            </a:r>
          </a:p>
          <a:p>
            <a:pPr lvl="2"/>
            <a:r>
              <a:rPr lang="cs-CZ" sz="1400" b="1" dirty="0" smtClean="0">
                <a:latin typeface="Verdana" panose="020B0604030504040204" pitchFamily="34" charset="0"/>
              </a:rPr>
              <a:t>PPH 8</a:t>
            </a:r>
            <a:r>
              <a:rPr lang="cs-CZ" sz="1400" dirty="0" smtClean="0">
                <a:latin typeface="Verdana" panose="020B0604030504040204" pitchFamily="34" charset="0"/>
              </a:rPr>
              <a:t> (PPH 8.1. – 8.10.)	</a:t>
            </a:r>
            <a:r>
              <a:rPr lang="cs-CZ" sz="1400" dirty="0" err="1" smtClean="0">
                <a:latin typeface="Verdana" panose="020B0604030504040204" pitchFamily="34" charset="0"/>
              </a:rPr>
              <a:t>Pesticidová</a:t>
            </a:r>
            <a:r>
              <a:rPr lang="cs-CZ" sz="1400" dirty="0" smtClean="0">
                <a:latin typeface="Verdana" panose="020B0604030504040204" pitchFamily="34" charset="0"/>
              </a:rPr>
              <a:t> směrnice</a:t>
            </a:r>
          </a:p>
          <a:p>
            <a:pPr lvl="2"/>
            <a:r>
              <a:rPr lang="cs-CZ" sz="1400" b="1" dirty="0" smtClean="0">
                <a:latin typeface="Verdana" panose="020B0604030504040204" pitchFamily="34" charset="0"/>
              </a:rPr>
              <a:t>PPH 9</a:t>
            </a:r>
            <a:r>
              <a:rPr lang="cs-CZ" sz="1400" dirty="0" smtClean="0">
                <a:latin typeface="Verdana" panose="020B0604030504040204" pitchFamily="34" charset="0"/>
              </a:rPr>
              <a:t> (PPH 9.1. – 9.8.)	Ochrana telat</a:t>
            </a:r>
          </a:p>
          <a:p>
            <a:pPr lvl="2"/>
            <a:r>
              <a:rPr lang="cs-CZ" sz="1400" b="1" dirty="0" smtClean="0">
                <a:latin typeface="Verdana" panose="020B0604030504040204" pitchFamily="34" charset="0"/>
              </a:rPr>
              <a:t>PPH 10 </a:t>
            </a:r>
            <a:r>
              <a:rPr lang="cs-CZ" sz="1400" dirty="0" smtClean="0">
                <a:latin typeface="Verdana" panose="020B0604030504040204" pitchFamily="34" charset="0"/>
              </a:rPr>
              <a:t>(PPH 10.1. – 10.10.)Ochrana prasat</a:t>
            </a:r>
          </a:p>
          <a:p>
            <a:pPr lvl="2"/>
            <a:r>
              <a:rPr lang="cs-CZ" sz="1400" b="1" dirty="0" smtClean="0">
                <a:latin typeface="Verdana" panose="020B0604030504040204" pitchFamily="34" charset="0"/>
              </a:rPr>
              <a:t>PPH 11 </a:t>
            </a:r>
            <a:r>
              <a:rPr lang="cs-CZ" sz="1400" dirty="0" smtClean="0">
                <a:latin typeface="Verdana" panose="020B0604030504040204" pitchFamily="34" charset="0"/>
              </a:rPr>
              <a:t>(PPH 11.1. – 11.12.)Ochrana hospodářských zvířat </a:t>
            </a:r>
          </a:p>
          <a:p>
            <a:pPr marL="914400" lvl="2" indent="0">
              <a:buNone/>
            </a:pPr>
            <a:endParaRPr lang="cs-CZ" sz="1400" dirty="0" smtClean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91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909786"/>
            <a:ext cx="8737600" cy="392935"/>
          </a:xfrm>
        </p:spPr>
        <p:txBody>
          <a:bodyPr>
            <a:normAutofit/>
          </a:bodyPr>
          <a:lstStyle/>
          <a:p>
            <a:r>
              <a:rPr lang="cs-CZ" dirty="0"/>
              <a:t>DZES –</a:t>
            </a:r>
            <a:r>
              <a:rPr lang="cs-CZ" dirty="0">
                <a:ea typeface="Verdana" panose="020B0604030504040204" pitchFamily="34" charset="0"/>
              </a:rPr>
              <a:t> </a:t>
            </a:r>
            <a:r>
              <a:rPr lang="cs-CZ" cap="none" dirty="0">
                <a:ea typeface="Verdana" panose="020B0604030504040204" pitchFamily="34" charset="0"/>
              </a:rPr>
              <a:t>základní požadavky</a:t>
            </a:r>
            <a:endParaRPr lang="cs-CZ" cap="none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02721"/>
            <a:ext cx="10515600" cy="5253354"/>
          </a:xfrm>
        </p:spPr>
        <p:txBody>
          <a:bodyPr>
            <a:normAutofit/>
          </a:bodyPr>
          <a:lstStyle/>
          <a:p>
            <a:r>
              <a:rPr lang="cs-CZ" sz="1400" b="1" dirty="0" smtClean="0"/>
              <a:t>Seznam standardů </a:t>
            </a:r>
            <a:r>
              <a:rPr lang="cs-CZ" sz="1400" b="1" dirty="0"/>
              <a:t>dobrého zemědělského a environmentálního stavu půdy </a:t>
            </a:r>
            <a:r>
              <a:rPr lang="cs-CZ" sz="1400" b="1" dirty="0" smtClean="0"/>
              <a:t>pro rok 2023:</a:t>
            </a:r>
          </a:p>
          <a:p>
            <a:pPr lvl="1"/>
            <a:r>
              <a:rPr lang="cs-CZ" sz="1400" b="1" u="sng" dirty="0" smtClean="0">
                <a:solidFill>
                  <a:srgbClr val="FF0000"/>
                </a:solidFill>
                <a:latin typeface="Verdana" panose="020B0604030504040204" pitchFamily="34" charset="0"/>
              </a:rPr>
              <a:t>Celkem 8 standardů DZES:</a:t>
            </a:r>
          </a:p>
          <a:p>
            <a:pPr lvl="2" algn="just"/>
            <a:r>
              <a:rPr lang="cs-CZ" sz="1400" b="1" dirty="0" smtClean="0">
                <a:latin typeface="Verdana" panose="020B0604030504040204" pitchFamily="34" charset="0"/>
              </a:rPr>
              <a:t>DZES 1 Zachování TTP – </a:t>
            </a:r>
            <a:r>
              <a:rPr lang="cs-CZ" sz="1400" dirty="0" smtClean="0">
                <a:latin typeface="Verdana" panose="020B0604030504040204" pitchFamily="34" charset="0"/>
              </a:rPr>
              <a:t>zákaz změny kultury T na ECP kromě výjimek. Netýká se oblastí NATURA 2000, kterou řeší DZES 9.</a:t>
            </a:r>
          </a:p>
          <a:p>
            <a:pPr lvl="2" algn="just"/>
            <a:r>
              <a:rPr lang="cs-CZ" sz="1400" b="1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</a:rPr>
              <a:t>DZES </a:t>
            </a:r>
            <a:r>
              <a:rPr lang="cs-CZ" sz="1400" b="1" dirty="0" smtClean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</a:rPr>
              <a:t>2 Ochrana mokřadů a rašelinišť – od r. 2025</a:t>
            </a:r>
          </a:p>
          <a:p>
            <a:pPr lvl="2" algn="just"/>
            <a:r>
              <a:rPr lang="cs-CZ" sz="1400" b="1" dirty="0" smtClean="0">
                <a:latin typeface="Verdana" panose="020B0604030504040204" pitchFamily="34" charset="0"/>
              </a:rPr>
              <a:t>DZES 3 Zákaz </a:t>
            </a:r>
            <a:r>
              <a:rPr lang="cs-CZ" sz="1400" b="1" dirty="0">
                <a:latin typeface="Verdana" panose="020B0604030504040204" pitchFamily="34" charset="0"/>
              </a:rPr>
              <a:t>vypalování strnišť na orné půdě </a:t>
            </a:r>
            <a:r>
              <a:rPr lang="cs-CZ" sz="1400" dirty="0">
                <a:latin typeface="Verdana" panose="020B0604030504040204" pitchFamily="34" charset="0"/>
              </a:rPr>
              <a:t>vyjma případů odůvodněných zdravím </a:t>
            </a:r>
            <a:r>
              <a:rPr lang="cs-CZ" sz="1400" dirty="0" smtClean="0">
                <a:latin typeface="Verdana" panose="020B0604030504040204" pitchFamily="34" charset="0"/>
              </a:rPr>
              <a:t>rostlin</a:t>
            </a:r>
          </a:p>
          <a:p>
            <a:pPr lvl="2" algn="just"/>
            <a:r>
              <a:rPr lang="cs-CZ" sz="1400" b="1" dirty="0">
                <a:latin typeface="Verdana" panose="020B0604030504040204" pitchFamily="34" charset="0"/>
              </a:rPr>
              <a:t>DZES </a:t>
            </a:r>
            <a:r>
              <a:rPr lang="cs-CZ" sz="1400" b="1" dirty="0" smtClean="0">
                <a:latin typeface="Verdana" panose="020B0604030504040204" pitchFamily="34" charset="0"/>
              </a:rPr>
              <a:t>4 Zřízení </a:t>
            </a:r>
            <a:r>
              <a:rPr lang="cs-CZ" sz="1400" b="1" dirty="0">
                <a:latin typeface="Verdana" panose="020B0604030504040204" pitchFamily="34" charset="0"/>
              </a:rPr>
              <a:t>ochranných pásů podél vodních </a:t>
            </a:r>
            <a:r>
              <a:rPr lang="cs-CZ" sz="1400" b="1" dirty="0" smtClean="0">
                <a:latin typeface="Verdana" panose="020B0604030504040204" pitchFamily="34" charset="0"/>
              </a:rPr>
              <a:t>toků</a:t>
            </a:r>
            <a:endParaRPr lang="cs-CZ" sz="1400" b="1" dirty="0">
              <a:latin typeface="Verdana" panose="020B0604030504040204" pitchFamily="34" charset="0"/>
            </a:endParaRPr>
          </a:p>
          <a:p>
            <a:pPr lvl="2" algn="just"/>
            <a:r>
              <a:rPr lang="cs-CZ" sz="1400" b="1" dirty="0" smtClean="0">
                <a:latin typeface="Verdana" panose="020B0604030504040204" pitchFamily="34" charset="0"/>
              </a:rPr>
              <a:t>DZES 5</a:t>
            </a:r>
            <a:r>
              <a:rPr lang="cs-CZ" sz="1400" dirty="0" smtClean="0">
                <a:latin typeface="Verdana" panose="020B0604030504040204" pitchFamily="34" charset="0"/>
              </a:rPr>
              <a:t> </a:t>
            </a:r>
            <a:r>
              <a:rPr lang="cs-CZ" sz="1400" b="1" dirty="0" smtClean="0">
                <a:latin typeface="Verdana" panose="020B0604030504040204" pitchFamily="34" charset="0"/>
              </a:rPr>
              <a:t>Obhospodařování </a:t>
            </a:r>
            <a:r>
              <a:rPr lang="cs-CZ" sz="1400" b="1" dirty="0">
                <a:latin typeface="Verdana" panose="020B0604030504040204" pitchFamily="34" charset="0"/>
              </a:rPr>
              <a:t>půdy způsobem, který snižuje riziko degradace půdy a eroze</a:t>
            </a:r>
            <a:r>
              <a:rPr lang="cs-CZ" sz="1400" dirty="0">
                <a:latin typeface="Verdana" panose="020B0604030504040204" pitchFamily="34" charset="0"/>
              </a:rPr>
              <a:t>, </a:t>
            </a:r>
            <a:r>
              <a:rPr lang="cs-CZ" sz="1400" dirty="0" smtClean="0">
                <a:latin typeface="Verdana" panose="020B0604030504040204" pitchFamily="34" charset="0"/>
              </a:rPr>
              <a:t>včetně </a:t>
            </a:r>
            <a:r>
              <a:rPr lang="cs-CZ" sz="1400" dirty="0">
                <a:latin typeface="Verdana" panose="020B0604030504040204" pitchFamily="34" charset="0"/>
              </a:rPr>
              <a:t>zohlednění sklonu </a:t>
            </a:r>
            <a:r>
              <a:rPr lang="cs-CZ" sz="1400" dirty="0" smtClean="0">
                <a:latin typeface="Verdana" panose="020B0604030504040204" pitchFamily="34" charset="0"/>
              </a:rPr>
              <a:t>svahu</a:t>
            </a:r>
          </a:p>
          <a:p>
            <a:pPr lvl="2" algn="just"/>
            <a:r>
              <a:rPr lang="cs-CZ" sz="1400" b="1" dirty="0" smtClean="0">
                <a:latin typeface="Verdana" panose="020B0604030504040204" pitchFamily="34" charset="0"/>
              </a:rPr>
              <a:t>DZES 6</a:t>
            </a:r>
            <a:r>
              <a:rPr lang="cs-CZ" sz="1400" dirty="0" smtClean="0">
                <a:latin typeface="Verdana" panose="020B0604030504040204" pitchFamily="34" charset="0"/>
              </a:rPr>
              <a:t> </a:t>
            </a:r>
            <a:r>
              <a:rPr lang="cs-CZ" sz="1400" b="1" dirty="0" smtClean="0">
                <a:latin typeface="Verdana" panose="020B0604030504040204" pitchFamily="34" charset="0"/>
              </a:rPr>
              <a:t>Minimální </a:t>
            </a:r>
            <a:r>
              <a:rPr lang="cs-CZ" sz="1400" b="1" dirty="0">
                <a:latin typeface="Verdana" panose="020B0604030504040204" pitchFamily="34" charset="0"/>
              </a:rPr>
              <a:t>půdní pokryv půdy</a:t>
            </a:r>
            <a:r>
              <a:rPr lang="cs-CZ" sz="1400" dirty="0">
                <a:latin typeface="Verdana" panose="020B0604030504040204" pitchFamily="34" charset="0"/>
              </a:rPr>
              <a:t> pro zamezení vzniku holé půdy v nejcitlivějších </a:t>
            </a:r>
            <a:r>
              <a:rPr lang="cs-CZ" sz="1400" dirty="0" smtClean="0">
                <a:latin typeface="Verdana" panose="020B0604030504040204" pitchFamily="34" charset="0"/>
              </a:rPr>
              <a:t>obdobích</a:t>
            </a:r>
          </a:p>
          <a:p>
            <a:pPr lvl="2" algn="just"/>
            <a:r>
              <a:rPr lang="cs-CZ" sz="1400" b="1" dirty="0" smtClean="0">
                <a:latin typeface="Verdana" panose="020B0604030504040204" pitchFamily="34" charset="0"/>
              </a:rPr>
              <a:t>DZES 7</a:t>
            </a:r>
            <a:r>
              <a:rPr lang="cs-CZ" sz="1400" dirty="0" smtClean="0">
                <a:latin typeface="Verdana" panose="020B0604030504040204" pitchFamily="34" charset="0"/>
              </a:rPr>
              <a:t> </a:t>
            </a:r>
            <a:r>
              <a:rPr lang="cs-CZ" sz="1400" b="1" dirty="0" smtClean="0">
                <a:latin typeface="Verdana" panose="020B0604030504040204" pitchFamily="34" charset="0"/>
              </a:rPr>
              <a:t>Střídání </a:t>
            </a:r>
            <a:r>
              <a:rPr lang="cs-CZ" sz="1400" b="1" dirty="0">
                <a:latin typeface="Verdana" panose="020B0604030504040204" pitchFamily="34" charset="0"/>
              </a:rPr>
              <a:t>plodin na orné půdě</a:t>
            </a:r>
            <a:r>
              <a:rPr lang="cs-CZ" sz="1400" dirty="0">
                <a:latin typeface="Verdana" panose="020B0604030504040204" pitchFamily="34" charset="0"/>
              </a:rPr>
              <a:t>, s výjimkou plodin pěstovaných ve </a:t>
            </a:r>
            <a:r>
              <a:rPr lang="cs-CZ" sz="1400" dirty="0" smtClean="0">
                <a:latin typeface="Verdana" panose="020B0604030504040204" pitchFamily="34" charset="0"/>
              </a:rPr>
              <a:t>vodě</a:t>
            </a:r>
          </a:p>
          <a:p>
            <a:pPr lvl="3" algn="just"/>
            <a:r>
              <a:rPr lang="cs-CZ" sz="1400" dirty="0" smtClean="0">
                <a:latin typeface="Verdana" panose="020B0604030504040204" pitchFamily="34" charset="0"/>
              </a:rPr>
              <a:t>DZES 7A – </a:t>
            </a:r>
            <a:r>
              <a:rPr lang="cs-CZ" sz="1400" dirty="0">
                <a:latin typeface="Verdana" panose="020B0604030504040204" pitchFamily="34" charset="0"/>
              </a:rPr>
              <a:t>Střídání plodin na orné půdě</a:t>
            </a:r>
            <a:endParaRPr lang="cs-CZ" sz="1400" dirty="0" smtClean="0">
              <a:latin typeface="Verdana" panose="020B0604030504040204" pitchFamily="34" charset="0"/>
            </a:endParaRPr>
          </a:p>
          <a:p>
            <a:pPr lvl="3" algn="just"/>
            <a:r>
              <a:rPr lang="cs-CZ" sz="1400" dirty="0" smtClean="0">
                <a:latin typeface="Verdana" panose="020B0604030504040204" pitchFamily="34" charset="0"/>
              </a:rPr>
              <a:t>DZES 7B </a:t>
            </a:r>
            <a:r>
              <a:rPr lang="cs-CZ" sz="1400" dirty="0">
                <a:latin typeface="Verdana" panose="020B0604030504040204" pitchFamily="34" charset="0"/>
              </a:rPr>
              <a:t>–</a:t>
            </a:r>
            <a:r>
              <a:rPr lang="cs-CZ" sz="1400" dirty="0" smtClean="0">
                <a:latin typeface="Verdana" panose="020B0604030504040204" pitchFamily="34" charset="0"/>
              </a:rPr>
              <a:t> Omezení </a:t>
            </a:r>
            <a:r>
              <a:rPr lang="cs-CZ" sz="1400" dirty="0">
                <a:latin typeface="Verdana" panose="020B0604030504040204" pitchFamily="34" charset="0"/>
              </a:rPr>
              <a:t>plochy jedné plodiny</a:t>
            </a:r>
          </a:p>
          <a:p>
            <a:pPr lvl="2" algn="just"/>
            <a:r>
              <a:rPr lang="cs-CZ" sz="1400" b="1" dirty="0" smtClean="0">
                <a:latin typeface="Verdana" panose="020B0604030504040204" pitchFamily="34" charset="0"/>
              </a:rPr>
              <a:t>DZES 8 Minimální </a:t>
            </a:r>
            <a:r>
              <a:rPr lang="cs-CZ" sz="1400" b="1" dirty="0">
                <a:latin typeface="Verdana" panose="020B0604030504040204" pitchFamily="34" charset="0"/>
              </a:rPr>
              <a:t>podíl výměry zemědělské plochy </a:t>
            </a:r>
            <a:r>
              <a:rPr lang="cs-CZ" sz="1400" dirty="0">
                <a:latin typeface="Verdana" panose="020B0604030504040204" pitchFamily="34" charset="0"/>
              </a:rPr>
              <a:t>vyhrazený </a:t>
            </a:r>
            <a:r>
              <a:rPr lang="cs-CZ" sz="1400" b="1" dirty="0">
                <a:latin typeface="Verdana" panose="020B0604030504040204" pitchFamily="34" charset="0"/>
              </a:rPr>
              <a:t>pro neprodukční plochy</a:t>
            </a:r>
            <a:r>
              <a:rPr lang="cs-CZ" sz="1400" dirty="0">
                <a:latin typeface="Verdana" panose="020B0604030504040204" pitchFamily="34" charset="0"/>
              </a:rPr>
              <a:t>, Zachování krajinných prvků, Zákaz ořezu keřů a stromů v období hnízdění a odchovu mláďat a jako možnost opatření proti invazním druhům </a:t>
            </a:r>
            <a:r>
              <a:rPr lang="cs-CZ" sz="1400" dirty="0" smtClean="0">
                <a:latin typeface="Verdana" panose="020B0604030504040204" pitchFamily="34" charset="0"/>
              </a:rPr>
              <a:t>rostlin</a:t>
            </a:r>
          </a:p>
          <a:p>
            <a:pPr lvl="3" algn="just"/>
            <a:r>
              <a:rPr lang="cs-CZ" sz="1400" dirty="0" smtClean="0">
                <a:latin typeface="Verdana" panose="020B0604030504040204" pitchFamily="34" charset="0"/>
              </a:rPr>
              <a:t>DZES 8A – </a:t>
            </a:r>
            <a:r>
              <a:rPr lang="cs-CZ" sz="1400" dirty="0">
                <a:latin typeface="Verdana" panose="020B0604030504040204" pitchFamily="34" charset="0"/>
              </a:rPr>
              <a:t>Minimální podíl výměry zemědělské plochy vyhrazený pro neprodukční plochy </a:t>
            </a:r>
            <a:endParaRPr lang="cs-CZ" sz="1400" dirty="0" smtClean="0">
              <a:latin typeface="Verdana" panose="020B0604030504040204" pitchFamily="34" charset="0"/>
            </a:endParaRPr>
          </a:p>
          <a:p>
            <a:pPr lvl="3" algn="just"/>
            <a:r>
              <a:rPr lang="cs-CZ" sz="1400" dirty="0">
                <a:latin typeface="Verdana" panose="020B0604030504040204" pitchFamily="34" charset="0"/>
              </a:rPr>
              <a:t>DZES 8B </a:t>
            </a:r>
            <a:r>
              <a:rPr lang="cs-CZ" sz="1400" dirty="0" smtClean="0">
                <a:latin typeface="Verdana" panose="020B0604030504040204" pitchFamily="34" charset="0"/>
              </a:rPr>
              <a:t>– </a:t>
            </a:r>
            <a:r>
              <a:rPr lang="cs-CZ" sz="1400" dirty="0">
                <a:latin typeface="Verdana" panose="020B0604030504040204" pitchFamily="34" charset="0"/>
              </a:rPr>
              <a:t>Zachování krajinných prvků</a:t>
            </a:r>
            <a:endParaRPr lang="cs-CZ" sz="1400" dirty="0" smtClean="0">
              <a:latin typeface="Verdana" panose="020B0604030504040204" pitchFamily="34" charset="0"/>
            </a:endParaRPr>
          </a:p>
          <a:p>
            <a:pPr lvl="3" algn="just"/>
            <a:r>
              <a:rPr lang="cs-CZ" sz="1400" dirty="0" smtClean="0">
                <a:latin typeface="Verdana" panose="020B0604030504040204" pitchFamily="34" charset="0"/>
              </a:rPr>
              <a:t>DZES 8C</a:t>
            </a:r>
            <a:r>
              <a:rPr lang="cs-CZ" sz="1400" dirty="0">
                <a:latin typeface="Verdana" panose="020B0604030504040204" pitchFamily="34" charset="0"/>
              </a:rPr>
              <a:t> </a:t>
            </a:r>
            <a:r>
              <a:rPr lang="cs-CZ" sz="1400" dirty="0" smtClean="0">
                <a:latin typeface="Verdana" panose="020B0604030504040204" pitchFamily="34" charset="0"/>
              </a:rPr>
              <a:t>– Zákaz </a:t>
            </a:r>
            <a:r>
              <a:rPr lang="cs-CZ" sz="1400" dirty="0">
                <a:latin typeface="Verdana" panose="020B0604030504040204" pitchFamily="34" charset="0"/>
              </a:rPr>
              <a:t>ořezu keřů a stromů v období hnízdění a odchovu mláďat</a:t>
            </a:r>
            <a:endParaRPr lang="cs-CZ" sz="1400" dirty="0" smtClean="0">
              <a:latin typeface="Verdana" panose="020B0604030504040204" pitchFamily="34" charset="0"/>
            </a:endParaRPr>
          </a:p>
          <a:p>
            <a:pPr lvl="2" algn="just"/>
            <a:r>
              <a:rPr lang="cs-CZ" sz="1400" b="1" dirty="0" smtClean="0">
                <a:solidFill>
                  <a:srgbClr val="FF0000"/>
                </a:solidFill>
                <a:latin typeface="Verdana" panose="020B0604030504040204" pitchFamily="34" charset="0"/>
              </a:rPr>
              <a:t>DZES 9</a:t>
            </a:r>
            <a:r>
              <a:rPr lang="cs-CZ" sz="1400" dirty="0" smtClean="0">
                <a:latin typeface="Verdana" panose="020B0604030504040204" pitchFamily="34" charset="0"/>
              </a:rPr>
              <a:t> </a:t>
            </a:r>
            <a:r>
              <a:rPr lang="cs-CZ" sz="1400" b="1" dirty="0" smtClean="0">
                <a:latin typeface="Verdana" panose="020B0604030504040204" pitchFamily="34" charset="0"/>
              </a:rPr>
              <a:t>Zákaz </a:t>
            </a:r>
            <a:r>
              <a:rPr lang="cs-CZ" sz="1400" b="1" dirty="0">
                <a:latin typeface="Verdana" panose="020B0604030504040204" pitchFamily="34" charset="0"/>
              </a:rPr>
              <a:t>přeměny nebo orby </a:t>
            </a:r>
            <a:r>
              <a:rPr lang="cs-CZ" sz="1400" b="1" dirty="0" smtClean="0">
                <a:latin typeface="Verdana" panose="020B0604030504040204" pitchFamily="34" charset="0"/>
              </a:rPr>
              <a:t>TTP označených </a:t>
            </a:r>
            <a:r>
              <a:rPr lang="cs-CZ" sz="1400" b="1" dirty="0">
                <a:latin typeface="Verdana" panose="020B0604030504040204" pitchFamily="34" charset="0"/>
              </a:rPr>
              <a:t>jako environmentálně citlivé oblasti</a:t>
            </a:r>
            <a:r>
              <a:rPr lang="cs-CZ" sz="1400" dirty="0">
                <a:latin typeface="Verdana" panose="020B0604030504040204" pitchFamily="34" charset="0"/>
              </a:rPr>
              <a:t> s trvalými travními porosty </a:t>
            </a:r>
            <a:r>
              <a:rPr lang="cs-CZ" sz="1400" dirty="0">
                <a:solidFill>
                  <a:srgbClr val="FF0000"/>
                </a:solidFill>
                <a:latin typeface="Verdana" panose="020B0604030504040204" pitchFamily="34" charset="0"/>
              </a:rPr>
              <a:t>v lokalitách sítě Natura </a:t>
            </a:r>
            <a:r>
              <a:rPr lang="cs-CZ" sz="1400" dirty="0" smtClean="0">
                <a:solidFill>
                  <a:srgbClr val="FF0000"/>
                </a:solidFill>
                <a:latin typeface="Verdana" panose="020B0604030504040204" pitchFamily="34" charset="0"/>
              </a:rPr>
              <a:t>2000</a:t>
            </a:r>
          </a:p>
          <a:p>
            <a:pPr marL="914400" lvl="2" indent="0" algn="just">
              <a:buNone/>
            </a:pPr>
            <a:endParaRPr lang="cs-CZ" sz="1100" i="1" dirty="0" smtClean="0">
              <a:latin typeface="Verdana" panose="020B0604030504040204" pitchFamily="34" charset="0"/>
            </a:endParaRPr>
          </a:p>
          <a:p>
            <a:pPr marL="1371600" lvl="3" indent="0">
              <a:buNone/>
            </a:pPr>
            <a:endParaRPr lang="cs-CZ" sz="1400" dirty="0" smtClean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83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Národní právní předpisy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Zákon č. 252/1997 Sb., o zemědělství</a:t>
            </a:r>
          </a:p>
          <a:p>
            <a:r>
              <a:rPr lang="cs-CZ" dirty="0"/>
              <a:t>Zákon č. </a:t>
            </a:r>
            <a:r>
              <a:rPr lang="cs-CZ" dirty="0" smtClean="0"/>
              <a:t>256/2000 </a:t>
            </a:r>
            <a:r>
              <a:rPr lang="cs-CZ" dirty="0"/>
              <a:t>Sb., o </a:t>
            </a:r>
            <a:r>
              <a:rPr lang="cs-CZ" dirty="0" smtClean="0"/>
              <a:t>Státním zemědělském intervenčním fondu</a:t>
            </a:r>
          </a:p>
          <a:p>
            <a:r>
              <a:rPr lang="cs-CZ" dirty="0" smtClean="0"/>
              <a:t>Nařízení vlády </a:t>
            </a:r>
            <a:r>
              <a:rPr lang="cs-CZ" dirty="0"/>
              <a:t>č. </a:t>
            </a:r>
            <a:r>
              <a:rPr lang="cs-CZ" dirty="0" smtClean="0"/>
              <a:t>307/2014 </a:t>
            </a:r>
            <a:r>
              <a:rPr lang="cs-CZ" dirty="0"/>
              <a:t>Sb., o </a:t>
            </a:r>
            <a:r>
              <a:rPr lang="cs-CZ" dirty="0" smtClean="0"/>
              <a:t>stanovení podrobností evidence využití půdy podle uživatelských vztahů</a:t>
            </a:r>
            <a:endParaRPr lang="cs-CZ" dirty="0"/>
          </a:p>
          <a:p>
            <a:r>
              <a:rPr lang="cs-CZ" dirty="0"/>
              <a:t>Nařízení vlády č. </a:t>
            </a:r>
            <a:r>
              <a:rPr lang="cs-CZ" dirty="0" smtClean="0"/>
              <a:t>73/2023 Sb., o stanovení pravidel podmíněnosti plateb zemědělcům</a:t>
            </a:r>
          </a:p>
          <a:p>
            <a:r>
              <a:rPr lang="cs-CZ" dirty="0"/>
              <a:t>Nařízení vlády č. </a:t>
            </a:r>
            <a:r>
              <a:rPr lang="cs-CZ" dirty="0" smtClean="0"/>
              <a:t>61/2023 </a:t>
            </a:r>
            <a:r>
              <a:rPr lang="cs-CZ" dirty="0"/>
              <a:t>Sb., o </a:t>
            </a:r>
            <a:r>
              <a:rPr lang="cs-CZ" dirty="0" smtClean="0"/>
              <a:t>stanovení podmínek provádění opatření pro oblasti s přírodními omezeními</a:t>
            </a:r>
          </a:p>
          <a:p>
            <a:r>
              <a:rPr lang="cs-CZ" dirty="0"/>
              <a:t>Nařízení vlády č. </a:t>
            </a:r>
            <a:r>
              <a:rPr lang="cs-CZ" dirty="0" smtClean="0"/>
              <a:t>62/2023 </a:t>
            </a:r>
            <a:r>
              <a:rPr lang="cs-CZ" dirty="0"/>
              <a:t>Sb., o stanovení podmínek provádění opatření </a:t>
            </a:r>
            <a:r>
              <a:rPr lang="cs-CZ" dirty="0" smtClean="0"/>
              <a:t>NATURA 2000 na zemědělské půdě</a:t>
            </a:r>
          </a:p>
          <a:p>
            <a:r>
              <a:rPr lang="cs-CZ" dirty="0"/>
              <a:t>Nařízení vlády č. </a:t>
            </a:r>
            <a:r>
              <a:rPr lang="cs-CZ" dirty="0" smtClean="0"/>
              <a:t>64/2023 </a:t>
            </a:r>
            <a:r>
              <a:rPr lang="cs-CZ" dirty="0"/>
              <a:t>Sb., o stanovení podmínek provádění opatření </a:t>
            </a:r>
            <a:r>
              <a:rPr lang="cs-CZ" dirty="0" smtClean="0"/>
              <a:t>zvýšení obranyschopnosti v chovu prasat</a:t>
            </a:r>
          </a:p>
          <a:p>
            <a:r>
              <a:rPr lang="cs-CZ" dirty="0"/>
              <a:t>Nařízení vlády č. </a:t>
            </a:r>
            <a:r>
              <a:rPr lang="cs-CZ" dirty="0" smtClean="0"/>
              <a:t>70/2023 </a:t>
            </a:r>
            <a:r>
              <a:rPr lang="cs-CZ" dirty="0"/>
              <a:t>Sb., o stanovení podmínek provádění opatření </a:t>
            </a:r>
            <a:r>
              <a:rPr lang="cs-CZ" dirty="0" smtClean="0"/>
              <a:t>dobré životní podmínky zvířat</a:t>
            </a:r>
          </a:p>
          <a:p>
            <a:r>
              <a:rPr lang="cs-CZ" dirty="0"/>
              <a:t>Nařízení vlády č. </a:t>
            </a:r>
            <a:r>
              <a:rPr lang="cs-CZ" dirty="0" smtClean="0"/>
              <a:t>80/2023 </a:t>
            </a:r>
            <a:r>
              <a:rPr lang="cs-CZ" dirty="0"/>
              <a:t>Sb., o stanovení podmínek provádění </a:t>
            </a:r>
            <a:r>
              <a:rPr lang="cs-CZ" dirty="0" err="1" smtClean="0"/>
              <a:t>agroenvironmentálně</a:t>
            </a:r>
            <a:r>
              <a:rPr lang="cs-CZ" dirty="0" smtClean="0"/>
              <a:t>-klimatických opatření</a:t>
            </a:r>
            <a:endParaRPr lang="cs-CZ" dirty="0"/>
          </a:p>
          <a:p>
            <a:r>
              <a:rPr lang="cs-CZ" dirty="0"/>
              <a:t>Nařízení vlády č. </a:t>
            </a:r>
            <a:r>
              <a:rPr lang="cs-CZ" dirty="0" smtClean="0"/>
              <a:t>81/2023 </a:t>
            </a:r>
            <a:r>
              <a:rPr lang="cs-CZ" dirty="0"/>
              <a:t>Sb., o stanovení podmínek provádění opatření </a:t>
            </a:r>
            <a:r>
              <a:rPr lang="cs-CZ" dirty="0" smtClean="0"/>
              <a:t>ekologické zemědělství</a:t>
            </a:r>
            <a:endParaRPr lang="cs-CZ" dirty="0"/>
          </a:p>
          <a:p>
            <a:r>
              <a:rPr lang="cs-CZ" dirty="0"/>
              <a:t>Nařízení vlády č. </a:t>
            </a:r>
            <a:r>
              <a:rPr lang="cs-CZ" dirty="0" smtClean="0"/>
              <a:t>83/2023 </a:t>
            </a:r>
            <a:r>
              <a:rPr lang="cs-CZ" dirty="0"/>
              <a:t>Sb., o stanovení podmínek </a:t>
            </a:r>
            <a:r>
              <a:rPr lang="cs-CZ" dirty="0" smtClean="0"/>
              <a:t>poskytování přímých plateb zemědělcům</a:t>
            </a:r>
            <a:endParaRPr lang="cs-CZ" dirty="0"/>
          </a:p>
          <a:p>
            <a:r>
              <a:rPr lang="cs-CZ" dirty="0"/>
              <a:t>Nařízení vlády č. </a:t>
            </a:r>
            <a:r>
              <a:rPr lang="cs-CZ" dirty="0" smtClean="0"/>
              <a:t>84/2023 </a:t>
            </a:r>
            <a:r>
              <a:rPr lang="cs-CZ" dirty="0"/>
              <a:t>Sb., </a:t>
            </a:r>
            <a:r>
              <a:rPr lang="cs-CZ" dirty="0" smtClean="0"/>
              <a:t>kterým se mění některá NV v souvislosti s přijetím NV provádějících SP SZP EU</a:t>
            </a:r>
            <a:endParaRPr lang="cs-CZ" dirty="0"/>
          </a:p>
          <a:p>
            <a:r>
              <a:rPr lang="cs-CZ" i="1" dirty="0"/>
              <a:t>Nařízení vlády č. </a:t>
            </a:r>
            <a:r>
              <a:rPr lang="cs-CZ" i="1" dirty="0" smtClean="0"/>
              <a:t>63/2023 </a:t>
            </a:r>
            <a:r>
              <a:rPr lang="cs-CZ" i="1" dirty="0"/>
              <a:t>Sb., o stanovení podmínek provádění opatření pro </a:t>
            </a:r>
            <a:r>
              <a:rPr lang="cs-CZ" i="1" dirty="0" err="1" smtClean="0"/>
              <a:t>pro</a:t>
            </a:r>
            <a:r>
              <a:rPr lang="cs-CZ" i="1" dirty="0" smtClean="0"/>
              <a:t> zalesňování zemědělské půdy</a:t>
            </a:r>
          </a:p>
          <a:p>
            <a:r>
              <a:rPr lang="cs-CZ" i="1" dirty="0"/>
              <a:t>Nařízení vlády č. </a:t>
            </a:r>
            <a:r>
              <a:rPr lang="cs-CZ" i="1" dirty="0" smtClean="0"/>
              <a:t>72/2023 </a:t>
            </a:r>
            <a:r>
              <a:rPr lang="cs-CZ" i="1" dirty="0"/>
              <a:t>Sb., o stanovení podmínek provádění opatření </a:t>
            </a:r>
            <a:r>
              <a:rPr lang="cs-CZ" i="1" dirty="0" smtClean="0"/>
              <a:t>lesnicko-environmentální platby</a:t>
            </a:r>
            <a:endParaRPr lang="cs-CZ" i="1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00827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PPH </a:t>
            </a:r>
            <a:r>
              <a:rPr lang="cs-CZ" cap="none" dirty="0"/>
              <a:t>a</a:t>
            </a:r>
            <a:r>
              <a:rPr lang="cs-CZ" dirty="0"/>
              <a:t> DZES –</a:t>
            </a:r>
            <a:r>
              <a:rPr lang="cs-CZ" dirty="0">
                <a:ea typeface="Verdana" panose="020B0604030504040204" pitchFamily="34" charset="0"/>
              </a:rPr>
              <a:t> </a:t>
            </a:r>
            <a:r>
              <a:rPr lang="cs-CZ" cap="none" dirty="0">
                <a:ea typeface="Verdana" panose="020B0604030504040204" pitchFamily="34" charset="0"/>
              </a:rPr>
              <a:t>seznam aktů a standardů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6974" y="1620218"/>
            <a:ext cx="10607039" cy="465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26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909786"/>
            <a:ext cx="8737600" cy="392935"/>
          </a:xfrm>
        </p:spPr>
        <p:txBody>
          <a:bodyPr>
            <a:normAutofit/>
          </a:bodyPr>
          <a:lstStyle/>
          <a:p>
            <a:r>
              <a:rPr lang="cs-CZ" dirty="0"/>
              <a:t>DZES –</a:t>
            </a:r>
            <a:r>
              <a:rPr lang="cs-CZ" dirty="0">
                <a:ea typeface="Verdana" panose="020B0604030504040204" pitchFamily="34" charset="0"/>
              </a:rPr>
              <a:t> </a:t>
            </a:r>
            <a:r>
              <a:rPr lang="cs-CZ" cap="none" dirty="0">
                <a:ea typeface="Verdana" panose="020B0604030504040204" pitchFamily="34" charset="0"/>
              </a:rPr>
              <a:t>základní požadavky</a:t>
            </a:r>
            <a:endParaRPr lang="cs-CZ" cap="none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02721"/>
            <a:ext cx="10515600" cy="52533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400" b="1" dirty="0" smtClean="0"/>
              <a:t>DZES1 + DZES 9 - Zákaz </a:t>
            </a:r>
            <a:r>
              <a:rPr lang="cs-CZ" sz="1400" b="1" dirty="0"/>
              <a:t>změny kultury T v </a:t>
            </a:r>
            <a:r>
              <a:rPr lang="cs-CZ" sz="1400" b="1" dirty="0" smtClean="0"/>
              <a:t>ECP</a:t>
            </a:r>
          </a:p>
          <a:p>
            <a:pPr lvl="1" algn="just"/>
            <a:r>
              <a:rPr lang="cs-CZ" sz="1400" dirty="0" smtClean="0">
                <a:latin typeface="Verdana" panose="020B0604030504040204" pitchFamily="34" charset="0"/>
              </a:rPr>
              <a:t>Pardonovány jsou KPÚ, EZ, změna na krajinotvorný sad, vytvoření krajinného prvku, ALS. Tolerance max. 0,1 ha. V oblastech NATURA 2000 platí pouze tolerance 0,1 ha, jinak bez pardonu.</a:t>
            </a:r>
          </a:p>
          <a:p>
            <a:pPr marL="0" indent="0" algn="just">
              <a:buNone/>
            </a:pPr>
            <a:r>
              <a:rPr lang="cs-CZ" sz="1400" b="1" dirty="0" smtClean="0">
                <a:latin typeface="Verdana" panose="020B0604030504040204" pitchFamily="34" charset="0"/>
              </a:rPr>
              <a:t>DZES 4 - Zřízení </a:t>
            </a:r>
            <a:r>
              <a:rPr lang="cs-CZ" sz="1400" b="1" dirty="0">
                <a:latin typeface="Verdana" panose="020B0604030504040204" pitchFamily="34" charset="0"/>
              </a:rPr>
              <a:t>ochranných pásů podél vodních </a:t>
            </a:r>
            <a:r>
              <a:rPr lang="cs-CZ" sz="1400" b="1" dirty="0" smtClean="0">
                <a:latin typeface="Verdana" panose="020B0604030504040204" pitchFamily="34" charset="0"/>
              </a:rPr>
              <a:t>toků</a:t>
            </a:r>
          </a:p>
          <a:p>
            <a:pPr lvl="1" algn="just"/>
            <a:r>
              <a:rPr lang="cs-CZ" sz="1400" dirty="0" smtClean="0">
                <a:latin typeface="Verdana" panose="020B0604030504040204" pitchFamily="34" charset="0"/>
              </a:rPr>
              <a:t>Bez hnojení a POR 3 m + 25 m na DPB nad 7°.</a:t>
            </a:r>
          </a:p>
          <a:p>
            <a:pPr lvl="1" algn="just"/>
            <a:r>
              <a:rPr lang="cs-CZ" sz="1400" dirty="0" smtClean="0">
                <a:latin typeface="Verdana" panose="020B0604030504040204" pitchFamily="34" charset="0"/>
              </a:rPr>
              <a:t>Pokud splňuji podmínky pro </a:t>
            </a:r>
            <a:r>
              <a:rPr lang="cs-CZ" sz="1400" dirty="0" err="1" smtClean="0">
                <a:latin typeface="Verdana" panose="020B0604030504040204" pitchFamily="34" charset="0"/>
              </a:rPr>
              <a:t>Ekoplatbu</a:t>
            </a:r>
            <a:r>
              <a:rPr lang="cs-CZ" sz="1400" dirty="0" smtClean="0">
                <a:latin typeface="Verdana" panose="020B0604030504040204" pitchFamily="34" charset="0"/>
              </a:rPr>
              <a:t>, mám splněn DZES 4.</a:t>
            </a:r>
            <a:endParaRPr lang="cs-CZ" sz="1400" dirty="0">
              <a:latin typeface="Verdana" panose="020B0604030504040204" pitchFamily="34" charset="0"/>
            </a:endParaRPr>
          </a:p>
          <a:p>
            <a:pPr marL="0" indent="0" algn="just">
              <a:buNone/>
            </a:pPr>
            <a:r>
              <a:rPr lang="cs-CZ" sz="1400" b="1" dirty="0" smtClean="0">
                <a:latin typeface="Verdana" panose="020B0604030504040204" pitchFamily="34" charset="0"/>
              </a:rPr>
              <a:t>DZES 5</a:t>
            </a:r>
            <a:r>
              <a:rPr lang="cs-CZ" sz="1400" dirty="0" smtClean="0">
                <a:latin typeface="Verdana" panose="020B0604030504040204" pitchFamily="34" charset="0"/>
              </a:rPr>
              <a:t> - </a:t>
            </a:r>
            <a:r>
              <a:rPr lang="cs-CZ" sz="1400" b="1" dirty="0" smtClean="0">
                <a:latin typeface="Verdana" panose="020B0604030504040204" pitchFamily="34" charset="0"/>
              </a:rPr>
              <a:t>Obhospodařování </a:t>
            </a:r>
            <a:r>
              <a:rPr lang="cs-CZ" sz="1400" b="1" dirty="0">
                <a:latin typeface="Verdana" panose="020B0604030504040204" pitchFamily="34" charset="0"/>
              </a:rPr>
              <a:t>půdy způsobem, který snižuje riziko degradace půdy a </a:t>
            </a:r>
            <a:r>
              <a:rPr lang="cs-CZ" sz="1400" b="1" dirty="0" smtClean="0">
                <a:latin typeface="Verdana" panose="020B0604030504040204" pitchFamily="34" charset="0"/>
              </a:rPr>
              <a:t>eroze</a:t>
            </a:r>
          </a:p>
          <a:p>
            <a:pPr lvl="1" algn="just"/>
            <a:r>
              <a:rPr lang="cs-CZ" sz="1400" dirty="0" smtClean="0">
                <a:latin typeface="Verdana" panose="020B0604030504040204" pitchFamily="34" charset="0"/>
              </a:rPr>
              <a:t>Ochranný pás:</a:t>
            </a:r>
          </a:p>
          <a:p>
            <a:pPr lvl="2" algn="just"/>
            <a:r>
              <a:rPr lang="cs-CZ" sz="1400" i="1" dirty="0" smtClean="0">
                <a:latin typeface="Verdana" panose="020B0604030504040204" pitchFamily="34" charset="0"/>
              </a:rPr>
              <a:t>Způsobilá šíře pásu je 22 – 30 m.</a:t>
            </a:r>
          </a:p>
          <a:p>
            <a:pPr lvl="2" algn="just"/>
            <a:r>
              <a:rPr lang="cs-CZ" sz="1400" i="1" dirty="0" smtClean="0">
                <a:latin typeface="Verdana" panose="020B0604030504040204" pitchFamily="34" charset="0"/>
              </a:rPr>
              <a:t>Souvislý porost vyjmenovaných plodin ze seznamu.</a:t>
            </a:r>
          </a:p>
          <a:p>
            <a:pPr lvl="1" algn="just"/>
            <a:r>
              <a:rPr lang="cs-CZ" sz="1400" dirty="0" smtClean="0">
                <a:latin typeface="Verdana" panose="020B0604030504040204" pitchFamily="34" charset="0"/>
              </a:rPr>
              <a:t>Lze začlenit ochranný pás (bez obilnin, jejich směsí a řepky) do neprodukčních ploch DZES 8 + </a:t>
            </a:r>
            <a:r>
              <a:rPr lang="cs-CZ" sz="1400" dirty="0" err="1" smtClean="0">
                <a:latin typeface="Verdana" panose="020B0604030504040204" pitchFamily="34" charset="0"/>
              </a:rPr>
              <a:t>Ekoplatba</a:t>
            </a:r>
            <a:r>
              <a:rPr lang="cs-CZ" sz="1400" dirty="0" smtClean="0">
                <a:latin typeface="Verdana" panose="020B0604030504040204" pitchFamily="34" charset="0"/>
              </a:rPr>
              <a:t> za podmínky, že od 1.6. do 15.7. bez produkce, POR a hnojení.</a:t>
            </a:r>
          </a:p>
          <a:p>
            <a:pPr lvl="1" algn="just"/>
            <a:r>
              <a:rPr lang="cs-CZ" sz="1400" dirty="0" smtClean="0">
                <a:latin typeface="Verdana" panose="020B0604030504040204" pitchFamily="34" charset="0"/>
              </a:rPr>
              <a:t>Od roku 2024 se předpokládá </a:t>
            </a:r>
            <a:r>
              <a:rPr lang="cs-CZ" sz="1400" dirty="0" err="1" smtClean="0">
                <a:latin typeface="Verdana" panose="020B0604030504040204" pitchFamily="34" charset="0"/>
              </a:rPr>
              <a:t>převymezení</a:t>
            </a:r>
            <a:r>
              <a:rPr lang="cs-CZ" sz="1400" dirty="0" smtClean="0">
                <a:latin typeface="Verdana" panose="020B0604030504040204" pitchFamily="34" charset="0"/>
              </a:rPr>
              <a:t> erozních ploch – předpokládané vymezení je již v LPIS.</a:t>
            </a:r>
          </a:p>
          <a:p>
            <a:pPr lvl="2" algn="just"/>
            <a:r>
              <a:rPr lang="cs-CZ" sz="1400" dirty="0" smtClean="0">
                <a:latin typeface="Verdana" panose="020B0604030504040204" pitchFamily="34" charset="0"/>
              </a:rPr>
              <a:t>Pravděpodobná cesta zmírnění – rozdělení SEO na </a:t>
            </a:r>
            <a:r>
              <a:rPr lang="cs-CZ" sz="1400" i="1" dirty="0" smtClean="0">
                <a:latin typeface="Verdana" panose="020B0604030504040204" pitchFamily="34" charset="0"/>
              </a:rPr>
              <a:t>hard</a:t>
            </a:r>
            <a:r>
              <a:rPr lang="cs-CZ" sz="1400" dirty="0" smtClean="0">
                <a:latin typeface="Verdana" panose="020B0604030504040204" pitchFamily="34" charset="0"/>
              </a:rPr>
              <a:t> a </a:t>
            </a:r>
            <a:r>
              <a:rPr lang="cs-CZ" sz="1400" i="1" dirty="0" err="1" smtClean="0">
                <a:latin typeface="Verdana" panose="020B0604030504040204" pitchFamily="34" charset="0"/>
              </a:rPr>
              <a:t>light</a:t>
            </a:r>
            <a:r>
              <a:rPr lang="cs-CZ" sz="1400" i="1" dirty="0" smtClean="0">
                <a:latin typeface="Verdana" panose="020B0604030504040204" pitchFamily="34" charset="0"/>
              </a:rPr>
              <a:t>.</a:t>
            </a:r>
          </a:p>
          <a:p>
            <a:pPr marL="457200" lvl="1" indent="0" algn="just">
              <a:buNone/>
            </a:pPr>
            <a:endParaRPr lang="cs-CZ" sz="1400" i="1" dirty="0" smtClean="0">
              <a:latin typeface="Verdana" panose="020B0604030504040204" pitchFamily="34" charset="0"/>
            </a:endParaRPr>
          </a:p>
          <a:p>
            <a:pPr marL="914400" lvl="2" indent="0" algn="just">
              <a:buNone/>
            </a:pPr>
            <a:endParaRPr lang="cs-CZ" sz="1100" i="1" dirty="0" smtClean="0">
              <a:latin typeface="Verdana" panose="020B0604030504040204" pitchFamily="34" charset="0"/>
            </a:endParaRPr>
          </a:p>
          <a:p>
            <a:pPr marL="1371600" lvl="3" indent="0">
              <a:buNone/>
            </a:pPr>
            <a:endParaRPr lang="cs-CZ" sz="1400" dirty="0" smtClean="0">
              <a:latin typeface="Verdana" panose="020B060403050404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2051" y="4952307"/>
            <a:ext cx="8196349" cy="152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33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909786"/>
            <a:ext cx="8737600" cy="392935"/>
          </a:xfrm>
        </p:spPr>
        <p:txBody>
          <a:bodyPr>
            <a:normAutofit/>
          </a:bodyPr>
          <a:lstStyle/>
          <a:p>
            <a:r>
              <a:rPr lang="cs-CZ" dirty="0"/>
              <a:t>DZES –</a:t>
            </a:r>
            <a:r>
              <a:rPr lang="cs-CZ" dirty="0">
                <a:ea typeface="Verdana" panose="020B0604030504040204" pitchFamily="34" charset="0"/>
              </a:rPr>
              <a:t> </a:t>
            </a:r>
            <a:r>
              <a:rPr lang="cs-CZ" cap="none" dirty="0">
                <a:ea typeface="Verdana" panose="020B0604030504040204" pitchFamily="34" charset="0"/>
              </a:rPr>
              <a:t>základní požadavky</a:t>
            </a:r>
            <a:endParaRPr lang="cs-CZ" cap="none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02721"/>
            <a:ext cx="10515600" cy="525335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cs-CZ" sz="1400" b="1" dirty="0" smtClean="0">
                <a:latin typeface="Verdana" panose="020B0604030504040204" pitchFamily="34" charset="0"/>
              </a:rPr>
              <a:t>DZES 6</a:t>
            </a:r>
            <a:r>
              <a:rPr lang="cs-CZ" sz="1400" dirty="0" smtClean="0">
                <a:latin typeface="Verdana" panose="020B0604030504040204" pitchFamily="34" charset="0"/>
              </a:rPr>
              <a:t> - </a:t>
            </a:r>
            <a:r>
              <a:rPr lang="cs-CZ" sz="1400" b="1" dirty="0" smtClean="0">
                <a:latin typeface="Verdana" panose="020B0604030504040204" pitchFamily="34" charset="0"/>
              </a:rPr>
              <a:t>Minimální </a:t>
            </a:r>
            <a:r>
              <a:rPr lang="cs-CZ" sz="1400" b="1" dirty="0">
                <a:latin typeface="Verdana" panose="020B0604030504040204" pitchFamily="34" charset="0"/>
              </a:rPr>
              <a:t>půdní pokryv </a:t>
            </a:r>
            <a:r>
              <a:rPr lang="cs-CZ" sz="1400" b="1" dirty="0" smtClean="0">
                <a:latin typeface="Verdana" panose="020B0604030504040204" pitchFamily="34" charset="0"/>
              </a:rPr>
              <a:t>půdy</a:t>
            </a:r>
          </a:p>
          <a:p>
            <a:pPr lvl="1" algn="just"/>
            <a:r>
              <a:rPr lang="cs-CZ" sz="1400" dirty="0" smtClean="0">
                <a:latin typeface="Verdana" panose="020B0604030504040204" pitchFamily="34" charset="0"/>
              </a:rPr>
              <a:t>Min. 80 % výměry R, a to plošně bez kritéria svažitosti.</a:t>
            </a:r>
          </a:p>
          <a:p>
            <a:pPr lvl="1" algn="just"/>
            <a:r>
              <a:rPr lang="cs-CZ" sz="1400" u="sng" dirty="0" smtClean="0">
                <a:latin typeface="Verdana" panose="020B0604030504040204" pitchFamily="34" charset="0"/>
              </a:rPr>
              <a:t>Kontrolní období od sklizně do 31.10.</a:t>
            </a:r>
          </a:p>
          <a:p>
            <a:pPr lvl="1" algn="just"/>
            <a:r>
              <a:rPr lang="cs-CZ" sz="1400" dirty="0">
                <a:latin typeface="Verdana" panose="020B0604030504040204" pitchFamily="34" charset="0"/>
              </a:rPr>
              <a:t>Nově i na trvalých kulturách a úhoru pokryvnost min. od 1.6. do </a:t>
            </a:r>
            <a:r>
              <a:rPr lang="cs-CZ" sz="1400" dirty="0" smtClean="0">
                <a:latin typeface="Verdana" panose="020B0604030504040204" pitchFamily="34" charset="0"/>
              </a:rPr>
              <a:t>31.10.</a:t>
            </a:r>
            <a:endParaRPr lang="cs-CZ" sz="1400" u="sng" dirty="0" smtClean="0">
              <a:latin typeface="Verdana" panose="020B0604030504040204" pitchFamily="34" charset="0"/>
            </a:endParaRPr>
          </a:p>
          <a:p>
            <a:pPr marL="0" indent="0" algn="just">
              <a:buNone/>
            </a:pPr>
            <a:r>
              <a:rPr lang="cs-CZ" sz="1400" b="1" dirty="0" smtClean="0">
                <a:latin typeface="Verdana" panose="020B0604030504040204" pitchFamily="34" charset="0"/>
              </a:rPr>
              <a:t>DZES 7</a:t>
            </a:r>
            <a:r>
              <a:rPr lang="cs-CZ" sz="1400" dirty="0" smtClean="0">
                <a:latin typeface="Verdana" panose="020B0604030504040204" pitchFamily="34" charset="0"/>
              </a:rPr>
              <a:t> - </a:t>
            </a:r>
            <a:r>
              <a:rPr lang="cs-CZ" sz="1400" b="1" dirty="0" smtClean="0">
                <a:latin typeface="Verdana" panose="020B0604030504040204" pitchFamily="34" charset="0"/>
              </a:rPr>
              <a:t>Střídání </a:t>
            </a:r>
            <a:r>
              <a:rPr lang="cs-CZ" sz="1400" b="1" dirty="0">
                <a:latin typeface="Verdana" panose="020B0604030504040204" pitchFamily="34" charset="0"/>
              </a:rPr>
              <a:t>plodin na orné </a:t>
            </a:r>
            <a:r>
              <a:rPr lang="cs-CZ" sz="1400" b="1" dirty="0" smtClean="0">
                <a:latin typeface="Verdana" panose="020B0604030504040204" pitchFamily="34" charset="0"/>
              </a:rPr>
              <a:t>půdě</a:t>
            </a:r>
            <a:endParaRPr lang="cs-CZ" sz="1400" dirty="0" smtClean="0">
              <a:latin typeface="Verdana" panose="020B0604030504040204" pitchFamily="34" charset="0"/>
            </a:endParaRPr>
          </a:p>
          <a:p>
            <a:pPr lvl="1" algn="just"/>
            <a:r>
              <a:rPr lang="cs-CZ" sz="1400" u="sng" dirty="0" smtClean="0">
                <a:latin typeface="Verdana" panose="020B0604030504040204" pitchFamily="34" charset="0"/>
              </a:rPr>
              <a:t>DZES 7A – </a:t>
            </a:r>
            <a:r>
              <a:rPr lang="cs-CZ" sz="1400" u="sng" dirty="0">
                <a:latin typeface="Verdana" panose="020B0604030504040204" pitchFamily="34" charset="0"/>
              </a:rPr>
              <a:t>Střídání plodin na orné </a:t>
            </a:r>
            <a:r>
              <a:rPr lang="cs-CZ" sz="1400" u="sng" dirty="0" smtClean="0">
                <a:latin typeface="Verdana" panose="020B0604030504040204" pitchFamily="34" charset="0"/>
              </a:rPr>
              <a:t>půdě</a:t>
            </a:r>
          </a:p>
          <a:p>
            <a:pPr lvl="2" algn="just"/>
            <a:r>
              <a:rPr lang="cs-CZ" sz="1400" dirty="0" smtClean="0">
                <a:latin typeface="Verdana" panose="020B0604030504040204" pitchFamily="34" charset="0"/>
              </a:rPr>
              <a:t>Meziroční - v období 1.6.-31.8. na alespoň 40 % R jiná hlavní plodina než v roce minulém. Lze splnit i meziplodinou zasetou po sklizni a ponechanou do jara do zasetí plodiny nové.</a:t>
            </a:r>
          </a:p>
          <a:p>
            <a:pPr lvl="3" algn="just"/>
            <a:r>
              <a:rPr lang="cs-CZ" sz="1400" dirty="0" smtClean="0">
                <a:latin typeface="Verdana" panose="020B0604030504040204" pitchFamily="34" charset="0"/>
              </a:rPr>
              <a:t>Nabývá platnosti, resp. bude kontrolováno od r. 2024.</a:t>
            </a:r>
          </a:p>
          <a:p>
            <a:pPr lvl="2" algn="just"/>
            <a:r>
              <a:rPr lang="cs-CZ" sz="1400" dirty="0" smtClean="0">
                <a:latin typeface="Verdana" panose="020B0604030504040204" pitchFamily="34" charset="0"/>
              </a:rPr>
              <a:t>Období 4 let – na veškeré R bude v období 4 po sobě jdoucích let vystřídána hlavní plodina.</a:t>
            </a:r>
          </a:p>
          <a:p>
            <a:pPr lvl="3" algn="just"/>
            <a:r>
              <a:rPr lang="cs-CZ" sz="1400" dirty="0" smtClean="0">
                <a:latin typeface="Verdana" panose="020B0604030504040204" pitchFamily="34" charset="0"/>
              </a:rPr>
              <a:t>Tento požadavek bude kontrolován až od r. 2027.</a:t>
            </a:r>
          </a:p>
          <a:p>
            <a:pPr marL="914400" lvl="2" indent="0" algn="just">
              <a:buNone/>
            </a:pPr>
            <a:r>
              <a:rPr lang="cs-CZ" sz="1400" dirty="0" smtClean="0">
                <a:latin typeface="Verdana" panose="020B0604030504040204" pitchFamily="34" charset="0"/>
              </a:rPr>
              <a:t>Výjimky:</a:t>
            </a:r>
          </a:p>
          <a:p>
            <a:pPr lvl="3" algn="just"/>
            <a:r>
              <a:rPr lang="cs-CZ" sz="1400" dirty="0" smtClean="0">
                <a:latin typeface="Verdana" panose="020B0604030504040204" pitchFamily="34" charset="0"/>
              </a:rPr>
              <a:t>Výměra RUG do 10 ha.</a:t>
            </a:r>
          </a:p>
          <a:p>
            <a:pPr lvl="3" algn="just"/>
            <a:r>
              <a:rPr lang="cs-CZ" sz="1400" dirty="0" smtClean="0">
                <a:latin typeface="Verdana" panose="020B0604030504040204" pitchFamily="34" charset="0"/>
              </a:rPr>
              <a:t>Více než 75 % </a:t>
            </a:r>
            <a:r>
              <a:rPr lang="cs-CZ" sz="1400" dirty="0" err="1" smtClean="0">
                <a:latin typeface="Verdana" panose="020B0604030504040204" pitchFamily="34" charset="0"/>
              </a:rPr>
              <a:t>o.p</a:t>
            </a:r>
            <a:r>
              <a:rPr lang="cs-CZ" sz="1400" dirty="0" smtClean="0">
                <a:latin typeface="Verdana" panose="020B0604030504040204" pitchFamily="34" charset="0"/>
              </a:rPr>
              <a:t>. tvoří G+U+R-PVN. </a:t>
            </a:r>
          </a:p>
          <a:p>
            <a:pPr lvl="3" algn="just"/>
            <a:r>
              <a:rPr lang="cs-CZ" sz="1400" dirty="0" smtClean="0">
                <a:latin typeface="Verdana" panose="020B0604030504040204" pitchFamily="34" charset="0"/>
              </a:rPr>
              <a:t>Více </a:t>
            </a:r>
            <a:r>
              <a:rPr lang="cs-CZ" sz="1400" dirty="0">
                <a:latin typeface="Verdana" panose="020B0604030504040204" pitchFamily="34" charset="0"/>
              </a:rPr>
              <a:t>než 75 % </a:t>
            </a:r>
            <a:r>
              <a:rPr lang="cs-CZ" sz="1400" dirty="0" err="1">
                <a:latin typeface="Verdana" panose="020B0604030504040204" pitchFamily="34" charset="0"/>
              </a:rPr>
              <a:t>z.p</a:t>
            </a:r>
            <a:r>
              <a:rPr lang="cs-CZ" sz="1400" dirty="0">
                <a:latin typeface="Verdana" panose="020B0604030504040204" pitchFamily="34" charset="0"/>
              </a:rPr>
              <a:t>. tvoří </a:t>
            </a:r>
            <a:r>
              <a:rPr lang="cs-CZ" sz="1400" dirty="0" smtClean="0">
                <a:latin typeface="Verdana" panose="020B0604030504040204" pitchFamily="34" charset="0"/>
              </a:rPr>
              <a:t>T+G+R-PVN.</a:t>
            </a:r>
            <a:endParaRPr lang="cs-CZ" sz="1400" dirty="0">
              <a:latin typeface="Verdana" panose="020B0604030504040204" pitchFamily="34" charset="0"/>
            </a:endParaRPr>
          </a:p>
          <a:p>
            <a:pPr lvl="3" algn="just"/>
            <a:r>
              <a:rPr lang="cs-CZ" sz="1400" dirty="0" smtClean="0">
                <a:latin typeface="Verdana" panose="020B0604030504040204" pitchFamily="34" charset="0"/>
              </a:rPr>
              <a:t>DPB evidované v EZ.</a:t>
            </a:r>
          </a:p>
          <a:p>
            <a:pPr lvl="3" algn="just"/>
            <a:r>
              <a:rPr lang="cs-CZ" sz="1400" dirty="0" smtClean="0">
                <a:latin typeface="Verdana" panose="020B0604030504040204" pitchFamily="34" charset="0"/>
              </a:rPr>
              <a:t>DPB nebo jeho části zařazené do neprodukčních ploch.</a:t>
            </a:r>
          </a:p>
          <a:p>
            <a:pPr lvl="3" algn="just"/>
            <a:r>
              <a:rPr lang="cs-CZ" sz="1400" dirty="0">
                <a:latin typeface="Verdana" panose="020B0604030504040204" pitchFamily="34" charset="0"/>
              </a:rPr>
              <a:t>DPB nebo jeho </a:t>
            </a:r>
            <a:r>
              <a:rPr lang="cs-CZ" sz="1400" dirty="0" smtClean="0">
                <a:latin typeface="Verdana" panose="020B0604030504040204" pitchFamily="34" charset="0"/>
              </a:rPr>
              <a:t>části s víceletými plodinami.</a:t>
            </a:r>
          </a:p>
          <a:p>
            <a:pPr lvl="3" algn="just"/>
            <a:r>
              <a:rPr lang="cs-CZ" sz="1400" dirty="0" smtClean="0">
                <a:latin typeface="Verdana" panose="020B0604030504040204" pitchFamily="34" charset="0"/>
              </a:rPr>
              <a:t>Jednotlivé plochy plodiny o </a:t>
            </a:r>
            <a:r>
              <a:rPr lang="cs-CZ" sz="1400" dirty="0" err="1" smtClean="0">
                <a:latin typeface="Verdana" panose="020B0604030504040204" pitchFamily="34" charset="0"/>
              </a:rPr>
              <a:t>vým</a:t>
            </a:r>
            <a:r>
              <a:rPr lang="cs-CZ" sz="1400" dirty="0" smtClean="0">
                <a:latin typeface="Verdana" panose="020B0604030504040204" pitchFamily="34" charset="0"/>
              </a:rPr>
              <a:t>. do 0,1 ha.</a:t>
            </a:r>
          </a:p>
          <a:p>
            <a:pPr marL="914400" lvl="2" indent="0" algn="just">
              <a:buNone/>
            </a:pPr>
            <a:endParaRPr lang="cs-CZ" sz="1400" dirty="0" smtClean="0">
              <a:latin typeface="Verdana" panose="020B0604030504040204" pitchFamily="34" charset="0"/>
            </a:endParaRPr>
          </a:p>
          <a:p>
            <a:pPr marL="914400" lvl="2" indent="0" algn="just">
              <a:buNone/>
            </a:pPr>
            <a:r>
              <a:rPr lang="cs-CZ" sz="1400" dirty="0" smtClean="0">
                <a:latin typeface="Verdana" panose="020B0604030504040204" pitchFamily="34" charset="0"/>
              </a:rPr>
              <a:t>O porušení se nejedná, pokud bude splněna výměra plochy plodiny alespoň na 90 %.</a:t>
            </a:r>
          </a:p>
          <a:p>
            <a:pPr lvl="2" algn="just"/>
            <a:endParaRPr lang="cs-CZ" sz="1400" dirty="0" smtClean="0">
              <a:latin typeface="Verdana" panose="020B0604030504040204" pitchFamily="34" charset="0"/>
            </a:endParaRPr>
          </a:p>
          <a:p>
            <a:pPr lvl="1" algn="just"/>
            <a:endParaRPr lang="cs-CZ" sz="1400" dirty="0">
              <a:latin typeface="Verdana" panose="020B0604030504040204" pitchFamily="34" charset="0"/>
            </a:endParaRPr>
          </a:p>
          <a:p>
            <a:pPr marL="914400" lvl="2" indent="0" algn="just">
              <a:buNone/>
            </a:pPr>
            <a:endParaRPr lang="cs-CZ" sz="1100" i="1" dirty="0" smtClean="0">
              <a:latin typeface="Verdana" panose="020B0604030504040204" pitchFamily="34" charset="0"/>
            </a:endParaRPr>
          </a:p>
          <a:p>
            <a:pPr marL="1371600" lvl="3" indent="0">
              <a:buNone/>
            </a:pPr>
            <a:endParaRPr lang="cs-CZ" sz="1400" dirty="0" smtClean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56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909786"/>
            <a:ext cx="8737600" cy="392935"/>
          </a:xfrm>
        </p:spPr>
        <p:txBody>
          <a:bodyPr>
            <a:normAutofit/>
          </a:bodyPr>
          <a:lstStyle/>
          <a:p>
            <a:r>
              <a:rPr lang="cs-CZ" dirty="0"/>
              <a:t>DZES –</a:t>
            </a:r>
            <a:r>
              <a:rPr lang="cs-CZ" dirty="0">
                <a:ea typeface="Verdana" panose="020B0604030504040204" pitchFamily="34" charset="0"/>
              </a:rPr>
              <a:t> </a:t>
            </a:r>
            <a:r>
              <a:rPr lang="cs-CZ" cap="none" dirty="0">
                <a:ea typeface="Verdana" panose="020B0604030504040204" pitchFamily="34" charset="0"/>
              </a:rPr>
              <a:t>základní požadavky</a:t>
            </a:r>
            <a:endParaRPr lang="cs-CZ" cap="none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02721"/>
            <a:ext cx="10515600" cy="525335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cs-CZ" sz="1400" b="1" dirty="0" smtClean="0">
                <a:latin typeface="Verdana" panose="020B0604030504040204" pitchFamily="34" charset="0"/>
              </a:rPr>
              <a:t>DZES 7</a:t>
            </a:r>
            <a:r>
              <a:rPr lang="cs-CZ" sz="1400" dirty="0" smtClean="0">
                <a:latin typeface="Verdana" panose="020B0604030504040204" pitchFamily="34" charset="0"/>
              </a:rPr>
              <a:t> - </a:t>
            </a:r>
            <a:r>
              <a:rPr lang="cs-CZ" sz="1400" b="1" dirty="0" smtClean="0">
                <a:latin typeface="Verdana" panose="020B0604030504040204" pitchFamily="34" charset="0"/>
              </a:rPr>
              <a:t>Střídání </a:t>
            </a:r>
            <a:r>
              <a:rPr lang="cs-CZ" sz="1400" b="1" dirty="0">
                <a:latin typeface="Verdana" panose="020B0604030504040204" pitchFamily="34" charset="0"/>
              </a:rPr>
              <a:t>plodin na orné </a:t>
            </a:r>
            <a:r>
              <a:rPr lang="cs-CZ" sz="1400" b="1" dirty="0" smtClean="0">
                <a:latin typeface="Verdana" panose="020B0604030504040204" pitchFamily="34" charset="0"/>
              </a:rPr>
              <a:t>půdě</a:t>
            </a:r>
            <a:endParaRPr lang="cs-CZ" sz="1400" dirty="0" smtClean="0">
              <a:latin typeface="Verdana" panose="020B0604030504040204" pitchFamily="34" charset="0"/>
            </a:endParaRPr>
          </a:p>
          <a:p>
            <a:pPr lvl="1" algn="just"/>
            <a:r>
              <a:rPr lang="cs-CZ" sz="1400" u="sng" dirty="0" smtClean="0">
                <a:latin typeface="Verdana" panose="020B0604030504040204" pitchFamily="34" charset="0"/>
              </a:rPr>
              <a:t>DZES 7B </a:t>
            </a:r>
            <a:r>
              <a:rPr lang="cs-CZ" sz="1400" u="sng" dirty="0">
                <a:latin typeface="Verdana" panose="020B0604030504040204" pitchFamily="34" charset="0"/>
              </a:rPr>
              <a:t>–</a:t>
            </a:r>
            <a:r>
              <a:rPr lang="cs-CZ" sz="1400" u="sng" dirty="0" smtClean="0">
                <a:latin typeface="Verdana" panose="020B0604030504040204" pitchFamily="34" charset="0"/>
              </a:rPr>
              <a:t> Omezení </a:t>
            </a:r>
            <a:r>
              <a:rPr lang="cs-CZ" sz="1400" u="sng" dirty="0">
                <a:latin typeface="Verdana" panose="020B0604030504040204" pitchFamily="34" charset="0"/>
              </a:rPr>
              <a:t>plochy jedné </a:t>
            </a:r>
            <a:r>
              <a:rPr lang="cs-CZ" sz="1400" u="sng" dirty="0" smtClean="0">
                <a:latin typeface="Verdana" panose="020B0604030504040204" pitchFamily="34" charset="0"/>
              </a:rPr>
              <a:t>plodiny</a:t>
            </a:r>
          </a:p>
          <a:p>
            <a:pPr lvl="2" algn="just"/>
            <a:r>
              <a:rPr lang="cs-CZ" sz="1400" dirty="0" smtClean="0">
                <a:latin typeface="Verdana" panose="020B0604030504040204" pitchFamily="34" charset="0"/>
              </a:rPr>
              <a:t>Pěstování plodiny na MEO a NEO – od 1.6. do 31.8. souvislá plocha 1 plodiny max. 30 ha.</a:t>
            </a:r>
          </a:p>
          <a:p>
            <a:pPr lvl="2" algn="just"/>
            <a:r>
              <a:rPr lang="cs-CZ" sz="1400" dirty="0" smtClean="0">
                <a:latin typeface="Verdana" panose="020B0604030504040204" pitchFamily="34" charset="0"/>
              </a:rPr>
              <a:t>Pěstování plodiny na SEO – od 1.6. do 31.8. souvislá plocha 1 plodiny max. 10 ha.</a:t>
            </a:r>
          </a:p>
          <a:p>
            <a:pPr lvl="2" algn="just"/>
            <a:r>
              <a:rPr lang="cs-CZ" sz="1400" dirty="0" smtClean="0">
                <a:latin typeface="Verdana" panose="020B0604030504040204" pitchFamily="34" charset="0"/>
              </a:rPr>
              <a:t>Plochu lze rozdělit:</a:t>
            </a:r>
          </a:p>
          <a:p>
            <a:pPr marL="1714500" lvl="3" indent="-342900" algn="just">
              <a:buFont typeface="+mj-lt"/>
              <a:buAutoNum type="alphaLcParenR"/>
            </a:pPr>
            <a:r>
              <a:rPr lang="cs-CZ" sz="1400" dirty="0" smtClean="0">
                <a:latin typeface="Verdana" panose="020B0604030504040204" pitchFamily="34" charset="0"/>
              </a:rPr>
              <a:t>ochranným </a:t>
            </a:r>
            <a:r>
              <a:rPr lang="cs-CZ" sz="1400" dirty="0">
                <a:latin typeface="Verdana" panose="020B0604030504040204" pitchFamily="34" charset="0"/>
              </a:rPr>
              <a:t>pásem o </a:t>
            </a:r>
            <a:r>
              <a:rPr lang="cs-CZ" sz="1400" dirty="0" smtClean="0">
                <a:latin typeface="Verdana" panose="020B0604030504040204" pitchFamily="34" charset="0"/>
              </a:rPr>
              <a:t>min. </a:t>
            </a:r>
            <a:r>
              <a:rPr lang="cs-CZ" sz="1400" dirty="0">
                <a:latin typeface="Verdana" panose="020B0604030504040204" pitchFamily="34" charset="0"/>
              </a:rPr>
              <a:t>šířce 22 </a:t>
            </a:r>
            <a:r>
              <a:rPr lang="cs-CZ" sz="1400" dirty="0" smtClean="0">
                <a:latin typeface="Verdana" panose="020B0604030504040204" pitchFamily="34" charset="0"/>
              </a:rPr>
              <a:t>m </a:t>
            </a:r>
            <a:r>
              <a:rPr lang="cs-CZ" sz="1400" dirty="0">
                <a:latin typeface="Verdana" panose="020B0604030504040204" pitchFamily="34" charset="0"/>
              </a:rPr>
              <a:t>osetým plodinou relevantním pro </a:t>
            </a:r>
            <a:r>
              <a:rPr lang="cs-CZ" sz="1400" dirty="0" smtClean="0">
                <a:latin typeface="Verdana" panose="020B0604030504040204" pitchFamily="34" charset="0"/>
              </a:rPr>
              <a:t>ochranný pás,</a:t>
            </a:r>
            <a:endParaRPr lang="cs-CZ" sz="1400" dirty="0">
              <a:latin typeface="Verdana" panose="020B0604030504040204" pitchFamily="34" charset="0"/>
            </a:endParaRPr>
          </a:p>
          <a:p>
            <a:pPr marL="1714500" lvl="3" indent="-342900" algn="just">
              <a:buFont typeface="+mj-lt"/>
              <a:buAutoNum type="alphaLcParenR"/>
            </a:pPr>
            <a:r>
              <a:rPr lang="cs-CZ" sz="1400" dirty="0" smtClean="0">
                <a:latin typeface="Verdana" panose="020B0604030504040204" pitchFamily="34" charset="0"/>
              </a:rPr>
              <a:t>plochou </a:t>
            </a:r>
            <a:r>
              <a:rPr lang="cs-CZ" sz="1400" dirty="0">
                <a:latin typeface="Verdana" panose="020B0604030504040204" pitchFamily="34" charset="0"/>
              </a:rPr>
              <a:t>jiné plodiny o </a:t>
            </a:r>
            <a:r>
              <a:rPr lang="cs-CZ" sz="1400" dirty="0" smtClean="0">
                <a:latin typeface="Verdana" panose="020B0604030504040204" pitchFamily="34" charset="0"/>
              </a:rPr>
              <a:t>min. </a:t>
            </a:r>
            <a:r>
              <a:rPr lang="cs-CZ" sz="1400" dirty="0">
                <a:latin typeface="Verdana" panose="020B0604030504040204" pitchFamily="34" charset="0"/>
              </a:rPr>
              <a:t>souvislé šířce 110 </a:t>
            </a:r>
            <a:r>
              <a:rPr lang="cs-CZ" sz="1400" dirty="0" smtClean="0">
                <a:latin typeface="Verdana" panose="020B0604030504040204" pitchFamily="34" charset="0"/>
              </a:rPr>
              <a:t>m, </a:t>
            </a:r>
            <a:endParaRPr lang="cs-CZ" sz="1400" dirty="0">
              <a:latin typeface="Verdana" panose="020B0604030504040204" pitchFamily="34" charset="0"/>
            </a:endParaRPr>
          </a:p>
          <a:p>
            <a:pPr marL="1714500" lvl="3" indent="-342900" algn="just">
              <a:buFont typeface="+mj-lt"/>
              <a:buAutoNum type="alphaLcParenR"/>
            </a:pPr>
            <a:r>
              <a:rPr lang="cs-CZ" sz="1400" dirty="0" smtClean="0">
                <a:latin typeface="Verdana" panose="020B0604030504040204" pitchFamily="34" charset="0"/>
              </a:rPr>
              <a:t>krajinným </a:t>
            </a:r>
            <a:r>
              <a:rPr lang="cs-CZ" sz="1400" dirty="0">
                <a:latin typeface="Verdana" panose="020B0604030504040204" pitchFamily="34" charset="0"/>
              </a:rPr>
              <a:t>prvkem dle nařízení vlády upravujícím podrobnosti evidence využití </a:t>
            </a:r>
            <a:r>
              <a:rPr lang="cs-CZ" sz="1400" dirty="0" smtClean="0">
                <a:latin typeface="Verdana" panose="020B0604030504040204" pitchFamily="34" charset="0"/>
              </a:rPr>
              <a:t>půdy, </a:t>
            </a:r>
            <a:endParaRPr lang="cs-CZ" sz="1400" dirty="0">
              <a:latin typeface="Verdana" panose="020B0604030504040204" pitchFamily="34" charset="0"/>
            </a:endParaRPr>
          </a:p>
          <a:p>
            <a:pPr marL="1714500" lvl="3" indent="-342900" algn="just">
              <a:buFont typeface="+mj-lt"/>
              <a:buAutoNum type="alphaLcParenR"/>
            </a:pPr>
            <a:r>
              <a:rPr lang="cs-CZ" sz="1400" dirty="0" smtClean="0">
                <a:latin typeface="Verdana" panose="020B0604030504040204" pitchFamily="34" charset="0"/>
              </a:rPr>
              <a:t>kombinací </a:t>
            </a:r>
            <a:r>
              <a:rPr lang="cs-CZ" sz="1400" dirty="0">
                <a:latin typeface="Verdana" panose="020B0604030504040204" pitchFamily="34" charset="0"/>
              </a:rPr>
              <a:t>opatření podle písmen a) a c) nebo </a:t>
            </a:r>
          </a:p>
          <a:p>
            <a:pPr marL="1714500" lvl="3" indent="-342900" algn="just">
              <a:buFont typeface="+mj-lt"/>
              <a:buAutoNum type="alphaLcParenR"/>
            </a:pPr>
            <a:r>
              <a:rPr lang="cs-CZ" sz="1400" i="1" dirty="0" smtClean="0">
                <a:latin typeface="Verdana" panose="020B0604030504040204" pitchFamily="34" charset="0"/>
              </a:rPr>
              <a:t>plochou</a:t>
            </a:r>
            <a:r>
              <a:rPr lang="cs-CZ" sz="1400" i="1" dirty="0">
                <a:latin typeface="Verdana" panose="020B0604030504040204" pitchFamily="34" charset="0"/>
              </a:rPr>
              <a:t>, na které je použita </a:t>
            </a:r>
            <a:r>
              <a:rPr lang="cs-CZ" sz="1400" i="1" dirty="0" err="1">
                <a:latin typeface="Verdana" panose="020B0604030504040204" pitchFamily="34" charset="0"/>
              </a:rPr>
              <a:t>půdoochranná</a:t>
            </a:r>
            <a:r>
              <a:rPr lang="cs-CZ" sz="1400" i="1" dirty="0">
                <a:latin typeface="Verdana" panose="020B0604030504040204" pitchFamily="34" charset="0"/>
              </a:rPr>
              <a:t> technologie pásové střídání </a:t>
            </a:r>
            <a:r>
              <a:rPr lang="cs-CZ" sz="1400" i="1" dirty="0" smtClean="0">
                <a:latin typeface="Verdana" panose="020B0604030504040204" pitchFamily="34" charset="0"/>
              </a:rPr>
              <a:t>plodin. </a:t>
            </a:r>
          </a:p>
          <a:p>
            <a:pPr marL="1371600" lvl="3" indent="0" algn="just">
              <a:buNone/>
            </a:pPr>
            <a:r>
              <a:rPr lang="cs-CZ" i="1" dirty="0">
                <a:latin typeface="Verdana" panose="020B0604030504040204" pitchFamily="34" charset="0"/>
              </a:rPr>
              <a:t>POT - pravidelně se střídající pásy ochranných a chráněných plodin v šířce </a:t>
            </a:r>
            <a:r>
              <a:rPr lang="cs-CZ" i="1" dirty="0" smtClean="0">
                <a:latin typeface="Verdana" panose="020B0604030504040204" pitchFamily="34" charset="0"/>
              </a:rPr>
              <a:t>24 </a:t>
            </a:r>
            <a:r>
              <a:rPr lang="cs-CZ" i="1" dirty="0">
                <a:latin typeface="Verdana" panose="020B0604030504040204" pitchFamily="34" charset="0"/>
              </a:rPr>
              <a:t>až 42 m dle  sklonu DPB s max. podílem </a:t>
            </a:r>
            <a:r>
              <a:rPr lang="cs-CZ" i="1" dirty="0" smtClean="0">
                <a:latin typeface="Verdana" panose="020B0604030504040204" pitchFamily="34" charset="0"/>
              </a:rPr>
              <a:t>obilnin </a:t>
            </a:r>
            <a:r>
              <a:rPr lang="cs-CZ" i="1" dirty="0">
                <a:latin typeface="Verdana" panose="020B0604030504040204" pitchFamily="34" charset="0"/>
              </a:rPr>
              <a:t>nebo </a:t>
            </a:r>
            <a:r>
              <a:rPr lang="cs-CZ" i="1" dirty="0" smtClean="0">
                <a:latin typeface="Verdana" panose="020B0604030504040204" pitchFamily="34" charset="0"/>
              </a:rPr>
              <a:t>řepky (SEO), resp</a:t>
            </a:r>
            <a:r>
              <a:rPr lang="cs-CZ" i="1" dirty="0">
                <a:latin typeface="Verdana" panose="020B0604030504040204" pitchFamily="34" charset="0"/>
              </a:rPr>
              <a:t>. k</a:t>
            </a:r>
            <a:r>
              <a:rPr lang="cs-CZ" i="1" dirty="0" smtClean="0">
                <a:latin typeface="Verdana" panose="020B0604030504040204" pitchFamily="34" charset="0"/>
              </a:rPr>
              <a:t>ukuřice, brambor, sója, čirok, slunečnice, řepa, bob (MEO) do </a:t>
            </a:r>
            <a:r>
              <a:rPr lang="cs-CZ" i="1" dirty="0">
                <a:latin typeface="Verdana" panose="020B0604030504040204" pitchFamily="34" charset="0"/>
              </a:rPr>
              <a:t>50% </a:t>
            </a:r>
          </a:p>
          <a:p>
            <a:pPr marL="457200" lvl="1" indent="0" algn="just">
              <a:buNone/>
            </a:pPr>
            <a:r>
              <a:rPr lang="cs-CZ" sz="1400" i="1" dirty="0">
                <a:latin typeface="Verdana" panose="020B0604030504040204" pitchFamily="34" charset="0"/>
              </a:rPr>
              <a:t>	</a:t>
            </a:r>
            <a:r>
              <a:rPr lang="cs-CZ" sz="1400" i="1" dirty="0" smtClean="0">
                <a:latin typeface="Verdana" panose="020B0604030504040204" pitchFamily="34" charset="0"/>
              </a:rPr>
              <a:t>Výjimky:</a:t>
            </a:r>
          </a:p>
          <a:p>
            <a:pPr lvl="3" algn="just"/>
            <a:r>
              <a:rPr lang="cs-CZ" sz="1400" i="1" dirty="0" smtClean="0">
                <a:latin typeface="Verdana" panose="020B0604030504040204" pitchFamily="34" charset="0"/>
              </a:rPr>
              <a:t>DPB – trávy na semeno</a:t>
            </a:r>
          </a:p>
          <a:p>
            <a:pPr lvl="3" algn="just"/>
            <a:r>
              <a:rPr lang="cs-CZ" sz="1400" i="1" dirty="0" smtClean="0">
                <a:latin typeface="Verdana" panose="020B0604030504040204" pitchFamily="34" charset="0"/>
              </a:rPr>
              <a:t>DPB – N vázající plodiny</a:t>
            </a:r>
          </a:p>
          <a:p>
            <a:pPr lvl="3" algn="just"/>
            <a:r>
              <a:rPr lang="cs-CZ" sz="1400" i="1" dirty="0" smtClean="0">
                <a:latin typeface="Verdana" panose="020B0604030504040204" pitchFamily="34" charset="0"/>
              </a:rPr>
              <a:t>DPB – neprodukční plocha</a:t>
            </a:r>
          </a:p>
          <a:p>
            <a:pPr lvl="3" algn="just"/>
            <a:r>
              <a:rPr lang="cs-CZ" sz="1400" i="1" dirty="0" smtClean="0">
                <a:latin typeface="Verdana" panose="020B0604030504040204" pitchFamily="34" charset="0"/>
              </a:rPr>
              <a:t>DPB do 40 ha – </a:t>
            </a:r>
            <a:r>
              <a:rPr lang="cs-CZ" sz="1400" i="1" dirty="0" err="1" smtClean="0">
                <a:latin typeface="Verdana" panose="020B0604030504040204" pitchFamily="34" charset="0"/>
              </a:rPr>
              <a:t>biopásy</a:t>
            </a:r>
            <a:r>
              <a:rPr lang="cs-CZ" sz="1400" i="1" dirty="0" smtClean="0">
                <a:latin typeface="Verdana" panose="020B0604030504040204" pitchFamily="34" charset="0"/>
              </a:rPr>
              <a:t> nebo čejka</a:t>
            </a:r>
          </a:p>
          <a:p>
            <a:pPr lvl="3" algn="just"/>
            <a:r>
              <a:rPr lang="cs-CZ" sz="1400" i="1" dirty="0" smtClean="0">
                <a:latin typeface="Verdana" panose="020B0604030504040204" pitchFamily="34" charset="0"/>
              </a:rPr>
              <a:t>DPB nad 40 ha – </a:t>
            </a:r>
            <a:r>
              <a:rPr lang="cs-CZ" sz="1400" i="1" dirty="0" err="1" smtClean="0">
                <a:latin typeface="Verdana" panose="020B0604030504040204" pitchFamily="34" charset="0"/>
              </a:rPr>
              <a:t>biopásy</a:t>
            </a:r>
            <a:r>
              <a:rPr lang="cs-CZ" sz="1400" i="1" dirty="0" smtClean="0">
                <a:latin typeface="Verdana" panose="020B0604030504040204" pitchFamily="34" charset="0"/>
              </a:rPr>
              <a:t> nebo čejka, přičemž plocha činí min. 5 % výměry DPB</a:t>
            </a:r>
          </a:p>
          <a:p>
            <a:pPr marL="914400" lvl="2" indent="0" algn="just">
              <a:buNone/>
            </a:pPr>
            <a:r>
              <a:rPr lang="cs-CZ" sz="1400" dirty="0" smtClean="0">
                <a:latin typeface="Verdana" panose="020B0604030504040204" pitchFamily="34" charset="0"/>
              </a:rPr>
              <a:t>Za porušení se nepovažuje:</a:t>
            </a:r>
          </a:p>
          <a:p>
            <a:pPr lvl="3"/>
            <a:r>
              <a:rPr lang="cs-CZ" sz="1400" dirty="0"/>
              <a:t>překročení nebo nedodržení výměry </a:t>
            </a:r>
            <a:r>
              <a:rPr lang="cs-CZ" sz="1400" b="1" dirty="0"/>
              <a:t>zákresu</a:t>
            </a:r>
            <a:r>
              <a:rPr lang="cs-CZ" sz="1400" dirty="0"/>
              <a:t> </a:t>
            </a:r>
            <a:r>
              <a:rPr lang="cs-CZ" sz="1400" dirty="0" smtClean="0"/>
              <a:t>max. </a:t>
            </a:r>
            <a:r>
              <a:rPr lang="cs-CZ" sz="1400" dirty="0"/>
              <a:t>do 10% plochy plodiny</a:t>
            </a:r>
          </a:p>
          <a:p>
            <a:pPr lvl="3"/>
            <a:r>
              <a:rPr lang="cs-CZ" sz="1400" dirty="0"/>
              <a:t>nedodržení šířky </a:t>
            </a:r>
            <a:r>
              <a:rPr lang="cs-CZ" sz="1400" b="1" i="1" dirty="0"/>
              <a:t>zákresu</a:t>
            </a:r>
            <a:r>
              <a:rPr lang="cs-CZ" sz="1400" b="1" dirty="0"/>
              <a:t> </a:t>
            </a:r>
            <a:r>
              <a:rPr lang="cs-CZ" sz="1400" dirty="0"/>
              <a:t>ochranného pásu </a:t>
            </a:r>
            <a:r>
              <a:rPr lang="cs-CZ" sz="1400" dirty="0" smtClean="0"/>
              <a:t>max. do </a:t>
            </a:r>
            <a:r>
              <a:rPr lang="cs-CZ" sz="1400" dirty="0"/>
              <a:t>10%</a:t>
            </a:r>
          </a:p>
          <a:p>
            <a:pPr lvl="3"/>
            <a:r>
              <a:rPr lang="cs-CZ" sz="1400" dirty="0"/>
              <a:t>propojení ploch o </a:t>
            </a:r>
            <a:r>
              <a:rPr lang="cs-CZ" sz="1400" dirty="0" err="1" smtClean="0"/>
              <a:t>vým</a:t>
            </a:r>
            <a:r>
              <a:rPr lang="cs-CZ" sz="1400" dirty="0" smtClean="0"/>
              <a:t>. </a:t>
            </a:r>
            <a:r>
              <a:rPr lang="cs-CZ" sz="1400" dirty="0"/>
              <a:t>do 30 ha nebo do 10 ha (dle </a:t>
            </a:r>
            <a:r>
              <a:rPr lang="cs-CZ" sz="1400" dirty="0" smtClean="0"/>
              <a:t>erozní </a:t>
            </a:r>
            <a:r>
              <a:rPr lang="cs-CZ" sz="1400" dirty="0"/>
              <a:t>ohroženosti) </a:t>
            </a:r>
            <a:r>
              <a:rPr lang="cs-CZ" sz="1400" b="1" dirty="0"/>
              <a:t>manipulačním prostorem o </a:t>
            </a:r>
            <a:r>
              <a:rPr lang="cs-CZ" sz="1400" b="1" dirty="0" smtClean="0"/>
              <a:t>max. </a:t>
            </a:r>
            <a:r>
              <a:rPr lang="cs-CZ" sz="1400" b="1" dirty="0"/>
              <a:t>šířce 12 m</a:t>
            </a:r>
          </a:p>
          <a:p>
            <a:pPr marL="914400" lvl="2" indent="0" algn="just">
              <a:buNone/>
            </a:pPr>
            <a:r>
              <a:rPr lang="cs-CZ" sz="1400" b="1" u="sng" dirty="0"/>
              <a:t>Pro plodiny vyseté přede dnem nabytí účinnosti tohoto nařízení</a:t>
            </a:r>
            <a:r>
              <a:rPr lang="cs-CZ" sz="1400" b="1" dirty="0"/>
              <a:t> </a:t>
            </a:r>
            <a:r>
              <a:rPr lang="cs-CZ" sz="1400" b="1" dirty="0" smtClean="0"/>
              <a:t>(1.4.2023) </a:t>
            </a:r>
            <a:r>
              <a:rPr lang="cs-CZ" sz="1400" dirty="0" smtClean="0"/>
              <a:t>se </a:t>
            </a:r>
            <a:r>
              <a:rPr lang="cs-CZ" sz="1400" dirty="0"/>
              <a:t>nadále bude používat aktuální </a:t>
            </a:r>
            <a:r>
              <a:rPr lang="cs-CZ" sz="1400" dirty="0" smtClean="0"/>
              <a:t>NV č</a:t>
            </a:r>
            <a:r>
              <a:rPr lang="cs-CZ" sz="1400" dirty="0"/>
              <a:t>. 48/2017 Sb.</a:t>
            </a:r>
            <a:endParaRPr lang="cs-CZ" sz="1400" dirty="0" smtClean="0">
              <a:latin typeface="Verdana" panose="020B0604030504040204" pitchFamily="34" charset="0"/>
            </a:endParaRPr>
          </a:p>
          <a:p>
            <a:pPr marL="457200" lvl="1" indent="0" algn="just">
              <a:buNone/>
            </a:pPr>
            <a:endParaRPr lang="cs-CZ" sz="1400" dirty="0">
              <a:latin typeface="Verdana" panose="020B0604030504040204" pitchFamily="34" charset="0"/>
            </a:endParaRPr>
          </a:p>
          <a:p>
            <a:pPr marL="914400" lvl="2" indent="0" algn="just">
              <a:buNone/>
            </a:pPr>
            <a:endParaRPr lang="cs-CZ" sz="1100" i="1" dirty="0" smtClean="0">
              <a:latin typeface="Verdana" panose="020B0604030504040204" pitchFamily="34" charset="0"/>
            </a:endParaRPr>
          </a:p>
          <a:p>
            <a:pPr marL="1371600" lvl="3" indent="0">
              <a:buNone/>
            </a:pPr>
            <a:endParaRPr lang="cs-CZ" sz="1400" dirty="0" smtClean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84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909786"/>
            <a:ext cx="8737600" cy="392935"/>
          </a:xfrm>
        </p:spPr>
        <p:txBody>
          <a:bodyPr>
            <a:normAutofit/>
          </a:bodyPr>
          <a:lstStyle/>
          <a:p>
            <a:r>
              <a:rPr lang="cs-CZ" dirty="0"/>
              <a:t>DZES –</a:t>
            </a:r>
            <a:r>
              <a:rPr lang="cs-CZ" dirty="0">
                <a:ea typeface="Verdana" panose="020B0604030504040204" pitchFamily="34" charset="0"/>
              </a:rPr>
              <a:t> </a:t>
            </a:r>
            <a:r>
              <a:rPr lang="cs-CZ" cap="none" dirty="0">
                <a:ea typeface="Verdana" panose="020B0604030504040204" pitchFamily="34" charset="0"/>
              </a:rPr>
              <a:t>základní požadavky</a:t>
            </a:r>
            <a:endParaRPr lang="cs-CZ" cap="none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02721"/>
            <a:ext cx="10515600" cy="525335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cs-CZ" sz="1400" b="1" dirty="0"/>
              <a:t>DZES 8A </a:t>
            </a:r>
            <a:r>
              <a:rPr lang="cs-CZ" sz="1400" b="1" dirty="0" smtClean="0"/>
              <a:t>- Vyhrazení neprodukční plochy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b="1" dirty="0"/>
              <a:t>Žadatel vyhradí minimální podíl z výměry kultury R,U,G pro neprodukční plochy a to buď: </a:t>
            </a:r>
          </a:p>
          <a:p>
            <a:pPr>
              <a:lnSpc>
                <a:spcPct val="110000"/>
              </a:lnSpc>
              <a:buAutoNum type="alphaLcParenR"/>
            </a:pPr>
            <a:r>
              <a:rPr lang="cs-CZ" b="1" dirty="0" smtClean="0"/>
              <a:t>nejméně </a:t>
            </a:r>
            <a:r>
              <a:rPr lang="cs-CZ" b="1" u="sng" dirty="0"/>
              <a:t>4% zastoupené krajinnými prvky, úhorem s porostem a ochrannými pásy </a:t>
            </a:r>
            <a:r>
              <a:rPr lang="cs-CZ" dirty="0"/>
              <a:t>dle § 12 odst. 2 písm. a) až o</a:t>
            </a:r>
            <a:r>
              <a:rPr lang="cs-CZ" dirty="0" smtClean="0"/>
              <a:t>)</a:t>
            </a:r>
          </a:p>
          <a:p>
            <a:pPr>
              <a:lnSpc>
                <a:spcPct val="110000"/>
              </a:lnSpc>
              <a:buAutoNum type="alphaLcParenR"/>
            </a:pPr>
            <a:r>
              <a:rPr lang="cs-CZ" b="1" dirty="0"/>
              <a:t>nejméně </a:t>
            </a:r>
            <a:r>
              <a:rPr lang="cs-CZ" b="1" u="sng" dirty="0"/>
              <a:t>7%, včetně plochy meziplodin nebo plodin vázajících dusík, přičemž minimálně 3 % z toho tvoří </a:t>
            </a:r>
            <a:r>
              <a:rPr lang="cs-CZ" b="1" u="sng" dirty="0" smtClean="0"/>
              <a:t>viz a)</a:t>
            </a:r>
            <a:endParaRPr lang="cs-CZ" dirty="0"/>
          </a:p>
          <a:p>
            <a:pPr marL="0" indent="0">
              <a:buNone/>
            </a:pPr>
            <a:endParaRPr lang="cs-CZ" sz="1100" b="1" dirty="0" smtClean="0"/>
          </a:p>
          <a:p>
            <a:pPr marL="0" indent="0">
              <a:buNone/>
            </a:pPr>
            <a:r>
              <a:rPr lang="cs-CZ" sz="1100" b="1" dirty="0" smtClean="0"/>
              <a:t>Neprodukční </a:t>
            </a:r>
            <a:r>
              <a:rPr lang="cs-CZ" sz="1100" b="1" dirty="0"/>
              <a:t>prvky (DZES): </a:t>
            </a:r>
          </a:p>
          <a:p>
            <a:pPr lvl="1">
              <a:lnSpc>
                <a:spcPct val="110000"/>
              </a:lnSpc>
            </a:pPr>
            <a:r>
              <a:rPr lang="cs-CZ" sz="1100" u="sng" dirty="0">
                <a:latin typeface="Verdana" panose="020B0604030504040204" pitchFamily="34" charset="0"/>
              </a:rPr>
              <a:t>do úhoru s porostem se zahrnuje</a:t>
            </a:r>
            <a:r>
              <a:rPr lang="cs-CZ" sz="1100" dirty="0">
                <a:latin typeface="Verdana" panose="020B0604030504040204" pitchFamily="34" charset="0"/>
              </a:rPr>
              <a:t>: úhor s porostem dle DZES 8A, </a:t>
            </a:r>
            <a:r>
              <a:rPr lang="cs-CZ" sz="1100" dirty="0" err="1">
                <a:latin typeface="Verdana" panose="020B0604030504040204" pitchFamily="34" charset="0"/>
              </a:rPr>
              <a:t>nektarodárný</a:t>
            </a:r>
            <a:r>
              <a:rPr lang="cs-CZ" sz="1100" dirty="0">
                <a:latin typeface="Verdana" panose="020B0604030504040204" pitchFamily="34" charset="0"/>
              </a:rPr>
              <a:t> úhor, zelený úhor</a:t>
            </a:r>
          </a:p>
          <a:p>
            <a:pPr lvl="1">
              <a:lnSpc>
                <a:spcPct val="110000"/>
              </a:lnSpc>
            </a:pPr>
            <a:r>
              <a:rPr lang="cs-CZ" sz="1100" u="sng" dirty="0">
                <a:latin typeface="Verdana" panose="020B0604030504040204" pitchFamily="34" charset="0"/>
              </a:rPr>
              <a:t>do ochranných pásů se zahrnuje</a:t>
            </a:r>
            <a:r>
              <a:rPr lang="cs-CZ" sz="1100" dirty="0">
                <a:latin typeface="Verdana" panose="020B0604030504040204" pitchFamily="34" charset="0"/>
              </a:rPr>
              <a:t>: pásy kolem krajinného prvku, ozeleněný kolejový řádek, souvrať, pás podél vody základní, pás podél vody prémiový, pás pro DZES 5, pás pro DZES 7B, </a:t>
            </a:r>
            <a:r>
              <a:rPr lang="cs-CZ" sz="1100" dirty="0" err="1">
                <a:latin typeface="Verdana" panose="020B0604030504040204" pitchFamily="34" charset="0"/>
              </a:rPr>
              <a:t>biopás</a:t>
            </a:r>
            <a:r>
              <a:rPr lang="cs-CZ" sz="1100" dirty="0">
                <a:latin typeface="Verdana" panose="020B0604030504040204" pitchFamily="34" charset="0"/>
              </a:rPr>
              <a:t>, plocha čejky chocholaté, plocha s druhově bohatým pokrytím orné půdy   </a:t>
            </a:r>
          </a:p>
          <a:p>
            <a:pPr lvl="1">
              <a:lnSpc>
                <a:spcPct val="110000"/>
              </a:lnSpc>
            </a:pPr>
            <a:r>
              <a:rPr lang="cs-CZ" sz="1100" u="sng" dirty="0">
                <a:latin typeface="Verdana" panose="020B0604030504040204" pitchFamily="34" charset="0"/>
              </a:rPr>
              <a:t>meziplodiny a plodiny vázající </a:t>
            </a:r>
            <a:r>
              <a:rPr lang="cs-CZ" sz="1100" u="sng" dirty="0" smtClean="0">
                <a:latin typeface="Verdana" panose="020B0604030504040204" pitchFamily="34" charset="0"/>
              </a:rPr>
              <a:t>dusík</a:t>
            </a:r>
          </a:p>
          <a:p>
            <a:pPr marL="457200" lvl="1" indent="0">
              <a:lnSpc>
                <a:spcPct val="110000"/>
              </a:lnSpc>
              <a:buNone/>
            </a:pPr>
            <a:endParaRPr lang="cs-CZ" u="sng" dirty="0">
              <a:latin typeface="Verdana" panose="020B0604030504040204" pitchFamily="34" charset="0"/>
            </a:endParaRPr>
          </a:p>
          <a:p>
            <a:pPr marL="0" indent="0">
              <a:buNone/>
            </a:pPr>
            <a:r>
              <a:rPr lang="cs-CZ" sz="1000" b="1" u="sng" dirty="0"/>
              <a:t>Podmínky pro neprodukční plochy: </a:t>
            </a:r>
          </a:p>
          <a:p>
            <a:pPr>
              <a:lnSpc>
                <a:spcPct val="110000"/>
              </a:lnSpc>
            </a:pPr>
            <a:r>
              <a:rPr lang="cs-CZ" sz="1000" dirty="0"/>
              <a:t>jsou stanoveny vždy na konkrétní neprodukční plochu</a:t>
            </a:r>
          </a:p>
          <a:p>
            <a:pPr>
              <a:lnSpc>
                <a:spcPct val="110000"/>
              </a:lnSpc>
            </a:pPr>
            <a:r>
              <a:rPr lang="cs-CZ" sz="1000" u="sng" dirty="0">
                <a:solidFill>
                  <a:srgbClr val="FF0000"/>
                </a:solidFill>
              </a:rPr>
              <a:t>pro všechny plochy platí zákaz</a:t>
            </a:r>
            <a:r>
              <a:rPr lang="cs-CZ" sz="1000" dirty="0">
                <a:solidFill>
                  <a:srgbClr val="FF0000"/>
                </a:solidFill>
              </a:rPr>
              <a:t>: </a:t>
            </a:r>
          </a:p>
          <a:p>
            <a:pPr lvl="1">
              <a:lnSpc>
                <a:spcPct val="110000"/>
              </a:lnSpc>
            </a:pPr>
            <a:r>
              <a:rPr lang="cs-CZ" sz="1000" dirty="0">
                <a:solidFill>
                  <a:srgbClr val="FF0000"/>
                </a:solidFill>
                <a:latin typeface="Verdana" panose="020B0604030504040204" pitchFamily="34" charset="0"/>
              </a:rPr>
              <a:t>produkce, pastvy nebo seče s odklizením biomasy z plochy DPB </a:t>
            </a:r>
            <a:r>
              <a:rPr lang="cs-CZ" sz="1000" dirty="0" smtClean="0">
                <a:solidFill>
                  <a:srgbClr val="FF0000"/>
                </a:solidFill>
                <a:latin typeface="Verdana" panose="020B0604030504040204" pitchFamily="34" charset="0"/>
              </a:rPr>
              <a:t>v termínech dle NV </a:t>
            </a:r>
            <a:endParaRPr lang="cs-CZ" sz="1000" dirty="0">
              <a:solidFill>
                <a:srgbClr val="FF0000"/>
              </a:solidFill>
              <a:latin typeface="Verdana" panose="020B0604030504040204" pitchFamily="34" charset="0"/>
            </a:endParaRPr>
          </a:p>
          <a:p>
            <a:pPr lvl="1">
              <a:lnSpc>
                <a:spcPct val="110000"/>
              </a:lnSpc>
            </a:pPr>
            <a:r>
              <a:rPr lang="cs-CZ" sz="1000" dirty="0">
                <a:solidFill>
                  <a:srgbClr val="FF0000"/>
                </a:solidFill>
                <a:latin typeface="Verdana" panose="020B0604030504040204" pitchFamily="34" charset="0"/>
              </a:rPr>
              <a:t>použití POR, hnoji a upravených kalů v termínech dle NV</a:t>
            </a:r>
            <a:endParaRPr lang="cs-CZ" sz="1000" dirty="0" smtClean="0">
              <a:solidFill>
                <a:srgbClr val="FF0000"/>
              </a:solidFill>
              <a:latin typeface="Verdana" panose="020B0604030504040204" pitchFamily="34" charset="0"/>
            </a:endParaRPr>
          </a:p>
          <a:p>
            <a:pPr marL="457200" lvl="1" indent="0">
              <a:lnSpc>
                <a:spcPct val="110000"/>
              </a:lnSpc>
              <a:buNone/>
            </a:pPr>
            <a:endParaRPr lang="cs-CZ" sz="1000" dirty="0">
              <a:latin typeface="Verdana" panose="020B0604030504040204" pitchFamily="34" charset="0"/>
            </a:endParaRPr>
          </a:p>
          <a:p>
            <a:pPr marL="0" indent="0">
              <a:buNone/>
            </a:pPr>
            <a:r>
              <a:rPr lang="cs-CZ" sz="1000" b="1" u="sng" dirty="0" smtClean="0"/>
              <a:t>Podmínky </a:t>
            </a:r>
            <a:r>
              <a:rPr lang="cs-CZ" sz="1000" b="1" u="sng" dirty="0"/>
              <a:t>DZES 8A se nevztahují na žadatele</a:t>
            </a:r>
            <a:r>
              <a:rPr lang="cs-CZ" sz="1000" b="1" u="sng" dirty="0" smtClean="0"/>
              <a:t>:</a:t>
            </a:r>
            <a:r>
              <a:rPr lang="cs-CZ" sz="1000" b="1" dirty="0" smtClean="0"/>
              <a:t> </a:t>
            </a:r>
            <a:r>
              <a:rPr lang="cs-CZ" sz="1000" b="1" dirty="0" smtClean="0">
                <a:solidFill>
                  <a:srgbClr val="FF0000"/>
                </a:solidFill>
              </a:rPr>
              <a:t>- </a:t>
            </a:r>
            <a:r>
              <a:rPr lang="cs-CZ" sz="1000" b="1" i="1" dirty="0" smtClean="0">
                <a:solidFill>
                  <a:srgbClr val="FF0000"/>
                </a:solidFill>
              </a:rPr>
              <a:t>neplatí pro EKOPLATBU!</a:t>
            </a:r>
            <a:endParaRPr lang="cs-CZ" sz="1000" b="1" i="1" dirty="0">
              <a:solidFill>
                <a:srgbClr val="FF0000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cs-CZ" sz="1000" dirty="0"/>
              <a:t>s výměrou </a:t>
            </a:r>
            <a:r>
              <a:rPr lang="cs-CZ" sz="1000" dirty="0" smtClean="0"/>
              <a:t>RUG do </a:t>
            </a:r>
            <a:r>
              <a:rPr lang="cs-CZ" sz="1000" dirty="0"/>
              <a:t>10 </a:t>
            </a:r>
            <a:r>
              <a:rPr lang="cs-CZ" sz="1000" dirty="0" smtClean="0"/>
              <a:t>ha</a:t>
            </a:r>
            <a:endParaRPr lang="cs-CZ" sz="1000" dirty="0"/>
          </a:p>
          <a:p>
            <a:pPr algn="just">
              <a:lnSpc>
                <a:spcPct val="120000"/>
              </a:lnSpc>
            </a:pPr>
            <a:r>
              <a:rPr lang="cs-CZ" sz="1000" dirty="0">
                <a:cs typeface="Times New Roman" panose="02020603050405020304" pitchFamily="18" charset="0"/>
              </a:rPr>
              <a:t>který má </a:t>
            </a:r>
            <a:r>
              <a:rPr lang="cs-CZ" sz="1000" b="1" dirty="0">
                <a:cs typeface="Times New Roman" panose="02020603050405020304" pitchFamily="18" charset="0"/>
              </a:rPr>
              <a:t>více než 75 % plochy orné půdy (R,U,G)</a:t>
            </a:r>
            <a:r>
              <a:rPr lang="cs-CZ" sz="1000" dirty="0">
                <a:cs typeface="Times New Roman" panose="02020603050405020304" pitchFamily="18" charset="0"/>
              </a:rPr>
              <a:t> </a:t>
            </a:r>
            <a:r>
              <a:rPr lang="cs-CZ" sz="1000" dirty="0" smtClean="0">
                <a:cs typeface="Times New Roman" panose="02020603050405020304" pitchFamily="18" charset="0"/>
              </a:rPr>
              <a:t>tvořenu G+U+R-PVN </a:t>
            </a:r>
            <a:r>
              <a:rPr lang="cs-CZ" sz="1000" dirty="0">
                <a:cs typeface="Times New Roman" panose="02020603050405020304" pitchFamily="18" charset="0"/>
              </a:rPr>
              <a:t>(směsi trávy nebo bylinné pícniny nebo luskoviny) </a:t>
            </a:r>
            <a:endParaRPr lang="cs-CZ" sz="1000" b="1" u="sng" dirty="0"/>
          </a:p>
          <a:p>
            <a:pPr algn="just">
              <a:lnSpc>
                <a:spcPct val="120000"/>
              </a:lnSpc>
            </a:pPr>
            <a:r>
              <a:rPr lang="cs-CZ" sz="1000" dirty="0"/>
              <a:t>který má </a:t>
            </a:r>
            <a:r>
              <a:rPr lang="cs-CZ" sz="1000" b="1" dirty="0"/>
              <a:t>více než 75% veškeré zemědělské půdy </a:t>
            </a:r>
            <a:r>
              <a:rPr lang="cs-CZ" sz="1000" dirty="0" smtClean="0"/>
              <a:t>tvořenu</a:t>
            </a:r>
            <a:r>
              <a:rPr lang="cs-CZ" sz="1000" b="1" dirty="0" smtClean="0"/>
              <a:t> </a:t>
            </a:r>
            <a:r>
              <a:rPr lang="cs-CZ" sz="1000" dirty="0" smtClean="0"/>
              <a:t>T+G+R-PVN </a:t>
            </a:r>
            <a:r>
              <a:rPr lang="cs-CZ" sz="1000" dirty="0"/>
              <a:t>či jejich směsí s podílem PVN nad 50% nebo se pěstují trávy čeledi </a:t>
            </a:r>
            <a:r>
              <a:rPr lang="cs-CZ" sz="1000" dirty="0" err="1"/>
              <a:t>lipnicovité</a:t>
            </a:r>
            <a:r>
              <a:rPr lang="cs-CZ" sz="1000" dirty="0"/>
              <a:t>, směsi pro druhově bohaté pokrytí orné půdy, směsi pro </a:t>
            </a:r>
            <a:r>
              <a:rPr lang="cs-CZ" sz="1000" dirty="0" err="1"/>
              <a:t>biopásy</a:t>
            </a:r>
            <a:r>
              <a:rPr lang="cs-CZ" sz="1000" dirty="0"/>
              <a:t> nebo </a:t>
            </a:r>
            <a:r>
              <a:rPr lang="cs-CZ" sz="1000" dirty="0" err="1"/>
              <a:t>krmé</a:t>
            </a:r>
            <a:r>
              <a:rPr lang="cs-CZ" sz="1000" dirty="0"/>
              <a:t> směsi či směs pro opylovače dle </a:t>
            </a:r>
            <a:r>
              <a:rPr lang="cs-CZ" sz="1000" dirty="0" err="1"/>
              <a:t>podopatření</a:t>
            </a:r>
            <a:r>
              <a:rPr lang="cs-CZ" sz="1000" dirty="0"/>
              <a:t> čejky chocholaté</a:t>
            </a:r>
          </a:p>
          <a:p>
            <a:pPr marL="0" indent="0" algn="just">
              <a:buNone/>
            </a:pPr>
            <a:endParaRPr lang="cs-CZ" sz="1400" dirty="0">
              <a:latin typeface="Verdana" panose="020B0604030504040204" pitchFamily="34" charset="0"/>
            </a:endParaRPr>
          </a:p>
          <a:p>
            <a:pPr marL="914400" lvl="2" indent="0" algn="just">
              <a:buNone/>
            </a:pPr>
            <a:endParaRPr lang="cs-CZ" sz="1100" i="1" dirty="0" smtClean="0">
              <a:latin typeface="Verdana" panose="020B0604030504040204" pitchFamily="34" charset="0"/>
            </a:endParaRPr>
          </a:p>
          <a:p>
            <a:pPr marL="1371600" lvl="3" indent="0">
              <a:buNone/>
            </a:pPr>
            <a:endParaRPr lang="cs-CZ" sz="1400" dirty="0" smtClean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58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909786"/>
            <a:ext cx="8737600" cy="392935"/>
          </a:xfrm>
        </p:spPr>
        <p:txBody>
          <a:bodyPr>
            <a:normAutofit/>
          </a:bodyPr>
          <a:lstStyle/>
          <a:p>
            <a:r>
              <a:rPr lang="cs-CZ" dirty="0"/>
              <a:t>DZES –</a:t>
            </a:r>
            <a:r>
              <a:rPr lang="cs-CZ" dirty="0">
                <a:ea typeface="Verdana" panose="020B0604030504040204" pitchFamily="34" charset="0"/>
              </a:rPr>
              <a:t> </a:t>
            </a:r>
            <a:r>
              <a:rPr lang="cs-CZ" cap="none" dirty="0">
                <a:ea typeface="Verdana" panose="020B0604030504040204" pitchFamily="34" charset="0"/>
              </a:rPr>
              <a:t>základní požadavky</a:t>
            </a:r>
            <a:endParaRPr lang="cs-CZ" cap="none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02721"/>
            <a:ext cx="10515600" cy="525335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cs-CZ" sz="1400" b="1" dirty="0" smtClean="0"/>
          </a:p>
          <a:p>
            <a:pPr marL="0" indent="0" algn="just">
              <a:lnSpc>
                <a:spcPct val="150000"/>
              </a:lnSpc>
              <a:buNone/>
            </a:pPr>
            <a:r>
              <a:rPr lang="cs-CZ" sz="1400" b="1" dirty="0" smtClean="0"/>
              <a:t>DZES 8B – Zachování krajinných prvků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cs-CZ" sz="1400" b="1" dirty="0" smtClean="0"/>
              <a:t>DZES 8C – Zákaz ořezu keřů a stromů v období hnízdění a odchovu mláďat</a:t>
            </a:r>
          </a:p>
          <a:p>
            <a:pPr marL="0" indent="0" algn="just">
              <a:buNone/>
            </a:pPr>
            <a:endParaRPr lang="cs-CZ" sz="1400" dirty="0">
              <a:latin typeface="Verdana" panose="020B0604030504040204" pitchFamily="34" charset="0"/>
            </a:endParaRPr>
          </a:p>
          <a:p>
            <a:pPr marL="0" indent="0" algn="just">
              <a:buNone/>
            </a:pPr>
            <a:r>
              <a:rPr lang="cs-CZ" sz="1400" dirty="0" smtClean="0"/>
              <a:t>Nesmí dojít k poškození krajinných prvků a ořezu dřevin v období od 1.4. do  31.10.</a:t>
            </a:r>
          </a:p>
          <a:p>
            <a:pPr marL="914400" lvl="2" indent="0" algn="just">
              <a:buNone/>
            </a:pPr>
            <a:endParaRPr lang="cs-CZ" sz="1400" dirty="0">
              <a:latin typeface="Verdana" panose="020B0604030504040204" pitchFamily="34" charset="0"/>
            </a:endParaRPr>
          </a:p>
          <a:p>
            <a:pPr marL="0" indent="0" algn="just">
              <a:buNone/>
            </a:pPr>
            <a:r>
              <a:rPr lang="cs-CZ" sz="1400" u="sng" dirty="0" smtClean="0"/>
              <a:t>Poškozením se rozumí:</a:t>
            </a:r>
          </a:p>
          <a:p>
            <a:pPr algn="just">
              <a:buFontTx/>
              <a:buChar char="-"/>
            </a:pPr>
            <a:r>
              <a:rPr lang="cs-CZ" sz="1400" dirty="0" smtClean="0"/>
              <a:t>Snížení výměry, poškození </a:t>
            </a:r>
            <a:r>
              <a:rPr lang="cs-CZ" sz="1400" dirty="0" err="1" smtClean="0"/>
              <a:t>vegetačního,skalnatého,kamenného</a:t>
            </a:r>
            <a:r>
              <a:rPr lang="cs-CZ" sz="1400" dirty="0" smtClean="0"/>
              <a:t> krytu krajinného prvku</a:t>
            </a:r>
          </a:p>
          <a:p>
            <a:pPr algn="just">
              <a:buFontTx/>
              <a:buChar char="-"/>
            </a:pPr>
            <a:r>
              <a:rPr lang="cs-CZ" sz="1400" dirty="0" smtClean="0"/>
              <a:t>Provádění odvodnění</a:t>
            </a:r>
          </a:p>
          <a:p>
            <a:pPr algn="just">
              <a:buFontTx/>
              <a:buChar char="-"/>
            </a:pPr>
            <a:r>
              <a:rPr lang="cs-CZ" sz="1400" dirty="0" smtClean="0"/>
              <a:t>Navážení zeminy, uskladnění organického materiálu</a:t>
            </a:r>
          </a:p>
          <a:p>
            <a:pPr algn="just">
              <a:buFontTx/>
              <a:buChar char="-"/>
            </a:pPr>
            <a:r>
              <a:rPr lang="cs-CZ" sz="1400" dirty="0" smtClean="0"/>
              <a:t>Mechanické poškození nadzemní a podzemní části dřevin mimo odborný řez</a:t>
            </a:r>
          </a:p>
          <a:p>
            <a:pPr algn="just">
              <a:buFontTx/>
              <a:buChar char="-"/>
            </a:pPr>
            <a:r>
              <a:rPr lang="cs-CZ" sz="1400" dirty="0" smtClean="0"/>
              <a:t>Aplikace hnojiv, upravených kalů a POR</a:t>
            </a:r>
          </a:p>
          <a:p>
            <a:pPr marL="1371600" lvl="3" indent="0">
              <a:buNone/>
            </a:pPr>
            <a:endParaRPr lang="cs-CZ" sz="1400" dirty="0" smtClean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63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Jednotná žádost 2023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cs-CZ" sz="1800" b="1" dirty="0" smtClean="0"/>
              <a:t>SCHVÁLEN STRATEGICKÝ PLÁN SZP, SCHVÁLENA PŘÍSLUŠNÁ PROVÁDĚCÍ NAŘÍZENÍ VLÁDY S ÚČINNOSTÍ OD 1.4.2023</a:t>
            </a:r>
          </a:p>
          <a:p>
            <a:pPr>
              <a:lnSpc>
                <a:spcPct val="200000"/>
              </a:lnSpc>
            </a:pPr>
            <a:r>
              <a:rPr lang="cs-CZ" sz="2000" b="1" dirty="0" smtClean="0">
                <a:solidFill>
                  <a:srgbClr val="FF0000"/>
                </a:solidFill>
              </a:rPr>
              <a:t>Přímé platby</a:t>
            </a:r>
          </a:p>
          <a:p>
            <a:r>
              <a:rPr lang="cs-CZ" sz="2000" b="1" dirty="0" smtClean="0">
                <a:solidFill>
                  <a:srgbClr val="00B050"/>
                </a:solidFill>
              </a:rPr>
              <a:t>Environmentální intervence</a:t>
            </a:r>
          </a:p>
          <a:p>
            <a:pPr lvl="1"/>
            <a:r>
              <a:rPr lang="cs-CZ" sz="1800" b="1" dirty="0" smtClean="0"/>
              <a:t>Směnný kurz pro rok 2023 je 24,116 CZK/EUR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1800" b="1" u="sng" dirty="0" smtClean="0"/>
              <a:t>Podmínky</a:t>
            </a:r>
          </a:p>
          <a:p>
            <a:pPr>
              <a:buFontTx/>
              <a:buChar char="-"/>
            </a:pPr>
            <a:r>
              <a:rPr lang="cs-CZ" sz="1600" dirty="0" smtClean="0"/>
              <a:t>Aktivní zemědělec</a:t>
            </a:r>
          </a:p>
          <a:p>
            <a:pPr>
              <a:buFontTx/>
              <a:buChar char="-"/>
            </a:pPr>
            <a:r>
              <a:rPr lang="cs-CZ" sz="1600" dirty="0" smtClean="0"/>
              <a:t>Plnění podmíněnosti (</a:t>
            </a:r>
            <a:r>
              <a:rPr lang="cs-CZ" sz="1600" dirty="0" err="1" smtClean="0"/>
              <a:t>Cross</a:t>
            </a:r>
            <a:r>
              <a:rPr lang="cs-CZ" sz="1600" dirty="0" smtClean="0"/>
              <a:t> </a:t>
            </a:r>
            <a:r>
              <a:rPr lang="cs-CZ" sz="1600" dirty="0" err="1" smtClean="0"/>
              <a:t>compliance</a:t>
            </a:r>
            <a:r>
              <a:rPr lang="cs-CZ" sz="1600" dirty="0" smtClean="0"/>
              <a:t>)</a:t>
            </a:r>
          </a:p>
          <a:p>
            <a:pPr>
              <a:buFontTx/>
              <a:buChar char="-"/>
            </a:pPr>
            <a:r>
              <a:rPr lang="cs-CZ" sz="1600" dirty="0" smtClean="0"/>
              <a:t>Podat žádost výhradně elektronicky ze svého Portálu farmáře do 15.5.</a:t>
            </a:r>
          </a:p>
          <a:p>
            <a:pPr marL="0" indent="0"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53895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Jednotná žádost 2023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9004" y="1424111"/>
            <a:ext cx="6916189" cy="4952694"/>
          </a:xfrm>
          <a:prstGeom prst="rect">
            <a:avLst/>
          </a:prstGeom>
        </p:spPr>
      </p:pic>
      <p:cxnSp>
        <p:nvCxnSpPr>
          <p:cNvPr id="6" name="Přímá spojnice 5"/>
          <p:cNvCxnSpPr/>
          <p:nvPr/>
        </p:nvCxnSpPr>
        <p:spPr>
          <a:xfrm>
            <a:off x="5286895" y="3350029"/>
            <a:ext cx="1238597" cy="29925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 flipH="1">
            <a:off x="5286895" y="3350029"/>
            <a:ext cx="1238597" cy="29925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787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909786"/>
            <a:ext cx="8737600" cy="392935"/>
          </a:xfrm>
        </p:spPr>
        <p:txBody>
          <a:bodyPr>
            <a:normAutofit/>
          </a:bodyPr>
          <a:lstStyle/>
          <a:p>
            <a:r>
              <a:rPr lang="cs-CZ" dirty="0"/>
              <a:t>Jednotná žádost </a:t>
            </a:r>
            <a:r>
              <a:rPr lang="cs-CZ" dirty="0" smtClean="0"/>
              <a:t>2023 - Přímé platby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07285"/>
            <a:ext cx="5330125" cy="419830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1300" dirty="0" smtClean="0">
                <a:latin typeface="Arial Black" panose="020B0A04020102020204" pitchFamily="34" charset="0"/>
              </a:rPr>
              <a:t>Základní podpora příjmu pro udržitelnost (BISS)</a:t>
            </a:r>
          </a:p>
          <a:p>
            <a:pPr>
              <a:lnSpc>
                <a:spcPct val="100000"/>
              </a:lnSpc>
            </a:pPr>
            <a:r>
              <a:rPr lang="cs-CZ" sz="1300" dirty="0" smtClean="0">
                <a:latin typeface="Arial Black" panose="020B0A04020102020204" pitchFamily="34" charset="0"/>
              </a:rPr>
              <a:t>Doplňková redistributivní podpora příjmu pro udržitelnost (CRISS)</a:t>
            </a:r>
          </a:p>
          <a:p>
            <a:pPr>
              <a:lnSpc>
                <a:spcPct val="100000"/>
              </a:lnSpc>
            </a:pPr>
            <a:r>
              <a:rPr lang="cs-CZ" sz="1300" dirty="0" smtClean="0">
                <a:latin typeface="Arial Black" panose="020B0A04020102020204" pitchFamily="34" charset="0"/>
              </a:rPr>
              <a:t>Platba pro malé zemědělce</a:t>
            </a:r>
          </a:p>
          <a:p>
            <a:pPr>
              <a:lnSpc>
                <a:spcPct val="100000"/>
              </a:lnSpc>
            </a:pPr>
            <a:r>
              <a:rPr lang="cs-CZ" sz="1300" dirty="0" smtClean="0">
                <a:latin typeface="Arial Black" panose="020B0A04020102020204" pitchFamily="34" charset="0"/>
              </a:rPr>
              <a:t>Doplňková podpora příjmu pro mladé zemědělce (nové schéma)</a:t>
            </a:r>
          </a:p>
          <a:p>
            <a:pPr>
              <a:lnSpc>
                <a:spcPct val="100000"/>
              </a:lnSpc>
            </a:pPr>
            <a:r>
              <a:rPr lang="cs-CZ" sz="1300" dirty="0" smtClean="0">
                <a:latin typeface="Arial Black" panose="020B0A04020102020204" pitchFamily="34" charset="0"/>
              </a:rPr>
              <a:t>Mladý zemědělec (dobíhající staré schéma)</a:t>
            </a:r>
          </a:p>
          <a:p>
            <a:pPr>
              <a:lnSpc>
                <a:spcPct val="100000"/>
              </a:lnSpc>
            </a:pPr>
            <a:r>
              <a:rPr lang="cs-CZ" sz="1300" dirty="0" smtClean="0">
                <a:latin typeface="Arial Black" panose="020B0A04020102020204" pitchFamily="34" charset="0"/>
              </a:rPr>
              <a:t>Režimy pro klima a životní prostředí – </a:t>
            </a:r>
            <a:r>
              <a:rPr lang="cs-CZ" sz="1300" dirty="0" err="1" smtClean="0">
                <a:latin typeface="Arial Black" panose="020B0A04020102020204" pitchFamily="34" charset="0"/>
              </a:rPr>
              <a:t>Celofaremní</a:t>
            </a:r>
            <a:r>
              <a:rPr lang="cs-CZ" sz="1300" dirty="0" smtClean="0">
                <a:latin typeface="Arial Black" panose="020B0A04020102020204" pitchFamily="34" charset="0"/>
              </a:rPr>
              <a:t> </a:t>
            </a:r>
            <a:r>
              <a:rPr lang="cs-CZ" sz="1300" dirty="0" err="1" smtClean="0">
                <a:latin typeface="Arial Black" panose="020B0A04020102020204" pitchFamily="34" charset="0"/>
              </a:rPr>
              <a:t>ekoplatba</a:t>
            </a:r>
            <a:endParaRPr lang="cs-CZ" sz="1300" dirty="0" smtClean="0">
              <a:latin typeface="Arial Black" panose="020B0A040201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cs-CZ" sz="1300" dirty="0" smtClean="0">
                <a:latin typeface="Arial Black" panose="020B0A04020102020204" pitchFamily="34" charset="0"/>
              </a:rPr>
              <a:t>Základní </a:t>
            </a:r>
            <a:r>
              <a:rPr lang="cs-CZ" sz="1300" dirty="0" err="1" smtClean="0">
                <a:latin typeface="Arial Black" panose="020B0A04020102020204" pitchFamily="34" charset="0"/>
              </a:rPr>
              <a:t>ekoplatba</a:t>
            </a:r>
            <a:endParaRPr lang="cs-CZ" sz="1300" dirty="0" smtClean="0">
              <a:latin typeface="Arial Black" panose="020B0A040201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cs-CZ" sz="1300" dirty="0" smtClean="0">
                <a:latin typeface="Arial Black" panose="020B0A04020102020204" pitchFamily="34" charset="0"/>
              </a:rPr>
              <a:t>Prémiová </a:t>
            </a:r>
            <a:r>
              <a:rPr lang="cs-CZ" sz="1300" dirty="0" err="1" smtClean="0">
                <a:latin typeface="Arial Black" panose="020B0A04020102020204" pitchFamily="34" charset="0"/>
              </a:rPr>
              <a:t>ekoplatba</a:t>
            </a:r>
            <a:endParaRPr lang="cs-CZ" sz="1300" dirty="0" smtClean="0">
              <a:latin typeface="Arial Black" panose="020B0A04020102020204" pitchFamily="34" charset="0"/>
            </a:endParaRPr>
          </a:p>
          <a:p>
            <a:pPr marL="171450" lvl="1" indent="-171450">
              <a:lnSpc>
                <a:spcPct val="100000"/>
              </a:lnSpc>
            </a:pPr>
            <a:r>
              <a:rPr lang="cs-CZ" sz="1300" i="1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Režimy pro klima a životní prostředí – Precizní zemědělství</a:t>
            </a:r>
          </a:p>
          <a:p>
            <a:pPr marL="171450" lvl="1" indent="-171450"/>
            <a:endParaRPr lang="cs-CZ" sz="1400" dirty="0">
              <a:solidFill>
                <a:srgbClr val="034A31"/>
              </a:solidFill>
              <a:latin typeface="Verdana" panose="020B0604030504040204" pitchFamily="34" charset="0"/>
            </a:endParaRPr>
          </a:p>
          <a:p>
            <a:endParaRPr lang="cs-CZ" dirty="0">
              <a:solidFill>
                <a:srgbClr val="034A31"/>
              </a:solidFill>
            </a:endParaRPr>
          </a:p>
          <a:p>
            <a:endParaRPr lang="cs-CZ" dirty="0">
              <a:solidFill>
                <a:srgbClr val="034A3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rgbClr val="034A31"/>
              </a:solidFill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6402091" y="1522963"/>
            <a:ext cx="519839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cs-CZ" dirty="0" smtClean="0">
              <a:solidFill>
                <a:srgbClr val="034A31"/>
              </a:solidFill>
            </a:endParaRPr>
          </a:p>
          <a:p>
            <a:pPr marL="171450" lvl="1" indent="-171450">
              <a:lnSpc>
                <a:spcPct val="150000"/>
              </a:lnSpc>
            </a:pPr>
            <a:r>
              <a:rPr lang="cs-CZ" sz="1500" dirty="0" smtClean="0">
                <a:latin typeface="Arial Black" panose="020B0A04020102020204" pitchFamily="34" charset="0"/>
              </a:rPr>
              <a:t>Podpora </a:t>
            </a:r>
            <a:r>
              <a:rPr lang="cs-CZ" sz="1500" dirty="0">
                <a:latin typeface="Arial Black" panose="020B0A04020102020204" pitchFamily="34" charset="0"/>
              </a:rPr>
              <a:t>příjmu vázaná na produkci cukrové řepy</a:t>
            </a:r>
          </a:p>
          <a:p>
            <a:pPr marL="171450" lvl="1" indent="-171450">
              <a:lnSpc>
                <a:spcPct val="150000"/>
              </a:lnSpc>
            </a:pPr>
            <a:r>
              <a:rPr lang="cs-CZ" sz="1500" dirty="0">
                <a:latin typeface="Arial Black" panose="020B0A04020102020204" pitchFamily="34" charset="0"/>
              </a:rPr>
              <a:t>Podpora příjmu vázaná na produkci bílkovinných plodin</a:t>
            </a:r>
          </a:p>
          <a:p>
            <a:pPr marL="171450" lvl="1" indent="-171450">
              <a:lnSpc>
                <a:spcPct val="150000"/>
              </a:lnSpc>
            </a:pPr>
            <a:r>
              <a:rPr lang="cs-CZ" sz="1500" dirty="0">
                <a:latin typeface="Arial Black" panose="020B0A04020102020204" pitchFamily="34" charset="0"/>
              </a:rPr>
              <a:t>Podpora příjmu vázaná na produkci škrobových brambor</a:t>
            </a:r>
          </a:p>
          <a:p>
            <a:pPr marL="171450" lvl="1" indent="-171450">
              <a:lnSpc>
                <a:spcPct val="150000"/>
              </a:lnSpc>
            </a:pPr>
            <a:r>
              <a:rPr lang="cs-CZ" sz="1500" dirty="0">
                <a:latin typeface="Arial Black" panose="020B0A04020102020204" pitchFamily="34" charset="0"/>
              </a:rPr>
              <a:t>Podpora příjmu vázaná na produkci chmele</a:t>
            </a:r>
          </a:p>
          <a:p>
            <a:pPr marL="171450" lvl="1" indent="-171450">
              <a:lnSpc>
                <a:spcPct val="150000"/>
              </a:lnSpc>
            </a:pPr>
            <a:r>
              <a:rPr lang="cs-CZ" sz="1500" dirty="0" smtClean="0">
                <a:latin typeface="Arial Black" panose="020B0A04020102020204" pitchFamily="34" charset="0"/>
              </a:rPr>
              <a:t>Podpora příjmu vázaná na produkci zeleniny s vysokou a velmi vysokou pracností</a:t>
            </a:r>
          </a:p>
          <a:p>
            <a:pPr marL="171450" lvl="1" indent="-171450">
              <a:lnSpc>
                <a:spcPct val="150000"/>
              </a:lnSpc>
            </a:pPr>
            <a:r>
              <a:rPr lang="cs-CZ" sz="1500" dirty="0" smtClean="0">
                <a:latin typeface="Arial Black" panose="020B0A04020102020204" pitchFamily="34" charset="0"/>
              </a:rPr>
              <a:t>Podpora příjmu vázaná na produkci ovoce s vysokou a velmi vysokou pracností</a:t>
            </a:r>
          </a:p>
          <a:p>
            <a:pPr marL="171450" lvl="1" indent="-171450">
              <a:lnSpc>
                <a:spcPct val="150000"/>
              </a:lnSpc>
            </a:pPr>
            <a:r>
              <a:rPr lang="cs-CZ" sz="1500" dirty="0" smtClean="0">
                <a:latin typeface="Arial Black" panose="020B0A04020102020204" pitchFamily="34" charset="0"/>
              </a:rPr>
              <a:t>Podpora příjmu na chov krávy s tržní produkcí mléka</a:t>
            </a:r>
          </a:p>
          <a:p>
            <a:pPr marL="171450" lvl="1" indent="-171450">
              <a:lnSpc>
                <a:spcPct val="150000"/>
              </a:lnSpc>
            </a:pPr>
            <a:r>
              <a:rPr lang="cs-CZ" sz="1500" dirty="0" smtClean="0">
                <a:latin typeface="Arial Black" panose="020B0A04020102020204" pitchFamily="34" charset="0"/>
              </a:rPr>
              <a:t>Podpora příjmu vázaná na chov telete masného typu</a:t>
            </a:r>
          </a:p>
          <a:p>
            <a:pPr marL="171450" lvl="1" indent="-171450">
              <a:lnSpc>
                <a:spcPct val="150000"/>
              </a:lnSpc>
            </a:pPr>
            <a:r>
              <a:rPr lang="cs-CZ" sz="1500" dirty="0" smtClean="0">
                <a:latin typeface="Arial Black" panose="020B0A04020102020204" pitchFamily="34" charset="0"/>
              </a:rPr>
              <a:t>Podpora příjmu vázaná na chov ovcí a koz</a:t>
            </a:r>
          </a:p>
          <a:p>
            <a:endParaRPr lang="cs-CZ" dirty="0" smtClean="0">
              <a:solidFill>
                <a:srgbClr val="034A31"/>
              </a:solidFill>
            </a:endParaRPr>
          </a:p>
          <a:p>
            <a:endParaRPr lang="cs-CZ" dirty="0" smtClean="0">
              <a:solidFill>
                <a:srgbClr val="034A3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cs-CZ" dirty="0">
              <a:solidFill>
                <a:srgbClr val="034A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47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Jednotná žádost </a:t>
            </a:r>
            <a:r>
              <a:rPr lang="cs-CZ" dirty="0" smtClean="0"/>
              <a:t>2023 - Přímé platby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29295"/>
            <a:ext cx="10515600" cy="45476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1400" b="1" dirty="0"/>
              <a:t>Základní podpora příjmu pro udržitelnost </a:t>
            </a:r>
            <a:r>
              <a:rPr lang="cs-CZ" sz="1400" b="1" dirty="0" smtClean="0"/>
              <a:t>(BISS)</a:t>
            </a:r>
            <a:endParaRPr lang="cs-CZ" sz="1400" b="1" dirty="0"/>
          </a:p>
          <a:p>
            <a:pPr marL="0" indent="0">
              <a:buNone/>
            </a:pPr>
            <a:endParaRPr lang="cs-CZ" sz="1400" dirty="0"/>
          </a:p>
          <a:p>
            <a:r>
              <a:rPr lang="cs-CZ" dirty="0"/>
              <a:t>Platba na alespoň 1 ha půdy evidované na žadatele v LPIS půdy ode dne doručení žádosti Fondu do 31. srpna</a:t>
            </a:r>
          </a:p>
          <a:p>
            <a:r>
              <a:rPr lang="cs-CZ" dirty="0"/>
              <a:t>Nezpůsobilá pro platbu je plocha se zemědělskou kulturou jiná </a:t>
            </a:r>
            <a:r>
              <a:rPr lang="cs-CZ" dirty="0" smtClean="0"/>
              <a:t>kultura (O), </a:t>
            </a:r>
            <a:r>
              <a:rPr lang="cs-CZ" dirty="0"/>
              <a:t>mimoprodukční </a:t>
            </a:r>
            <a:r>
              <a:rPr lang="cs-CZ" dirty="0" smtClean="0"/>
              <a:t>plocha (B), </a:t>
            </a:r>
            <a:r>
              <a:rPr lang="cs-CZ" dirty="0"/>
              <a:t>plocha s kontejnery </a:t>
            </a:r>
            <a:r>
              <a:rPr lang="cs-CZ" dirty="0" smtClean="0"/>
              <a:t>(Q) a rybník (B)</a:t>
            </a:r>
            <a:endParaRPr lang="cs-CZ" dirty="0"/>
          </a:p>
          <a:p>
            <a:r>
              <a:rPr lang="cs-CZ" dirty="0"/>
              <a:t>Podmínky pro RRD a konopí (uznávací listy…) stejné jako v předchozím programovém období</a:t>
            </a:r>
          </a:p>
          <a:p>
            <a:r>
              <a:rPr lang="cs-CZ" dirty="0"/>
              <a:t>Na </a:t>
            </a:r>
            <a:r>
              <a:rPr lang="cs-CZ" b="1" dirty="0"/>
              <a:t>travních porostech </a:t>
            </a:r>
            <a:r>
              <a:rPr lang="cs-CZ" dirty="0"/>
              <a:t>platí podmínka udržování formou seče s odklizením biomasy nebo </a:t>
            </a:r>
            <a:r>
              <a:rPr lang="cs-CZ" b="1" dirty="0"/>
              <a:t>mulčováním</a:t>
            </a:r>
            <a:r>
              <a:rPr lang="cs-CZ" dirty="0"/>
              <a:t>, pastvy (likvidace </a:t>
            </a:r>
            <a:r>
              <a:rPr lang="cs-CZ" dirty="0" err="1"/>
              <a:t>nedopasků</a:t>
            </a:r>
            <a:r>
              <a:rPr lang="cs-CZ" dirty="0"/>
              <a:t> u ploch s průměrnou sklonitostí menší než 10°), a to do 31. srpna</a:t>
            </a:r>
          </a:p>
          <a:p>
            <a:r>
              <a:rPr lang="cs-CZ" dirty="0"/>
              <a:t>Pozor: mulčování je pro BISS povoleno, ale pro </a:t>
            </a:r>
            <a:r>
              <a:rPr lang="cs-CZ" dirty="0" err="1"/>
              <a:t>Ekoplatbu</a:t>
            </a:r>
            <a:r>
              <a:rPr lang="cs-CZ" dirty="0"/>
              <a:t> a některá </a:t>
            </a:r>
            <a:r>
              <a:rPr lang="cs-CZ" dirty="0" err="1"/>
              <a:t>podopatření</a:t>
            </a:r>
            <a:r>
              <a:rPr lang="cs-CZ" dirty="0"/>
              <a:t> v rámci AEKO nepovoleno</a:t>
            </a:r>
          </a:p>
          <a:p>
            <a:r>
              <a:rPr lang="cs-CZ" dirty="0">
                <a:solidFill>
                  <a:srgbClr val="FF0000"/>
                </a:solidFill>
              </a:rPr>
              <a:t>V roce 2023 se nepočítá s výplatou </a:t>
            </a:r>
            <a:r>
              <a:rPr lang="cs-CZ" dirty="0" smtClean="0">
                <a:solidFill>
                  <a:srgbClr val="FF0000"/>
                </a:solidFill>
              </a:rPr>
              <a:t>záloh</a:t>
            </a:r>
          </a:p>
          <a:p>
            <a:r>
              <a:rPr lang="cs-CZ" dirty="0" smtClean="0"/>
              <a:t>Sazba cca 1800 Kč/ha</a:t>
            </a:r>
            <a:endParaRPr 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sz="1400" b="1" dirty="0"/>
              <a:t>Doplňková </a:t>
            </a:r>
            <a:r>
              <a:rPr lang="cs-CZ" sz="1400" b="1" dirty="0" err="1"/>
              <a:t>redistributivní</a:t>
            </a:r>
            <a:r>
              <a:rPr lang="cs-CZ" sz="1400" b="1" dirty="0"/>
              <a:t> podpora příjmu pro udržitelnost </a:t>
            </a:r>
            <a:r>
              <a:rPr lang="cs-CZ" sz="1400" b="1" dirty="0" smtClean="0"/>
              <a:t>(CRISS)</a:t>
            </a:r>
            <a:endParaRPr lang="cs-CZ" dirty="0"/>
          </a:p>
          <a:p>
            <a:r>
              <a:rPr lang="cs-CZ" dirty="0"/>
              <a:t>Příplatek k platbě </a:t>
            </a:r>
            <a:r>
              <a:rPr lang="cs-CZ" dirty="0" smtClean="0"/>
              <a:t>BISS </a:t>
            </a:r>
            <a:r>
              <a:rPr lang="cs-CZ" dirty="0"/>
              <a:t>– podmínkou je tedy nárok na platbu </a:t>
            </a:r>
            <a:r>
              <a:rPr lang="cs-CZ" dirty="0" smtClean="0"/>
              <a:t>BISS</a:t>
            </a:r>
            <a:endParaRPr lang="cs-CZ" dirty="0"/>
          </a:p>
          <a:p>
            <a:r>
              <a:rPr lang="cs-CZ" dirty="0"/>
              <a:t>Maximální výměra, na kterou lze poskytnout tuto platbu činí 150 </a:t>
            </a:r>
            <a:r>
              <a:rPr lang="cs-CZ" dirty="0" smtClean="0"/>
              <a:t>ha</a:t>
            </a:r>
          </a:p>
          <a:p>
            <a:r>
              <a:rPr lang="cs-CZ" dirty="0"/>
              <a:t>Žadatel nepodává deklaraci DRP, pouze zaškrtne, že o opatření </a:t>
            </a:r>
            <a:r>
              <a:rPr lang="cs-CZ" dirty="0" smtClean="0"/>
              <a:t>žádá</a:t>
            </a:r>
          </a:p>
          <a:p>
            <a:r>
              <a:rPr lang="cs-CZ" dirty="0" smtClean="0"/>
              <a:t>Sazba cca 3850 Kč/ha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314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cap="none" dirty="0" smtClean="0"/>
              <a:t>Novinky při podání jednotné žádosti</a:t>
            </a:r>
            <a:r>
              <a:rPr lang="cs-CZ" b="0" cap="none" dirty="0" smtClean="0"/>
              <a:t>​</a:t>
            </a:r>
            <a:endParaRPr lang="cs-CZ" cap="none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base">
              <a:buNone/>
            </a:pPr>
            <a:r>
              <a:rPr lang="cs-CZ" b="1" dirty="0">
                <a:solidFill>
                  <a:srgbClr val="FF0000"/>
                </a:solidFill>
              </a:rPr>
              <a:t>Podání žádosti</a:t>
            </a:r>
            <a:r>
              <a:rPr lang="cs-CZ" b="1" dirty="0"/>
              <a:t> </a:t>
            </a:r>
            <a:r>
              <a:rPr lang="cs-CZ" dirty="0"/>
              <a:t>včetně souvisejících dokladů bude probíhat </a:t>
            </a:r>
            <a:r>
              <a:rPr lang="cs-CZ" u="sng" dirty="0">
                <a:solidFill>
                  <a:srgbClr val="FF0000"/>
                </a:solidFill>
              </a:rPr>
              <a:t>výhradně</a:t>
            </a:r>
            <a:r>
              <a:rPr lang="cs-CZ" dirty="0">
                <a:solidFill>
                  <a:srgbClr val="FF0000"/>
                </a:solidFill>
              </a:rPr>
              <a:t> </a:t>
            </a:r>
            <a:r>
              <a:rPr lang="cs-CZ" b="1" dirty="0">
                <a:solidFill>
                  <a:srgbClr val="FF0000"/>
                </a:solidFill>
              </a:rPr>
              <a:t>elektronicky prostřednictvím Portálu farmáře</a:t>
            </a:r>
            <a:r>
              <a:rPr lang="cs-CZ" dirty="0"/>
              <a:t> a v případě plošných opatření musí být </a:t>
            </a:r>
            <a:r>
              <a:rPr lang="cs-CZ" b="1" dirty="0"/>
              <a:t>formulář naplněn </a:t>
            </a:r>
            <a:r>
              <a:rPr lang="cs-CZ" b="1" u="sng" dirty="0"/>
              <a:t>geoprostorovými daty </a:t>
            </a:r>
            <a:r>
              <a:rPr lang="cs-CZ" dirty="0"/>
              <a:t>(na základě vytvořené datové sady v LPIS).</a:t>
            </a:r>
            <a:r>
              <a:rPr lang="en-US" dirty="0"/>
              <a:t>​</a:t>
            </a:r>
          </a:p>
          <a:p>
            <a:pPr marL="0" indent="0" fontAlgn="base">
              <a:buNone/>
            </a:pPr>
            <a:endParaRPr lang="cs-CZ" dirty="0"/>
          </a:p>
          <a:p>
            <a:pPr marL="0" indent="0" fontAlgn="base">
              <a:buNone/>
            </a:pPr>
            <a:r>
              <a:rPr lang="cs-CZ" b="1" dirty="0" smtClean="0"/>
              <a:t>Podmínkou </a:t>
            </a:r>
            <a:r>
              <a:rPr lang="cs-CZ" b="1" dirty="0"/>
              <a:t>podání žádosti je nově (dle požadavku Evropské komise): </a:t>
            </a:r>
            <a:r>
              <a:rPr lang="en-US" dirty="0"/>
              <a:t>​</a:t>
            </a:r>
          </a:p>
          <a:p>
            <a:pPr fontAlgn="base"/>
            <a:r>
              <a:rPr lang="cs-CZ" b="1" dirty="0"/>
              <a:t>Uvedení pohlaví příjemce</a:t>
            </a:r>
            <a:r>
              <a:rPr lang="cs-CZ" dirty="0"/>
              <a:t>​</a:t>
            </a:r>
          </a:p>
          <a:p>
            <a:pPr lvl="1" fontAlgn="base"/>
            <a:r>
              <a:rPr lang="cs-CZ" dirty="0" smtClean="0"/>
              <a:t>Týká </a:t>
            </a:r>
            <a:r>
              <a:rPr lang="cs-CZ" dirty="0"/>
              <a:t>se všech žadatelů, tzn. fyzických osob i právnických osob.</a:t>
            </a:r>
            <a:r>
              <a:rPr lang="en-US" dirty="0" smtClean="0"/>
              <a:t>​</a:t>
            </a:r>
            <a:endParaRPr lang="cs-CZ" dirty="0" smtClean="0"/>
          </a:p>
          <a:p>
            <a:pPr lvl="1" fontAlgn="base"/>
            <a:r>
              <a:rPr lang="cs-CZ" dirty="0" smtClean="0"/>
              <a:t>Před podáním JŽ doplní a uloží žadatel v záložce “Identifikační a kontaktní údaje“ </a:t>
            </a:r>
          </a:p>
          <a:p>
            <a:pPr lvl="1" fontAlgn="base"/>
            <a:r>
              <a:rPr lang="cs-CZ" b="1" dirty="0" smtClean="0">
                <a:solidFill>
                  <a:srgbClr val="FF0000"/>
                </a:solidFill>
              </a:rPr>
              <a:t>Bez vyplněného Pohlaví nepůjde vygenerovat JŽ !</a:t>
            </a:r>
            <a:endParaRPr lang="cs-CZ" dirty="0" smtClean="0">
              <a:solidFill>
                <a:srgbClr val="FF0000"/>
              </a:solidFill>
            </a:endParaRPr>
          </a:p>
          <a:p>
            <a:pPr lvl="1" fontAlgn="base"/>
            <a:endParaRPr lang="cs-CZ" dirty="0" smtClean="0"/>
          </a:p>
          <a:p>
            <a:pPr lvl="1" fontAlgn="base"/>
            <a:endParaRPr lang="cs-CZ" dirty="0"/>
          </a:p>
          <a:p>
            <a:pPr lvl="1" fontAlgn="base"/>
            <a:endParaRPr lang="en-US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0887" y="3584516"/>
            <a:ext cx="5153891" cy="2791691"/>
          </a:xfrm>
          <a:prstGeom prst="rect">
            <a:avLst/>
          </a:prstGeom>
        </p:spPr>
      </p:pic>
      <p:cxnSp>
        <p:nvCxnSpPr>
          <p:cNvPr id="6" name="Přímá spojnice 5"/>
          <p:cNvCxnSpPr/>
          <p:nvPr/>
        </p:nvCxnSpPr>
        <p:spPr>
          <a:xfrm>
            <a:off x="5644342" y="3890356"/>
            <a:ext cx="67333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Obdélník 6"/>
          <p:cNvSpPr/>
          <p:nvPr/>
        </p:nvSpPr>
        <p:spPr>
          <a:xfrm>
            <a:off x="5020887" y="3715789"/>
            <a:ext cx="1654233" cy="4904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 doprava 9"/>
          <p:cNvSpPr/>
          <p:nvPr/>
        </p:nvSpPr>
        <p:spPr>
          <a:xfrm>
            <a:off x="4497185" y="5494713"/>
            <a:ext cx="440575" cy="6650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47390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909786"/>
            <a:ext cx="8737600" cy="392935"/>
          </a:xfrm>
        </p:spPr>
        <p:txBody>
          <a:bodyPr>
            <a:normAutofit/>
          </a:bodyPr>
          <a:lstStyle/>
          <a:p>
            <a:r>
              <a:rPr lang="cs-CZ" dirty="0"/>
              <a:t>Jednotná žádost 2023 - Přímé platby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1400" b="1" dirty="0" smtClean="0"/>
              <a:t>Doplňková </a:t>
            </a:r>
            <a:r>
              <a:rPr lang="cs-CZ" sz="1400" b="1" dirty="0"/>
              <a:t>podpora příjmu pro mladé zemědělce (nové schéma)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ROZDÍLY PROTI DOBÍHAJÍCÍ PLATBĚ PRO MLADÉ ZEMĚDĚLCE:</a:t>
            </a:r>
          </a:p>
          <a:p>
            <a:endParaRPr lang="cs-CZ" dirty="0" smtClean="0"/>
          </a:p>
          <a:p>
            <a:pPr lvl="1"/>
            <a:r>
              <a:rPr lang="cs-CZ" dirty="0">
                <a:latin typeface="Verdana" panose="020B0604030504040204" pitchFamily="34" charset="0"/>
              </a:rPr>
              <a:t>N</a:t>
            </a:r>
            <a:r>
              <a:rPr lang="cs-CZ" dirty="0" smtClean="0">
                <a:latin typeface="Verdana" panose="020B0604030504040204" pitchFamily="34" charset="0"/>
              </a:rPr>
              <a:t>ově bude zavedena podmínka minimální zemědělské kvalifikace – nutné je řádně ukončené vzdělání</a:t>
            </a:r>
          </a:p>
          <a:p>
            <a:pPr lvl="1"/>
            <a:r>
              <a:rPr lang="cs-CZ" dirty="0" smtClean="0">
                <a:latin typeface="Verdana" panose="020B0604030504040204" pitchFamily="34" charset="0"/>
              </a:rPr>
              <a:t>Zkrácení doby pro podání první žádosti od zahájení zemědělského podnikání z 5 let na 24 měsíců</a:t>
            </a:r>
            <a:endParaRPr lang="cs-CZ" dirty="0">
              <a:latin typeface="Verdana" panose="020B0604030504040204" pitchFamily="34" charset="0"/>
            </a:endParaRPr>
          </a:p>
          <a:p>
            <a:pPr lvl="1"/>
            <a:r>
              <a:rPr lang="cs-CZ" dirty="0" smtClean="0">
                <a:latin typeface="Verdana" panose="020B0604030504040204" pitchFamily="34" charset="0"/>
              </a:rPr>
              <a:t>U PO musí podmínky pro </a:t>
            </a:r>
            <a:r>
              <a:rPr lang="cs-CZ" dirty="0">
                <a:latin typeface="Verdana" panose="020B0604030504040204" pitchFamily="34" charset="0"/>
              </a:rPr>
              <a:t>FO (věk, délka podnikání, zemědělské </a:t>
            </a:r>
            <a:r>
              <a:rPr lang="cs-CZ" dirty="0" smtClean="0">
                <a:latin typeface="Verdana" panose="020B0604030504040204" pitchFamily="34" charset="0"/>
              </a:rPr>
              <a:t>vzdělání) plnit 100 % společníků, </a:t>
            </a:r>
            <a:r>
              <a:rPr lang="cs-CZ" dirty="0">
                <a:latin typeface="Verdana" panose="020B0604030504040204" pitchFamily="34" charset="0"/>
              </a:rPr>
              <a:t>tito společníci zároveň musí být členové statutárního </a:t>
            </a:r>
            <a:r>
              <a:rPr lang="cs-CZ" dirty="0" smtClean="0">
                <a:latin typeface="Verdana" panose="020B0604030504040204" pitchFamily="34" charset="0"/>
              </a:rPr>
              <a:t>orgánu</a:t>
            </a:r>
          </a:p>
          <a:p>
            <a:pPr lvl="1"/>
            <a:endParaRPr lang="cs-CZ" dirty="0" smtClean="0">
              <a:latin typeface="Verdana" panose="020B0604030504040204" pitchFamily="34" charset="0"/>
            </a:endParaRPr>
          </a:p>
          <a:p>
            <a:r>
              <a:rPr lang="cs-CZ" dirty="0"/>
              <a:t>M</a:t>
            </a:r>
            <a:r>
              <a:rPr lang="cs-CZ" dirty="0" smtClean="0"/>
              <a:t>aximální </a:t>
            </a:r>
            <a:r>
              <a:rPr lang="cs-CZ" dirty="0"/>
              <a:t>výměra, na kterou lze poskytnout tuto platbu činí </a:t>
            </a:r>
            <a:r>
              <a:rPr lang="cs-CZ" dirty="0" smtClean="0"/>
              <a:t>90 ha</a:t>
            </a:r>
          </a:p>
          <a:p>
            <a:r>
              <a:rPr lang="cs-CZ" dirty="0"/>
              <a:t>N</a:t>
            </a:r>
            <a:r>
              <a:rPr lang="cs-CZ" dirty="0" smtClean="0"/>
              <a:t>elze žádat o tuto podporu a zároveň o dobíhající podporu na Mladého zemědělce v rámci starého schématu</a:t>
            </a:r>
            <a:endParaRPr lang="cs-CZ" dirty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54737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909786"/>
            <a:ext cx="8737600" cy="392935"/>
          </a:xfrm>
        </p:spPr>
        <p:txBody>
          <a:bodyPr>
            <a:normAutofit/>
          </a:bodyPr>
          <a:lstStyle/>
          <a:p>
            <a:r>
              <a:rPr lang="cs-CZ" dirty="0"/>
              <a:t>Jednotná žádost 2023 - Přímé platby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1400" b="1" dirty="0" smtClean="0"/>
              <a:t>Platba pro malé zemědělce</a:t>
            </a:r>
            <a:endParaRPr lang="cs-CZ" sz="1400" b="1" dirty="0"/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/>
              <a:t>P</a:t>
            </a:r>
            <a:r>
              <a:rPr lang="cs-CZ" dirty="0" smtClean="0"/>
              <a:t>latba na alespoň 1 ha půdy, maximálně však 4 ha evidované na žadatele v evidenci půdy ode dne doručení žádosti Fondu do 31. srpna</a:t>
            </a:r>
          </a:p>
          <a:p>
            <a:r>
              <a:rPr lang="cs-CZ" dirty="0"/>
              <a:t>Ž</a:t>
            </a:r>
            <a:r>
              <a:rPr lang="cs-CZ" dirty="0" smtClean="0"/>
              <a:t>adatel však může užívat max. 10 ha půdy v LPIS – předpokládá se kontrola ke dni podání žádosti</a:t>
            </a:r>
          </a:p>
          <a:p>
            <a:r>
              <a:rPr lang="cs-CZ" dirty="0"/>
              <a:t>N</a:t>
            </a:r>
            <a:r>
              <a:rPr lang="cs-CZ" dirty="0" smtClean="0"/>
              <a:t>ezpůsobilá </a:t>
            </a:r>
            <a:r>
              <a:rPr lang="cs-CZ" dirty="0"/>
              <a:t>pro platbu je plocha se zemědělskou kulturou jiná kultura, mimoprodukční plocha, plocha s kontejnery a </a:t>
            </a:r>
            <a:r>
              <a:rPr lang="cs-CZ" dirty="0" smtClean="0"/>
              <a:t>rybník</a:t>
            </a:r>
          </a:p>
          <a:p>
            <a:r>
              <a:rPr lang="cs-CZ" dirty="0"/>
              <a:t>N</a:t>
            </a:r>
            <a:r>
              <a:rPr lang="cs-CZ" dirty="0" smtClean="0"/>
              <a:t>a travních porostech podmínka udržování pastvou/sečí – stejně jako u </a:t>
            </a:r>
            <a:r>
              <a:rPr lang="cs-CZ" dirty="0" err="1" smtClean="0"/>
              <a:t>Biss</a:t>
            </a:r>
            <a:endParaRPr lang="cs-CZ" dirty="0" smtClean="0"/>
          </a:p>
          <a:p>
            <a:r>
              <a:rPr lang="cs-CZ" dirty="0"/>
              <a:t>P</a:t>
            </a:r>
            <a:r>
              <a:rPr lang="cs-CZ" dirty="0" smtClean="0"/>
              <a:t>okud má konopí, RRD – stejné podmínky jako u </a:t>
            </a:r>
            <a:r>
              <a:rPr lang="cs-CZ" dirty="0" err="1" smtClean="0"/>
              <a:t>Biss</a:t>
            </a:r>
            <a:endParaRPr lang="cs-CZ" dirty="0"/>
          </a:p>
          <a:p>
            <a:r>
              <a:rPr lang="cs-CZ" dirty="0" smtClean="0"/>
              <a:t>Tato platba nahrazuje všechny ostatní přímé platby!</a:t>
            </a:r>
          </a:p>
          <a:p>
            <a:r>
              <a:rPr lang="cs-CZ" b="1" dirty="0" smtClean="0"/>
              <a:t>Pokud žadatel požádá na některou z ostatních přímých plateb, bude platba na Malého zemědělce zamítnuta</a:t>
            </a:r>
          </a:p>
          <a:p>
            <a:r>
              <a:rPr lang="cs-CZ" dirty="0" smtClean="0"/>
              <a:t>Sazba cca7825 Kč/ha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636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909786"/>
            <a:ext cx="8737600" cy="392935"/>
          </a:xfrm>
        </p:spPr>
        <p:txBody>
          <a:bodyPr>
            <a:normAutofit/>
          </a:bodyPr>
          <a:lstStyle/>
          <a:p>
            <a:r>
              <a:rPr lang="cs-CZ" dirty="0"/>
              <a:t>Jednotná žádost 2023 - Přímé platby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8799"/>
            <a:ext cx="10515600" cy="4348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400" b="1" dirty="0" smtClean="0"/>
              <a:t>Podpora příjmu vázaná na produkci</a:t>
            </a:r>
            <a:endParaRPr lang="cs-CZ" sz="1400" b="1" dirty="0"/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/>
              <a:t>N</a:t>
            </a:r>
            <a:r>
              <a:rPr lang="cs-CZ" dirty="0" smtClean="0"/>
              <a:t>ově </a:t>
            </a:r>
            <a:r>
              <a:rPr lang="cs-CZ" b="1" dirty="0" smtClean="0"/>
              <a:t>nebude</a:t>
            </a:r>
            <a:r>
              <a:rPr lang="cs-CZ" dirty="0" smtClean="0"/>
              <a:t> vyplácena podpora na pěstování konzumních brambor</a:t>
            </a:r>
          </a:p>
          <a:p>
            <a:r>
              <a:rPr lang="cs-CZ" b="1" dirty="0"/>
              <a:t>Z</a:t>
            </a:r>
            <a:r>
              <a:rPr lang="cs-CZ" b="1" dirty="0" smtClean="0"/>
              <a:t>měna u škrobových brambor</a:t>
            </a:r>
            <a:r>
              <a:rPr lang="cs-CZ" dirty="0" smtClean="0"/>
              <a:t>: doklady (faktury, UL) společně s JŽ, do 31.1. násl. roku pouze potvrzení o dodávce škrobu</a:t>
            </a:r>
          </a:p>
          <a:p>
            <a:r>
              <a:rPr lang="cs-CZ" b="1" dirty="0"/>
              <a:t>Z</a:t>
            </a:r>
            <a:r>
              <a:rPr lang="cs-CZ" b="1" dirty="0" smtClean="0"/>
              <a:t>měna u bahnic a koz</a:t>
            </a:r>
            <a:r>
              <a:rPr lang="cs-CZ" dirty="0" smtClean="0"/>
              <a:t>: </a:t>
            </a:r>
          </a:p>
          <a:p>
            <a:pPr lvl="1">
              <a:lnSpc>
                <a:spcPct val="100000"/>
              </a:lnSpc>
            </a:pPr>
            <a:r>
              <a:rPr lang="cs-CZ" dirty="0">
                <a:latin typeface="Verdana" panose="020B0604030504040204" pitchFamily="34" charset="0"/>
              </a:rPr>
              <a:t>Z</a:t>
            </a:r>
            <a:r>
              <a:rPr lang="cs-CZ" dirty="0" smtClean="0">
                <a:latin typeface="Verdana" panose="020B0604030504040204" pitchFamily="34" charset="0"/>
              </a:rPr>
              <a:t>vířata </a:t>
            </a:r>
            <a:r>
              <a:rPr lang="cs-CZ" dirty="0">
                <a:latin typeface="Verdana" panose="020B0604030504040204" pitchFamily="34" charset="0"/>
              </a:rPr>
              <a:t>musí být pasena na </a:t>
            </a:r>
            <a:r>
              <a:rPr lang="cs-CZ" dirty="0" smtClean="0">
                <a:latin typeface="Verdana" panose="020B0604030504040204" pitchFamily="34" charset="0"/>
              </a:rPr>
              <a:t>T, G, U(!), S, J nebo O evidované </a:t>
            </a:r>
            <a:r>
              <a:rPr lang="cs-CZ" dirty="0">
                <a:latin typeface="Verdana" panose="020B0604030504040204" pitchFamily="34" charset="0"/>
              </a:rPr>
              <a:t>v </a:t>
            </a:r>
            <a:r>
              <a:rPr lang="cs-CZ" dirty="0" smtClean="0">
                <a:latin typeface="Verdana" panose="020B0604030504040204" pitchFamily="34" charset="0"/>
              </a:rPr>
              <a:t>LPIS na </a:t>
            </a:r>
            <a:r>
              <a:rPr lang="cs-CZ" dirty="0">
                <a:latin typeface="Verdana" panose="020B0604030504040204" pitchFamily="34" charset="0"/>
              </a:rPr>
              <a:t>žadatele (dříve pouze </a:t>
            </a:r>
            <a:r>
              <a:rPr lang="cs-CZ" dirty="0" smtClean="0">
                <a:latin typeface="Verdana" panose="020B0604030504040204" pitchFamily="34" charset="0"/>
              </a:rPr>
              <a:t>G </a:t>
            </a:r>
            <a:r>
              <a:rPr lang="cs-CZ" dirty="0">
                <a:latin typeface="Verdana" panose="020B0604030504040204" pitchFamily="34" charset="0"/>
              </a:rPr>
              <a:t>a T)</a:t>
            </a:r>
          </a:p>
          <a:p>
            <a:pPr lvl="1">
              <a:lnSpc>
                <a:spcPct val="100000"/>
              </a:lnSpc>
            </a:pPr>
            <a:r>
              <a:rPr lang="cs-CZ" dirty="0">
                <a:latin typeface="Verdana" panose="020B0604030504040204" pitchFamily="34" charset="0"/>
              </a:rPr>
              <a:t>P</a:t>
            </a:r>
            <a:r>
              <a:rPr lang="cs-CZ" dirty="0" smtClean="0">
                <a:latin typeface="Verdana" panose="020B0604030504040204" pitchFamily="34" charset="0"/>
              </a:rPr>
              <a:t>astevní </a:t>
            </a:r>
            <a:r>
              <a:rPr lang="cs-CZ" dirty="0">
                <a:latin typeface="Verdana" panose="020B0604030504040204" pitchFamily="34" charset="0"/>
              </a:rPr>
              <a:t>deník uchováván po dobu 10 </a:t>
            </a:r>
            <a:r>
              <a:rPr lang="cs-CZ" dirty="0" smtClean="0">
                <a:latin typeface="Verdana" panose="020B0604030504040204" pitchFamily="34" charset="0"/>
              </a:rPr>
              <a:t>let (dříve 5 let)</a:t>
            </a:r>
            <a:endParaRPr lang="cs-CZ" dirty="0"/>
          </a:p>
          <a:p>
            <a:r>
              <a:rPr lang="cs-CZ" b="1" dirty="0" smtClean="0"/>
              <a:t>Změny týkající se masných telat</a:t>
            </a:r>
            <a:r>
              <a:rPr lang="cs-CZ" dirty="0" smtClean="0"/>
              <a:t>:</a:t>
            </a:r>
          </a:p>
          <a:p>
            <a:pPr lvl="1"/>
            <a:r>
              <a:rPr lang="cs-CZ" dirty="0" smtClean="0">
                <a:latin typeface="Verdana" panose="020B0604030504040204" pitchFamily="34" charset="0"/>
              </a:rPr>
              <a:t>Kontrolní období od 1.března do konce února (pro rok 2023 od 1. dubna 2022 do konce února 2023).</a:t>
            </a:r>
          </a:p>
          <a:p>
            <a:pPr lvl="1"/>
            <a:r>
              <a:rPr lang="cs-CZ" dirty="0">
                <a:latin typeface="Verdana" panose="020B0604030504040204" pitchFamily="34" charset="0"/>
              </a:rPr>
              <a:t>P</a:t>
            </a:r>
            <a:r>
              <a:rPr lang="cs-CZ" dirty="0" smtClean="0">
                <a:latin typeface="Verdana" panose="020B0604030504040204" pitchFamily="34" charset="0"/>
              </a:rPr>
              <a:t>ovinnost chovat narozené tele na hospodářství min. po dobu 1 měsíce.</a:t>
            </a:r>
          </a:p>
          <a:p>
            <a:pPr lvl="1"/>
            <a:r>
              <a:rPr lang="cs-CZ" dirty="0">
                <a:latin typeface="Verdana" panose="020B0604030504040204" pitchFamily="34" charset="0"/>
              </a:rPr>
              <a:t>M</a:t>
            </a:r>
            <a:r>
              <a:rPr lang="cs-CZ" dirty="0" smtClean="0">
                <a:latin typeface="Verdana" panose="020B0604030504040204" pitchFamily="34" charset="0"/>
              </a:rPr>
              <a:t>atka telete musí mít min. 50 % podíl krve masného plemene nebo jejich kombinace.</a:t>
            </a:r>
          </a:p>
          <a:p>
            <a:pPr lvl="1"/>
            <a:r>
              <a:rPr lang="cs-CZ" dirty="0">
                <a:latin typeface="Verdana" panose="020B0604030504040204" pitchFamily="34" charset="0"/>
              </a:rPr>
              <a:t>M</a:t>
            </a:r>
            <a:r>
              <a:rPr lang="cs-CZ" dirty="0" smtClean="0">
                <a:latin typeface="Verdana" panose="020B0604030504040204" pitchFamily="34" charset="0"/>
              </a:rPr>
              <a:t>inimální počet telat pro přiznání podpory jsou </a:t>
            </a:r>
            <a:r>
              <a:rPr lang="cs-CZ" u="sng" dirty="0" smtClean="0">
                <a:latin typeface="Verdana" panose="020B0604030504040204" pitchFamily="34" charset="0"/>
              </a:rPr>
              <a:t>3 kusy.</a:t>
            </a:r>
          </a:p>
          <a:p>
            <a:pPr marL="457200" lvl="1" indent="0">
              <a:buNone/>
            </a:pPr>
            <a:endParaRPr lang="cs-CZ" u="sng" dirty="0">
              <a:solidFill>
                <a:srgbClr val="034A31"/>
              </a:solidFill>
              <a:latin typeface="Verdana" panose="020B0604030504040204" pitchFamily="34" charset="0"/>
            </a:endParaRPr>
          </a:p>
          <a:p>
            <a:pPr lvl="1"/>
            <a:endParaRPr lang="cs-CZ" dirty="0" smtClean="0">
              <a:solidFill>
                <a:srgbClr val="034A31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72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Jednotná žádost 2023 - Přímé platby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1400" b="1" dirty="0"/>
              <a:t>Podpora příjmu vázaná na </a:t>
            </a:r>
            <a:r>
              <a:rPr lang="cs-CZ" sz="1400" b="1" dirty="0" smtClean="0"/>
              <a:t>produkci</a:t>
            </a:r>
          </a:p>
          <a:p>
            <a:pPr marL="0" indent="0">
              <a:buNone/>
            </a:pPr>
            <a:endParaRPr lang="cs-CZ" sz="1400" b="1" dirty="0" smtClean="0"/>
          </a:p>
          <a:p>
            <a:r>
              <a:rPr lang="cs-CZ" b="1" dirty="0"/>
              <a:t>Z</a:t>
            </a:r>
            <a:r>
              <a:rPr lang="cs-CZ" b="1" dirty="0" smtClean="0"/>
              <a:t>měna u Zeleniny VVP</a:t>
            </a:r>
            <a:endParaRPr lang="cs-CZ" dirty="0" smtClean="0"/>
          </a:p>
          <a:p>
            <a:pPr lvl="1"/>
            <a:r>
              <a:rPr lang="cs-CZ" dirty="0" smtClean="0">
                <a:latin typeface="Verdana" panose="020B0604030504040204" pitchFamily="34" charset="0"/>
              </a:rPr>
              <a:t>Přidány nové podporované druhy – křen selský jednoletý, křen selský víceletý, roketa setá</a:t>
            </a:r>
          </a:p>
          <a:p>
            <a:pPr lvl="1"/>
            <a:r>
              <a:rPr lang="cs-CZ" dirty="0" smtClean="0">
                <a:latin typeface="Verdana" panose="020B0604030504040204" pitchFamily="34" charset="0"/>
              </a:rPr>
              <a:t>U zel. druhů chřest, reveň a křen selský jednoletý je požadovaným druhem zem. kultury </a:t>
            </a:r>
            <a:r>
              <a:rPr lang="cs-CZ" b="1" dirty="0" smtClean="0">
                <a:latin typeface="Verdana" panose="020B0604030504040204" pitchFamily="34" charset="0"/>
              </a:rPr>
              <a:t>plocha s víceletými produkčními plodinami (P)</a:t>
            </a:r>
            <a:endParaRPr lang="cs-CZ" dirty="0" smtClean="0">
              <a:latin typeface="Verdana" panose="020B0604030504040204" pitchFamily="34" charset="0"/>
            </a:endParaRPr>
          </a:p>
          <a:p>
            <a:r>
              <a:rPr lang="cs-CZ" b="1" dirty="0" smtClean="0"/>
              <a:t>Změna u Zeleniny VP</a:t>
            </a:r>
          </a:p>
          <a:p>
            <a:pPr lvl="1"/>
            <a:r>
              <a:rPr lang="cs-CZ" dirty="0" smtClean="0">
                <a:latin typeface="Verdana" panose="020B0604030504040204" pitchFamily="34" charset="0"/>
              </a:rPr>
              <a:t>Nově se pro kukuřici cukrovou a hrách zahradní bude dokládat objem vlastní produkce soupisem účetních a daňových dokladů </a:t>
            </a:r>
            <a:r>
              <a:rPr lang="pl-PL" dirty="0" smtClean="0">
                <a:latin typeface="Verdana" panose="020B0604030504040204" pitchFamily="34" charset="0"/>
              </a:rPr>
              <a:t>za období od 1. ledna do 31. prosince roku podání žádosti</a:t>
            </a:r>
            <a:endParaRPr lang="cs-CZ" dirty="0" smtClean="0">
              <a:latin typeface="Verdana" panose="020B0604030504040204" pitchFamily="34" charset="0"/>
            </a:endParaRPr>
          </a:p>
          <a:p>
            <a:r>
              <a:rPr lang="cs-CZ" b="1" dirty="0" smtClean="0"/>
              <a:t>Změna u Ovoce VVP</a:t>
            </a:r>
          </a:p>
          <a:p>
            <a:pPr lvl="1"/>
            <a:r>
              <a:rPr lang="cs-CZ" dirty="0" smtClean="0">
                <a:latin typeface="Verdana" panose="020B0604030504040204" pitchFamily="34" charset="0"/>
              </a:rPr>
              <a:t>Ovocný sad vysázen v kalendářním roce 2000 nebo později</a:t>
            </a:r>
          </a:p>
          <a:p>
            <a:r>
              <a:rPr lang="cs-CZ" b="1" dirty="0" smtClean="0"/>
              <a:t>Změna u Ovoce VP</a:t>
            </a:r>
          </a:p>
          <a:p>
            <a:pPr lvl="1"/>
            <a:r>
              <a:rPr lang="cs-CZ" dirty="0" smtClean="0">
                <a:latin typeface="Verdana" panose="020B0604030504040204" pitchFamily="34" charset="0"/>
              </a:rPr>
              <a:t>Přidány nové podporované druhy – rybíz bílý, angrešt, brusnice chocholičnatá</a:t>
            </a:r>
          </a:p>
          <a:p>
            <a:pPr lvl="1"/>
            <a:r>
              <a:rPr lang="cs-CZ" dirty="0" smtClean="0">
                <a:latin typeface="Verdana" panose="020B0604030504040204" pitchFamily="34" charset="0"/>
              </a:rPr>
              <a:t>Ovocný sad vysázen v kalendářním roce 2000 nebo později</a:t>
            </a:r>
          </a:p>
          <a:p>
            <a:r>
              <a:rPr lang="cs-CZ" b="1" dirty="0"/>
              <a:t>Změna u Podpory na produkci bílkovinných </a:t>
            </a:r>
            <a:r>
              <a:rPr lang="cs-CZ" b="1" dirty="0" smtClean="0"/>
              <a:t>plodin</a:t>
            </a:r>
          </a:p>
          <a:p>
            <a:pPr lvl="1"/>
            <a:r>
              <a:rPr lang="cs-CZ" dirty="0" smtClean="0">
                <a:latin typeface="Verdana" panose="020B0604030504040204" pitchFamily="34" charset="0"/>
              </a:rPr>
              <a:t>Do podporovaných druhů nově i směs vyjmenovaných plodin s travami, přičemž poměr vyjmenovaných plodin </a:t>
            </a:r>
            <a:r>
              <a:rPr lang="cs-CZ" dirty="0">
                <a:latin typeface="Verdana" panose="020B0604030504040204" pitchFamily="34" charset="0"/>
              </a:rPr>
              <a:t>činí v porostu více než 50 %.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90975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Jednotná žádost 2023 - Přímé platby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1400" b="1" dirty="0"/>
              <a:t>Režimy pro klima a životní prostředí – </a:t>
            </a:r>
            <a:r>
              <a:rPr lang="cs-CZ" sz="1400" b="1" u="sng" dirty="0" err="1"/>
              <a:t>Celofaremní</a:t>
            </a:r>
            <a:r>
              <a:rPr lang="cs-CZ" sz="1400" b="1" u="sng" dirty="0"/>
              <a:t> </a:t>
            </a:r>
            <a:r>
              <a:rPr lang="cs-CZ" sz="1400" b="1" u="sng" dirty="0" err="1" smtClean="0"/>
              <a:t>ekoplatba</a:t>
            </a:r>
            <a:r>
              <a:rPr lang="cs-CZ" sz="1400" b="1" u="sng" dirty="0" smtClean="0"/>
              <a:t> základní úroveň</a:t>
            </a:r>
            <a:endParaRPr lang="cs-CZ" sz="1400" b="1" u="sng" dirty="0"/>
          </a:p>
          <a:p>
            <a:pPr marL="0" indent="0">
              <a:buNone/>
            </a:pPr>
            <a:endParaRPr lang="cs-CZ" dirty="0" smtClean="0"/>
          </a:p>
          <a:p>
            <a:r>
              <a:rPr lang="cs-CZ" sz="1400" b="1" u="sng" dirty="0">
                <a:solidFill>
                  <a:srgbClr val="FF0000"/>
                </a:solidFill>
              </a:rPr>
              <a:t>EKOPLATBA není EKOLOGICKÉ </a:t>
            </a:r>
            <a:r>
              <a:rPr lang="cs-CZ" sz="1400" b="1" u="sng" dirty="0" smtClean="0">
                <a:solidFill>
                  <a:srgbClr val="FF0000"/>
                </a:solidFill>
              </a:rPr>
              <a:t>ZEMĚDĚLSTVÍ</a:t>
            </a:r>
            <a:r>
              <a:rPr lang="cs-CZ" sz="1400" dirty="0" smtClean="0"/>
              <a:t>, je to dobrovolné opatření navazující na </a:t>
            </a:r>
            <a:r>
              <a:rPr lang="cs-CZ" sz="1400" dirty="0" err="1" smtClean="0"/>
              <a:t>Greening</a:t>
            </a:r>
            <a:endParaRPr lang="cs-CZ" sz="1400" dirty="0"/>
          </a:p>
          <a:p>
            <a:r>
              <a:rPr lang="cs-CZ" sz="1400" dirty="0" smtClean="0"/>
              <a:t>Součástí </a:t>
            </a:r>
            <a:r>
              <a:rPr lang="cs-CZ" sz="1400" dirty="0"/>
              <a:t>žádosti je deklarace neprodukčních ploch, deklarace </a:t>
            </a:r>
            <a:r>
              <a:rPr lang="cs-CZ" sz="1400" dirty="0" err="1"/>
              <a:t>nepokosů</a:t>
            </a:r>
            <a:r>
              <a:rPr lang="cs-CZ" sz="1400" dirty="0"/>
              <a:t> a deklarace </a:t>
            </a:r>
            <a:r>
              <a:rPr lang="cs-CZ" sz="1400" dirty="0" smtClean="0"/>
              <a:t>rozorání/zatravnění</a:t>
            </a:r>
          </a:p>
          <a:p>
            <a:r>
              <a:rPr lang="cs-CZ" sz="1400" dirty="0"/>
              <a:t>P</a:t>
            </a:r>
            <a:r>
              <a:rPr lang="cs-CZ" sz="1400" dirty="0" smtClean="0"/>
              <a:t>odmínky </a:t>
            </a:r>
            <a:r>
              <a:rPr lang="cs-CZ" sz="1400" dirty="0"/>
              <a:t>základní úrovně </a:t>
            </a:r>
            <a:r>
              <a:rPr lang="cs-CZ" sz="1400" dirty="0" smtClean="0"/>
              <a:t>navazují </a:t>
            </a:r>
            <a:r>
              <a:rPr lang="cs-CZ" sz="1400" dirty="0"/>
              <a:t>na podmíněnost, </a:t>
            </a:r>
            <a:r>
              <a:rPr lang="cs-CZ" sz="1400" dirty="0" smtClean="0"/>
              <a:t>není ale možné </a:t>
            </a:r>
            <a:r>
              <a:rPr lang="cs-CZ" sz="1400" dirty="0"/>
              <a:t>využít výjimky </a:t>
            </a:r>
            <a:r>
              <a:rPr lang="cs-CZ" sz="1400" dirty="0" smtClean="0"/>
              <a:t>stanovené pro podmíněnost</a:t>
            </a:r>
          </a:p>
          <a:p>
            <a:r>
              <a:rPr lang="cs-CZ" sz="1400" dirty="0" smtClean="0"/>
              <a:t>Podmínky opatření </a:t>
            </a:r>
            <a:r>
              <a:rPr lang="cs-CZ" sz="1400" dirty="0"/>
              <a:t>se posuzují vůči DPB evidovaným v LPIS na žadatele ke dni podání </a:t>
            </a:r>
            <a:r>
              <a:rPr lang="cs-CZ" sz="1400" dirty="0" smtClean="0"/>
              <a:t>žádosti</a:t>
            </a:r>
          </a:p>
          <a:p>
            <a:r>
              <a:rPr lang="cs-CZ" sz="1400" dirty="0" smtClean="0"/>
              <a:t>Minimální výměra, </a:t>
            </a:r>
            <a:r>
              <a:rPr lang="cs-CZ" sz="1400" dirty="0"/>
              <a:t>na kterou lze základní </a:t>
            </a:r>
            <a:r>
              <a:rPr lang="cs-CZ" sz="1400" dirty="0" err="1"/>
              <a:t>ekoplatbu</a:t>
            </a:r>
            <a:r>
              <a:rPr lang="cs-CZ" sz="1400" dirty="0"/>
              <a:t> </a:t>
            </a:r>
            <a:r>
              <a:rPr lang="cs-CZ" sz="1400" dirty="0" smtClean="0"/>
              <a:t>poskytnout, </a:t>
            </a:r>
            <a:r>
              <a:rPr lang="cs-CZ" sz="1400" dirty="0"/>
              <a:t>je 1 </a:t>
            </a:r>
            <a:r>
              <a:rPr lang="cs-CZ" sz="1400" dirty="0" smtClean="0"/>
              <a:t>ha</a:t>
            </a:r>
          </a:p>
          <a:p>
            <a:r>
              <a:rPr lang="cs-CZ" sz="1400" dirty="0" smtClean="0"/>
              <a:t>Nutné plnit podmínky jednotlivých užívaných kultur, na které lze poskytnout dotaci, a to bez výjimek</a:t>
            </a:r>
          </a:p>
          <a:p>
            <a:r>
              <a:rPr lang="cs-CZ" sz="1400" b="1" u="sng" dirty="0" smtClean="0"/>
              <a:t>Plnění neprodukčních ploch od 1 ha R</a:t>
            </a:r>
          </a:p>
          <a:p>
            <a:r>
              <a:rPr lang="cs-CZ" sz="1400" dirty="0" smtClean="0"/>
              <a:t>Platba </a:t>
            </a:r>
            <a:r>
              <a:rPr lang="cs-CZ" sz="1400" dirty="0"/>
              <a:t>není poskytována na kultury </a:t>
            </a:r>
            <a:r>
              <a:rPr lang="cs-CZ" sz="1400" dirty="0" smtClean="0"/>
              <a:t>jiná </a:t>
            </a:r>
            <a:r>
              <a:rPr lang="cs-CZ" sz="1400" dirty="0"/>
              <a:t>kultura (O), mimoprodukční plocha </a:t>
            </a:r>
            <a:r>
              <a:rPr lang="cs-CZ" sz="1400" dirty="0" smtClean="0"/>
              <a:t>(M</a:t>
            </a:r>
            <a:r>
              <a:rPr lang="cs-CZ" sz="1400" dirty="0"/>
              <a:t>), Plochu s kontejnery (Q) a  rybník (B)</a:t>
            </a:r>
          </a:p>
          <a:p>
            <a:r>
              <a:rPr lang="cs-CZ" sz="1400" dirty="0" smtClean="0"/>
              <a:t>Sazba cca 1640 Kč/ha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84413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Jednotná žádost 2023 - Přímé platby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sz="1400" b="1" dirty="0"/>
              <a:t>Režimy pro klima a životní prostředí – Podmínky pro kulturu R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sz="1400" u="sng" dirty="0"/>
              <a:t>Evidence na žadatele v LPIS </a:t>
            </a:r>
            <a:r>
              <a:rPr lang="cs-CZ" sz="1400" dirty="0" smtClean="0"/>
              <a:t>ode </a:t>
            </a:r>
            <a:r>
              <a:rPr lang="cs-CZ" sz="1400" dirty="0"/>
              <a:t>dne podání žádosti do </a:t>
            </a:r>
            <a:r>
              <a:rPr lang="cs-CZ" sz="1400" dirty="0" smtClean="0"/>
              <a:t>31. </a:t>
            </a:r>
            <a:r>
              <a:rPr lang="cs-CZ" sz="1400" dirty="0" smtClean="0"/>
              <a:t>října</a:t>
            </a:r>
            <a:endParaRPr lang="cs-CZ" sz="1400" dirty="0"/>
          </a:p>
          <a:p>
            <a:r>
              <a:rPr lang="cs-CZ" sz="1400" b="1" dirty="0" smtClean="0"/>
              <a:t>Diverzifikace plodin:</a:t>
            </a:r>
          </a:p>
          <a:p>
            <a:pPr lvl="1"/>
            <a:r>
              <a:rPr lang="cs-CZ" sz="1400" dirty="0" smtClean="0"/>
              <a:t>Pro </a:t>
            </a:r>
            <a:r>
              <a:rPr lang="cs-CZ" sz="1400" dirty="0"/>
              <a:t>rok 2023 platí stejná pravidla jako pro diverzifikaci v rámci </a:t>
            </a:r>
            <a:r>
              <a:rPr lang="cs-CZ" sz="1400" dirty="0" err="1"/>
              <a:t>Greeningu</a:t>
            </a:r>
            <a:r>
              <a:rPr lang="cs-CZ" sz="1400" dirty="0"/>
              <a:t> 2022, včetně uplatnění </a:t>
            </a:r>
            <a:r>
              <a:rPr lang="cs-CZ" sz="1400" dirty="0" smtClean="0"/>
              <a:t>výjimek:</a:t>
            </a:r>
          </a:p>
          <a:p>
            <a:pPr lvl="2"/>
            <a:r>
              <a:rPr lang="cs-CZ" sz="1400" dirty="0" smtClean="0"/>
              <a:t>nad 10 až 30 ha	</a:t>
            </a:r>
            <a:r>
              <a:rPr lang="cs-CZ" sz="1400" dirty="0"/>
              <a:t>– min. 2 plodiny, hlavní max. 75 </a:t>
            </a:r>
            <a:r>
              <a:rPr lang="cs-CZ" sz="1400" dirty="0" smtClean="0"/>
              <a:t>%</a:t>
            </a:r>
          </a:p>
          <a:p>
            <a:pPr lvl="2"/>
            <a:r>
              <a:rPr lang="cs-CZ" sz="1400" dirty="0" smtClean="0"/>
              <a:t>nad 30 ha		– </a:t>
            </a:r>
            <a:r>
              <a:rPr lang="cs-CZ" sz="1400" dirty="0"/>
              <a:t>min. 3 plodiny, hlavní max. 75 %, dvě hlavní v součtu max. 95 </a:t>
            </a:r>
            <a:r>
              <a:rPr lang="cs-CZ" sz="1400" dirty="0" smtClean="0"/>
              <a:t>%</a:t>
            </a:r>
          </a:p>
          <a:p>
            <a:pPr lvl="2"/>
            <a:r>
              <a:rPr lang="cs-CZ" sz="1400" dirty="0" smtClean="0"/>
              <a:t>výjimky		-	</a:t>
            </a:r>
            <a:endParaRPr lang="cs-CZ" sz="1400" dirty="0"/>
          </a:p>
          <a:p>
            <a:pPr lvl="2"/>
            <a:endParaRPr lang="cs-CZ" sz="1400" dirty="0"/>
          </a:p>
          <a:p>
            <a:pPr lvl="1"/>
            <a:r>
              <a:rPr lang="cs-CZ" sz="1400" dirty="0" smtClean="0"/>
              <a:t>Od roku 2024:</a:t>
            </a:r>
          </a:p>
          <a:p>
            <a:pPr lvl="2"/>
            <a:r>
              <a:rPr lang="cs-CZ" sz="1400" dirty="0" smtClean="0"/>
              <a:t>10 ha až 30 ha	– min. 2 plodiny, hlavní max. 75 %</a:t>
            </a:r>
          </a:p>
          <a:p>
            <a:pPr lvl="2"/>
            <a:r>
              <a:rPr lang="cs-CZ" sz="1400" dirty="0" smtClean="0"/>
              <a:t>nad 30 ha až 150 ha	– min. 3 plodiny, hlavní max. 75 %, dvě hlavní v součtu max. 95 %</a:t>
            </a:r>
          </a:p>
          <a:p>
            <a:pPr lvl="2"/>
            <a:r>
              <a:rPr lang="cs-CZ" sz="1400" dirty="0" smtClean="0"/>
              <a:t>nad 150 ha	– min. 4 </a:t>
            </a:r>
            <a:r>
              <a:rPr lang="cs-CZ" sz="1400" dirty="0"/>
              <a:t>plodiny, hlavní max. 75 %, </a:t>
            </a:r>
            <a:r>
              <a:rPr lang="cs-CZ" sz="1400" dirty="0" smtClean="0"/>
              <a:t>tři </a:t>
            </a:r>
            <a:r>
              <a:rPr lang="cs-CZ" sz="1400" dirty="0"/>
              <a:t>hlavní v součtu max. 95 %</a:t>
            </a:r>
          </a:p>
          <a:p>
            <a:pPr lvl="2"/>
            <a:endParaRPr lang="cs-CZ" sz="1400" dirty="0"/>
          </a:p>
          <a:p>
            <a:pPr marL="171450" lvl="1" indent="-171450">
              <a:lnSpc>
                <a:spcPct val="110000"/>
              </a:lnSpc>
            </a:pPr>
            <a:r>
              <a:rPr lang="cs-CZ" sz="1400" dirty="0">
                <a:latin typeface="Verdana" panose="020B0604030504040204" pitchFamily="34" charset="0"/>
              </a:rPr>
              <a:t> </a:t>
            </a:r>
            <a:r>
              <a:rPr lang="cs-CZ" sz="1400" b="1" dirty="0">
                <a:latin typeface="Verdana" panose="020B0604030504040204" pitchFamily="34" charset="0"/>
              </a:rPr>
              <a:t>Udržitelné hospodaření s organickou hmotou </a:t>
            </a:r>
            <a:r>
              <a:rPr lang="cs-CZ" sz="1400" dirty="0" smtClean="0">
                <a:solidFill>
                  <a:srgbClr val="FF0000"/>
                </a:solidFill>
                <a:latin typeface="Verdana" panose="020B0604030504040204" pitchFamily="34" charset="0"/>
              </a:rPr>
              <a:t>na </a:t>
            </a:r>
            <a:r>
              <a:rPr lang="cs-CZ" sz="1400" dirty="0">
                <a:solidFill>
                  <a:srgbClr val="FF0000"/>
                </a:solidFill>
                <a:latin typeface="Verdana" panose="020B0604030504040204" pitchFamily="34" charset="0"/>
              </a:rPr>
              <a:t>nejméně 35 % orné půdy </a:t>
            </a:r>
            <a:r>
              <a:rPr lang="cs-CZ" sz="1400" dirty="0">
                <a:latin typeface="Verdana" panose="020B0604030504040204" pitchFamily="34" charset="0"/>
              </a:rPr>
              <a:t>žadatele (R, U, G), </a:t>
            </a:r>
            <a:r>
              <a:rPr lang="cs-CZ" sz="1400" dirty="0" smtClean="0">
                <a:latin typeface="Verdana" panose="020B0604030504040204" pitchFamily="34" charset="0"/>
              </a:rPr>
              <a:t>v </a:t>
            </a:r>
            <a:r>
              <a:rPr lang="cs-CZ" sz="1400" dirty="0">
                <a:latin typeface="Verdana" panose="020B0604030504040204" pitchFamily="34" charset="0"/>
              </a:rPr>
              <a:t>kontrolním období od 1</a:t>
            </a:r>
            <a:r>
              <a:rPr lang="cs-CZ" sz="1400" dirty="0" smtClean="0">
                <a:latin typeface="Verdana" panose="020B0604030504040204" pitchFamily="34" charset="0"/>
              </a:rPr>
              <a:t>. července </a:t>
            </a:r>
            <a:r>
              <a:rPr lang="cs-CZ" sz="1400" dirty="0">
                <a:latin typeface="Verdana" panose="020B0604030504040204" pitchFamily="34" charset="0"/>
              </a:rPr>
              <a:t>roku předcházejícího podání žádosti do 30. června roku podání </a:t>
            </a:r>
            <a:r>
              <a:rPr lang="cs-CZ" sz="1400" dirty="0" smtClean="0">
                <a:latin typeface="Verdana" panose="020B0604030504040204" pitchFamily="34" charset="0"/>
              </a:rPr>
              <a:t>žádosti:</a:t>
            </a:r>
          </a:p>
          <a:p>
            <a:pPr marL="628650" lvl="2" indent="-171450">
              <a:lnSpc>
                <a:spcPct val="110000"/>
              </a:lnSpc>
            </a:pPr>
            <a:r>
              <a:rPr lang="cs-CZ" sz="1400" dirty="0" smtClean="0">
                <a:latin typeface="Verdana" panose="020B0604030504040204" pitchFamily="34" charset="0"/>
              </a:rPr>
              <a:t>platí </a:t>
            </a:r>
            <a:r>
              <a:rPr lang="cs-CZ" sz="1400" dirty="0">
                <a:latin typeface="Verdana" panose="020B0604030504040204" pitchFamily="34" charset="0"/>
              </a:rPr>
              <a:t>pro žadatele </a:t>
            </a:r>
            <a:r>
              <a:rPr lang="cs-CZ" sz="1400" dirty="0">
                <a:solidFill>
                  <a:srgbClr val="FF0000"/>
                </a:solidFill>
                <a:latin typeface="Verdana" panose="020B0604030504040204" pitchFamily="34" charset="0"/>
              </a:rPr>
              <a:t>s více než 30 ha R,U,G </a:t>
            </a:r>
            <a:r>
              <a:rPr lang="cs-CZ" sz="1400" dirty="0">
                <a:latin typeface="Verdana" panose="020B0604030504040204" pitchFamily="34" charset="0"/>
              </a:rPr>
              <a:t>ke dni podání žádosti</a:t>
            </a:r>
          </a:p>
          <a:p>
            <a:pPr marL="628650" lvl="2" indent="-171450">
              <a:lnSpc>
                <a:spcPct val="110000"/>
              </a:lnSpc>
            </a:pPr>
            <a:r>
              <a:rPr lang="cs-CZ" sz="1400" dirty="0">
                <a:latin typeface="Verdana" panose="020B0604030504040204" pitchFamily="34" charset="0"/>
              </a:rPr>
              <a:t>na lehkých nebo těžkých půdách je </a:t>
            </a:r>
            <a:r>
              <a:rPr lang="cs-CZ" sz="1400" dirty="0" smtClean="0">
                <a:latin typeface="Verdana" panose="020B0604030504040204" pitchFamily="34" charset="0"/>
              </a:rPr>
              <a:t>min. podíl </a:t>
            </a:r>
            <a:r>
              <a:rPr lang="cs-CZ" sz="1400" dirty="0">
                <a:latin typeface="Verdana" panose="020B0604030504040204" pitchFamily="34" charset="0"/>
              </a:rPr>
              <a:t>30 </a:t>
            </a:r>
            <a:r>
              <a:rPr lang="cs-CZ" sz="1400" dirty="0" smtClean="0">
                <a:latin typeface="Verdana" panose="020B0604030504040204" pitchFamily="34" charset="0"/>
              </a:rPr>
              <a:t>%, % podíl se dále zvýší nebo sníží podle výměry vybraných plodin dle přílohy</a:t>
            </a:r>
            <a:endParaRPr lang="cs-CZ" sz="1400" dirty="0">
              <a:latin typeface="Verdana" panose="020B0604030504040204" pitchFamily="34" charset="0"/>
            </a:endParaRPr>
          </a:p>
          <a:p>
            <a:r>
              <a:rPr lang="cs-CZ" sz="1400" dirty="0"/>
              <a:t>Z</a:t>
            </a:r>
            <a:r>
              <a:rPr lang="cs-CZ" sz="1400" dirty="0" smtClean="0"/>
              <a:t>pracovat </a:t>
            </a:r>
            <a:r>
              <a:rPr lang="cs-CZ" sz="1400" b="1" dirty="0"/>
              <a:t>výpočet </a:t>
            </a:r>
            <a:r>
              <a:rPr lang="cs-CZ" sz="1400" dirty="0"/>
              <a:t>pro vyhodnocení udržitelnosti </a:t>
            </a:r>
            <a:r>
              <a:rPr lang="cs-CZ" sz="1400" b="1" dirty="0"/>
              <a:t>hospodaření s organickou hmotou do </a:t>
            </a:r>
            <a:r>
              <a:rPr lang="cs-CZ" sz="1400" b="1" dirty="0" smtClean="0"/>
              <a:t>30. září </a:t>
            </a:r>
            <a:r>
              <a:rPr lang="cs-CZ" sz="1400" dirty="0"/>
              <a:t>roku podání </a:t>
            </a:r>
            <a:r>
              <a:rPr lang="cs-CZ" sz="1400" dirty="0" smtClean="0"/>
              <a:t>žádosti</a:t>
            </a:r>
          </a:p>
          <a:p>
            <a:pPr marL="0" indent="0">
              <a:buNone/>
            </a:pPr>
            <a:endParaRPr lang="cs-CZ" sz="1600" dirty="0">
              <a:solidFill>
                <a:srgbClr val="034A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79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Jednotná žádost 2023 - Přímé platby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5876" y="1367560"/>
            <a:ext cx="7198822" cy="506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45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Jednotná žádost 2023 - Přímé platby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1400" b="1" dirty="0"/>
              <a:t>Režimy pro klima a životní prostředí – Podmínky pro kulturu R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sz="1400" u="sng" dirty="0" smtClean="0"/>
              <a:t>Pokud </a:t>
            </a:r>
            <a:r>
              <a:rPr lang="cs-CZ" sz="1400" u="sng" dirty="0"/>
              <a:t>se hranice DPB nachází do </a:t>
            </a:r>
            <a:r>
              <a:rPr lang="cs-CZ" sz="1400" u="sng" dirty="0" smtClean="0"/>
              <a:t>6 </a:t>
            </a:r>
            <a:r>
              <a:rPr lang="cs-CZ" sz="1400" u="sng" dirty="0"/>
              <a:t>metrů od útvaru stálých povrchových vod</a:t>
            </a:r>
          </a:p>
          <a:p>
            <a:r>
              <a:rPr lang="cs-CZ" sz="1400" b="1" u="sng" dirty="0" smtClean="0"/>
              <a:t>Vyčlenit </a:t>
            </a:r>
            <a:r>
              <a:rPr lang="cs-CZ" sz="1400" b="1" u="sng" dirty="0"/>
              <a:t>ochranný pás </a:t>
            </a:r>
            <a:r>
              <a:rPr lang="cs-CZ" sz="1400" u="sng" dirty="0"/>
              <a:t>podél vody typu </a:t>
            </a:r>
            <a:r>
              <a:rPr lang="cs-CZ" sz="1400" b="1" u="sng" dirty="0"/>
              <a:t>základní </a:t>
            </a:r>
            <a:r>
              <a:rPr lang="cs-CZ" sz="1400" b="1" dirty="0"/>
              <a:t>o minimální šíři 6 metrů od hranice dílů půdního bloku a minimální délce 15 m. Maximální </a:t>
            </a:r>
            <a:r>
              <a:rPr lang="cs-CZ" sz="1400" dirty="0"/>
              <a:t>započitatelná </a:t>
            </a:r>
            <a:r>
              <a:rPr lang="cs-CZ" sz="1400" b="1" dirty="0"/>
              <a:t>šíře je pak 30 m</a:t>
            </a:r>
            <a:r>
              <a:rPr lang="cs-CZ" sz="1400" dirty="0"/>
              <a:t>.</a:t>
            </a:r>
          </a:p>
          <a:p>
            <a:r>
              <a:rPr lang="cs-CZ" sz="1400" dirty="0"/>
              <a:t>Pás bude </a:t>
            </a:r>
            <a:r>
              <a:rPr lang="cs-CZ" sz="1400" dirty="0" err="1" smtClean="0"/>
              <a:t>předvymezen</a:t>
            </a:r>
            <a:r>
              <a:rPr lang="cs-CZ" sz="1400" dirty="0" smtClean="0"/>
              <a:t> v </a:t>
            </a:r>
            <a:r>
              <a:rPr lang="cs-CZ" sz="1400" dirty="0"/>
              <a:t>LPIS, žadatel musí založit pás na min. 90</a:t>
            </a:r>
            <a:r>
              <a:rPr lang="cs-CZ" sz="1400" dirty="0" smtClean="0"/>
              <a:t>% této </a:t>
            </a:r>
            <a:r>
              <a:rPr lang="cs-CZ" sz="1400" dirty="0" err="1" smtClean="0"/>
              <a:t>předvymezené</a:t>
            </a:r>
            <a:r>
              <a:rPr lang="cs-CZ" sz="1400" dirty="0" smtClean="0"/>
              <a:t> </a:t>
            </a:r>
            <a:r>
              <a:rPr lang="cs-CZ" sz="1400" dirty="0"/>
              <a:t>výměry</a:t>
            </a:r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r>
              <a:rPr lang="cs-CZ" sz="1400" u="sng" dirty="0"/>
              <a:t>Podmínka </a:t>
            </a:r>
            <a:r>
              <a:rPr lang="cs-CZ" sz="1400" u="sng" dirty="0" smtClean="0"/>
              <a:t>vyčlenění </a:t>
            </a:r>
            <a:r>
              <a:rPr lang="cs-CZ" sz="1400" u="sng" dirty="0"/>
              <a:t>OCHP podél vody se nevztahuje na: </a:t>
            </a:r>
          </a:p>
          <a:p>
            <a:pPr marL="0" indent="0">
              <a:buNone/>
            </a:pPr>
            <a:endParaRPr lang="cs-CZ" sz="1400" u="sng" dirty="0"/>
          </a:p>
          <a:p>
            <a:pPr>
              <a:buAutoNum type="alphaLcParenR"/>
            </a:pPr>
            <a:r>
              <a:rPr lang="cs-CZ" sz="1400" dirty="0"/>
              <a:t> </a:t>
            </a:r>
            <a:r>
              <a:rPr lang="cs-CZ" sz="1400" dirty="0" smtClean="0"/>
              <a:t>plochy s </a:t>
            </a:r>
            <a:r>
              <a:rPr lang="cs-CZ" sz="1400" dirty="0" err="1" smtClean="0"/>
              <a:t>biopásy</a:t>
            </a:r>
            <a:r>
              <a:rPr lang="cs-CZ" sz="1400" dirty="0" smtClean="0"/>
              <a:t> </a:t>
            </a:r>
            <a:r>
              <a:rPr lang="cs-CZ" sz="1400" dirty="0"/>
              <a:t>v rámci titulu kombinovaný </a:t>
            </a:r>
            <a:r>
              <a:rPr lang="cs-CZ" sz="1400" dirty="0" err="1" smtClean="0"/>
              <a:t>biopás</a:t>
            </a:r>
            <a:r>
              <a:rPr lang="cs-CZ" sz="1400" dirty="0" smtClean="0"/>
              <a:t> přiléhající k vodnímu útvaru plochou jetelotravního pásu</a:t>
            </a:r>
            <a:endParaRPr lang="cs-CZ" sz="1400" dirty="0"/>
          </a:p>
          <a:p>
            <a:pPr>
              <a:buAutoNum type="alphaLcParenR"/>
            </a:pPr>
            <a:r>
              <a:rPr lang="cs-CZ" sz="1400" dirty="0"/>
              <a:t> </a:t>
            </a:r>
            <a:r>
              <a:rPr lang="cs-CZ" sz="1400" dirty="0" smtClean="0"/>
              <a:t>plochy </a:t>
            </a:r>
            <a:r>
              <a:rPr lang="cs-CZ" sz="1400" dirty="0"/>
              <a:t>vyčleněné v rámci ochrany čejky chocholaté</a:t>
            </a:r>
          </a:p>
          <a:p>
            <a:pPr>
              <a:buAutoNum type="alphaLcParenR"/>
            </a:pPr>
            <a:r>
              <a:rPr lang="cs-CZ" sz="1400" dirty="0"/>
              <a:t> </a:t>
            </a:r>
            <a:r>
              <a:rPr lang="cs-CZ" sz="1400" dirty="0" smtClean="0"/>
              <a:t>plochy </a:t>
            </a:r>
            <a:r>
              <a:rPr lang="cs-CZ" sz="1400" dirty="0"/>
              <a:t>zatravněné orné půdy podle </a:t>
            </a:r>
            <a:r>
              <a:rPr lang="cs-CZ" sz="1400" dirty="0" smtClean="0"/>
              <a:t>NV upravující AEKO</a:t>
            </a:r>
          </a:p>
          <a:p>
            <a:pPr>
              <a:buAutoNum type="alphaLcParenR"/>
            </a:pPr>
            <a:r>
              <a:rPr lang="cs-CZ" sz="1400" dirty="0" smtClean="0">
                <a:solidFill>
                  <a:srgbClr val="2A421A"/>
                </a:solidFill>
              </a:rPr>
              <a:t> </a:t>
            </a:r>
            <a:r>
              <a:rPr lang="cs-CZ" sz="1400" dirty="0" smtClean="0"/>
              <a:t>plochy, </a:t>
            </a:r>
            <a:r>
              <a:rPr lang="cs-CZ" sz="1400" dirty="0"/>
              <a:t>na kterých se nachází </a:t>
            </a:r>
            <a:r>
              <a:rPr lang="cs-CZ" sz="1400" dirty="0" smtClean="0"/>
              <a:t>skleník </a:t>
            </a:r>
            <a:r>
              <a:rPr lang="cs-CZ" sz="1400" dirty="0"/>
              <a:t>nebo pevný </a:t>
            </a:r>
            <a:r>
              <a:rPr lang="cs-CZ" sz="1400" dirty="0" smtClean="0"/>
              <a:t>kryt</a:t>
            </a:r>
          </a:p>
          <a:p>
            <a:pPr>
              <a:buFont typeface="Arial" panose="020B0604020202020204" pitchFamily="34" charset="0"/>
              <a:buAutoNum type="alphaLcParenR"/>
            </a:pPr>
            <a:r>
              <a:rPr lang="cs-CZ" sz="1400" dirty="0" smtClean="0"/>
              <a:t> plochy, </a:t>
            </a:r>
            <a:r>
              <a:rPr lang="cs-CZ" sz="1400" dirty="0"/>
              <a:t>které byly osety před 1. dubnem 2023, a žadatel to uvedl v </a:t>
            </a:r>
            <a:r>
              <a:rPr lang="cs-CZ" sz="1400" dirty="0" smtClean="0"/>
              <a:t>JŽ</a:t>
            </a:r>
            <a:endParaRPr lang="cs-CZ" sz="1400" dirty="0"/>
          </a:p>
          <a:p>
            <a:pPr>
              <a:buFont typeface="Arial" panose="020B0604020202020204" pitchFamily="34" charset="0"/>
              <a:buAutoNum type="alphaLcParenR"/>
            </a:pPr>
            <a:r>
              <a:rPr lang="cs-CZ" sz="1400" dirty="0" smtClean="0"/>
              <a:t> plochy </a:t>
            </a:r>
            <a:r>
              <a:rPr lang="cs-CZ" sz="1400" dirty="0"/>
              <a:t>s dobíhajícími závazky integrované produkce zeleniny a jahodníku (pro rok 2023)</a:t>
            </a:r>
          </a:p>
          <a:p>
            <a:pPr>
              <a:buAutoNum type="alphaLcParenR"/>
            </a:pPr>
            <a:endParaRPr lang="cs-CZ" sz="1400" dirty="0"/>
          </a:p>
          <a:p>
            <a:endParaRPr lang="cs-CZ" sz="1600" dirty="0">
              <a:solidFill>
                <a:srgbClr val="034A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76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Jednotná žádost 2023 - Přímé platby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sz="1400" dirty="0"/>
          </a:p>
          <a:p>
            <a:endParaRPr lang="cs-CZ" sz="1600" dirty="0">
              <a:solidFill>
                <a:srgbClr val="034A3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506" y="1436870"/>
            <a:ext cx="9221585" cy="4995025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1097280" y="5328458"/>
            <a:ext cx="1030778" cy="5320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190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Jednotná žádost 2023 - Přímé platby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1400" b="1" dirty="0"/>
              <a:t>Režimy pro klima a životní prostředí – Podmínky pro kulturu </a:t>
            </a:r>
            <a:r>
              <a:rPr lang="cs-CZ" sz="1400" b="1" dirty="0" smtClean="0"/>
              <a:t>R</a:t>
            </a:r>
          </a:p>
          <a:p>
            <a:pPr marL="0" indent="0">
              <a:buNone/>
            </a:pPr>
            <a:endParaRPr lang="cs-CZ" sz="1400" b="1" dirty="0"/>
          </a:p>
          <a:p>
            <a:pPr marL="0" indent="0">
              <a:buNone/>
            </a:pPr>
            <a:r>
              <a:rPr lang="cs-CZ" sz="1400" u="sng" dirty="0" smtClean="0"/>
              <a:t>Na </a:t>
            </a:r>
            <a:r>
              <a:rPr lang="cs-CZ" sz="1400" u="sng" dirty="0"/>
              <a:t>ochranném pásu podél vody </a:t>
            </a:r>
            <a:r>
              <a:rPr lang="cs-CZ" sz="1400" u="sng" dirty="0" smtClean="0"/>
              <a:t>musí </a:t>
            </a:r>
            <a:r>
              <a:rPr lang="cs-CZ" sz="1400" u="sng" dirty="0"/>
              <a:t>žadatel </a:t>
            </a:r>
            <a:r>
              <a:rPr lang="cs-CZ" sz="1400" u="sng" dirty="0" smtClean="0"/>
              <a:t>zajistit:</a:t>
            </a:r>
          </a:p>
          <a:p>
            <a:pPr marL="0" indent="0">
              <a:buNone/>
            </a:pPr>
            <a:endParaRPr lang="cs-CZ" sz="1400" u="sng" dirty="0"/>
          </a:p>
          <a:p>
            <a:pPr marL="342900" indent="-342900">
              <a:buAutoNum type="alphaLcParenR"/>
            </a:pPr>
            <a:r>
              <a:rPr lang="cs-CZ" sz="1400" dirty="0" smtClean="0"/>
              <a:t>souvislý </a:t>
            </a:r>
            <a:r>
              <a:rPr lang="cs-CZ" sz="1400" dirty="0"/>
              <a:t>pokryv trav z čeledi </a:t>
            </a:r>
            <a:r>
              <a:rPr lang="cs-CZ" sz="1400" dirty="0" err="1"/>
              <a:t>lipnicovitých</a:t>
            </a:r>
            <a:r>
              <a:rPr lang="cs-CZ" sz="1400" dirty="0"/>
              <a:t> </a:t>
            </a:r>
            <a:r>
              <a:rPr lang="cs-CZ" sz="1400" dirty="0" smtClean="0"/>
              <a:t>, max. 10 % plodin dle přílohy NV č. 5, </a:t>
            </a:r>
            <a:r>
              <a:rPr lang="cs-CZ" sz="1400" dirty="0"/>
              <a:t>a to minimálně   od 1</a:t>
            </a:r>
            <a:r>
              <a:rPr lang="cs-CZ" sz="1400" dirty="0" smtClean="0"/>
              <a:t>. června </a:t>
            </a:r>
            <a:r>
              <a:rPr lang="cs-CZ" sz="1400" dirty="0"/>
              <a:t>do </a:t>
            </a:r>
            <a:r>
              <a:rPr lang="cs-CZ" sz="1400" dirty="0" smtClean="0"/>
              <a:t>31. října</a:t>
            </a:r>
          </a:p>
          <a:p>
            <a:pPr marL="342900" indent="-342900">
              <a:buAutoNum type="alphaLcParenR"/>
            </a:pPr>
            <a:r>
              <a:rPr lang="cs-CZ" sz="1400" dirty="0"/>
              <a:t>provádění seče s odklizením biomasy nebo mulčování </a:t>
            </a:r>
            <a:r>
              <a:rPr lang="cs-CZ" sz="1400" dirty="0" smtClean="0"/>
              <a:t>do </a:t>
            </a:r>
            <a:r>
              <a:rPr lang="cs-CZ" sz="1400" dirty="0"/>
              <a:t>31. </a:t>
            </a:r>
            <a:r>
              <a:rPr lang="cs-CZ" sz="1400" dirty="0" smtClean="0"/>
              <a:t>srpna </a:t>
            </a:r>
            <a:r>
              <a:rPr lang="cs-CZ" sz="1400" i="1" dirty="0" smtClean="0"/>
              <a:t>(u </a:t>
            </a:r>
            <a:r>
              <a:rPr lang="cs-CZ" sz="1400" i="1" dirty="0" err="1" smtClean="0"/>
              <a:t>neprodukce</a:t>
            </a:r>
            <a:r>
              <a:rPr lang="cs-CZ" sz="1400" i="1" dirty="0" smtClean="0"/>
              <a:t> až po 15.7. !)</a:t>
            </a:r>
          </a:p>
          <a:p>
            <a:pPr marL="342900" indent="-342900">
              <a:buAutoNum type="alphaLcParenR"/>
            </a:pPr>
            <a:r>
              <a:rPr lang="cs-CZ" sz="1400" dirty="0" smtClean="0"/>
              <a:t>v </a:t>
            </a:r>
            <a:r>
              <a:rPr lang="cs-CZ" sz="1400" dirty="0"/>
              <a:t>období od 1. června do 31. října </a:t>
            </a:r>
            <a:r>
              <a:rPr lang="cs-CZ" sz="1400" dirty="0" smtClean="0"/>
              <a:t>zákaz aplikace </a:t>
            </a:r>
            <a:r>
              <a:rPr lang="cs-CZ" sz="1400" dirty="0"/>
              <a:t>POR, hnojiva a upravené </a:t>
            </a:r>
            <a:r>
              <a:rPr lang="cs-CZ" sz="1400" dirty="0" smtClean="0"/>
              <a:t>kaly</a:t>
            </a:r>
          </a:p>
          <a:p>
            <a:pPr marL="342900" indent="-342900">
              <a:buAutoNum type="alphaLcParenR"/>
            </a:pPr>
            <a:r>
              <a:rPr lang="cs-CZ" sz="1400" dirty="0"/>
              <a:t>nejedná se o manipulační </a:t>
            </a:r>
            <a:r>
              <a:rPr lang="cs-CZ" sz="1400" dirty="0" smtClean="0"/>
              <a:t>plochu</a:t>
            </a:r>
          </a:p>
          <a:p>
            <a:pPr marL="0" indent="0">
              <a:buNone/>
            </a:pPr>
            <a:endParaRPr lang="cs-CZ" sz="1400" dirty="0" smtClean="0"/>
          </a:p>
          <a:p>
            <a:pPr marL="0" indent="0"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78579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cap="none" dirty="0" smtClean="0"/>
              <a:t>Novinky při podání jednotné žádosti</a:t>
            </a:r>
            <a:r>
              <a:rPr lang="cs-CZ" b="0" cap="none" dirty="0" smtClean="0"/>
              <a:t>​</a:t>
            </a:r>
            <a:endParaRPr lang="cs-CZ" cap="none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cs-CZ" b="1" dirty="0" smtClean="0"/>
              <a:t>Podání formuláře „Identifikace příjemců dotací“ </a:t>
            </a:r>
            <a:r>
              <a:rPr lang="cs-CZ" dirty="0" smtClean="0"/>
              <a:t> </a:t>
            </a:r>
            <a:r>
              <a:rPr lang="en-US" dirty="0" smtClean="0"/>
              <a:t>​</a:t>
            </a:r>
          </a:p>
          <a:p>
            <a:pPr lvl="1" fontAlgn="base"/>
            <a:r>
              <a:rPr lang="cs-CZ" dirty="0"/>
              <a:t>T</a:t>
            </a:r>
            <a:r>
              <a:rPr lang="cs-CZ" dirty="0" smtClean="0"/>
              <a:t>ýká </a:t>
            </a:r>
            <a:r>
              <a:rPr lang="cs-CZ" dirty="0"/>
              <a:t>se všech žadatelů o dotace z fondů EZZF a EZFRV.</a:t>
            </a:r>
            <a:r>
              <a:rPr lang="cs-CZ" dirty="0" smtClean="0"/>
              <a:t>​</a:t>
            </a:r>
          </a:p>
          <a:p>
            <a:pPr lvl="1" fontAlgn="base"/>
            <a:r>
              <a:rPr lang="cs-CZ" dirty="0">
                <a:solidFill>
                  <a:srgbClr val="FF0000"/>
                </a:solidFill>
              </a:rPr>
              <a:t>Před </a:t>
            </a:r>
            <a:r>
              <a:rPr lang="cs-CZ" dirty="0" smtClean="0">
                <a:solidFill>
                  <a:srgbClr val="FF0000"/>
                </a:solidFill>
              </a:rPr>
              <a:t>zpracováním JŽ </a:t>
            </a:r>
            <a:r>
              <a:rPr lang="cs-CZ" dirty="0"/>
              <a:t>musí žadatel </a:t>
            </a:r>
            <a:r>
              <a:rPr lang="cs-CZ" dirty="0" smtClean="0"/>
              <a:t>v sekci </a:t>
            </a:r>
            <a:r>
              <a:rPr lang="cs-CZ" dirty="0"/>
              <a:t>„Ostatní podání“ do části „Průřezové přílohy“ do dlaždice „Identifikace příjemců dotací“ </a:t>
            </a:r>
            <a:r>
              <a:rPr lang="cs-CZ" b="1" dirty="0"/>
              <a:t>a vyplnit aplikaci a vygenerovat formulář pro „Identifikaci příjemců dotací</a:t>
            </a:r>
            <a:r>
              <a:rPr lang="cs-CZ" b="1" dirty="0" smtClean="0"/>
              <a:t>“. </a:t>
            </a:r>
            <a:r>
              <a:rPr lang="cs-CZ" dirty="0" smtClean="0"/>
              <a:t>Bez toho nepůjde podat JŽ.</a:t>
            </a:r>
          </a:p>
          <a:p>
            <a:pPr lvl="1" fontAlgn="base"/>
            <a:endParaRPr lang="cs-CZ" dirty="0"/>
          </a:p>
          <a:p>
            <a:pPr lvl="1" fontAlgn="base"/>
            <a:endParaRPr lang="cs-CZ" dirty="0" smtClean="0"/>
          </a:p>
          <a:p>
            <a:pPr lvl="1" fontAlgn="base"/>
            <a:endParaRPr lang="cs-CZ" dirty="0"/>
          </a:p>
          <a:p>
            <a:pPr lvl="1" fontAlgn="base"/>
            <a:endParaRPr lang="cs-CZ" dirty="0" smtClean="0"/>
          </a:p>
          <a:p>
            <a:pPr lvl="1" fontAlgn="base"/>
            <a:endParaRPr lang="cs-CZ" dirty="0"/>
          </a:p>
          <a:p>
            <a:pPr lvl="1" fontAlgn="base"/>
            <a:endParaRPr lang="cs-CZ" dirty="0" smtClean="0"/>
          </a:p>
          <a:p>
            <a:pPr lvl="1" fontAlgn="base"/>
            <a:endParaRPr lang="cs-CZ" dirty="0"/>
          </a:p>
          <a:p>
            <a:pPr lvl="1" fontAlgn="base"/>
            <a:r>
              <a:rPr lang="cs-CZ" b="1" dirty="0" smtClean="0">
                <a:solidFill>
                  <a:srgbClr val="FF0000"/>
                </a:solidFill>
                <a:latin typeface="Verdana" panose="020B0604030504040204" pitchFamily="34" charset="0"/>
              </a:rPr>
              <a:t>Přílohou </a:t>
            </a:r>
            <a:r>
              <a:rPr lang="cs-CZ" b="1" dirty="0">
                <a:solidFill>
                  <a:srgbClr val="FF0000"/>
                </a:solidFill>
                <a:latin typeface="Verdana" panose="020B0604030504040204" pitchFamily="34" charset="0"/>
              </a:rPr>
              <a:t>podání je seznam členů družstev či seznam akcionářů u akciových společností</a:t>
            </a:r>
          </a:p>
          <a:p>
            <a:pPr lvl="1" fontAlgn="base"/>
            <a:endParaRPr lang="cs-CZ" dirty="0"/>
          </a:p>
          <a:p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856" y="2749327"/>
            <a:ext cx="9743751" cy="134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0537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Jednotná žádost 2023 - Přímé platby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1400" b="1" dirty="0"/>
              <a:t>Režimy pro klima a životní prostředí – Podmínky pro kulturu </a:t>
            </a:r>
            <a:r>
              <a:rPr lang="cs-CZ" sz="1400" b="1" dirty="0" smtClean="0"/>
              <a:t>U</a:t>
            </a:r>
            <a:endParaRPr lang="cs-CZ" sz="1400" b="1" dirty="0"/>
          </a:p>
          <a:p>
            <a:r>
              <a:rPr lang="cs-CZ" sz="1400" u="sng" dirty="0" smtClean="0"/>
              <a:t>Evidence </a:t>
            </a:r>
            <a:r>
              <a:rPr lang="cs-CZ" sz="1400" u="sng" dirty="0"/>
              <a:t>na žadatele </a:t>
            </a:r>
            <a:r>
              <a:rPr lang="cs-CZ" sz="1400" dirty="0"/>
              <a:t>v LPIS </a:t>
            </a:r>
            <a:r>
              <a:rPr lang="cs-CZ" sz="1400" dirty="0" smtClean="0"/>
              <a:t>min</a:t>
            </a:r>
            <a:r>
              <a:rPr lang="cs-CZ" sz="1400" dirty="0"/>
              <a:t>. od data podání </a:t>
            </a:r>
            <a:r>
              <a:rPr lang="cs-CZ" sz="1400" dirty="0" smtClean="0"/>
              <a:t>žádosti </a:t>
            </a:r>
            <a:r>
              <a:rPr lang="cs-CZ" sz="1400" dirty="0"/>
              <a:t>(od roku 2024 od 1. února ) </a:t>
            </a:r>
            <a:r>
              <a:rPr lang="cs-CZ" sz="1400" dirty="0" smtClean="0"/>
              <a:t>do </a:t>
            </a:r>
            <a:r>
              <a:rPr lang="cs-CZ" sz="1400" dirty="0"/>
              <a:t>15. srpna </a:t>
            </a:r>
            <a:r>
              <a:rPr lang="cs-CZ" sz="1400" dirty="0" smtClean="0"/>
              <a:t>roku</a:t>
            </a:r>
          </a:p>
          <a:p>
            <a:pPr marL="0" indent="0">
              <a:buNone/>
            </a:pPr>
            <a:endParaRPr lang="cs-CZ" sz="1400" b="1" dirty="0" smtClean="0"/>
          </a:p>
          <a:p>
            <a:pPr marL="0" indent="0">
              <a:buNone/>
            </a:pPr>
            <a:r>
              <a:rPr lang="cs-CZ" sz="1400" b="1" dirty="0" smtClean="0"/>
              <a:t>a) </a:t>
            </a:r>
            <a:r>
              <a:rPr lang="cs-CZ" sz="1400" b="1" dirty="0" err="1" smtClean="0"/>
              <a:t>Nektarodárný</a:t>
            </a:r>
            <a:r>
              <a:rPr lang="cs-CZ" sz="1400" b="1" dirty="0" smtClean="0"/>
              <a:t> </a:t>
            </a:r>
            <a:r>
              <a:rPr lang="cs-CZ" sz="1400" b="1" dirty="0"/>
              <a:t>úhor: </a:t>
            </a:r>
          </a:p>
          <a:p>
            <a:r>
              <a:rPr lang="cs-CZ" sz="1400" dirty="0" smtClean="0"/>
              <a:t>Zajištění </a:t>
            </a:r>
            <a:r>
              <a:rPr lang="cs-CZ" sz="1400" b="1" dirty="0" smtClean="0"/>
              <a:t>souvislého porostu </a:t>
            </a:r>
            <a:r>
              <a:rPr lang="cs-CZ" sz="1400" b="1" dirty="0"/>
              <a:t>směsi min. 3 plodin </a:t>
            </a:r>
            <a:r>
              <a:rPr lang="cs-CZ" sz="1400" dirty="0" smtClean="0"/>
              <a:t>podle </a:t>
            </a:r>
            <a:r>
              <a:rPr lang="cs-CZ" sz="1400" dirty="0"/>
              <a:t>přílohy NV </a:t>
            </a:r>
            <a:r>
              <a:rPr lang="cs-CZ" sz="1400" dirty="0" smtClean="0"/>
              <a:t>č. 6 a 7 </a:t>
            </a:r>
            <a:endParaRPr lang="cs-CZ" sz="1400" dirty="0"/>
          </a:p>
          <a:p>
            <a:r>
              <a:rPr lang="cs-CZ" sz="1400" dirty="0"/>
              <a:t>P</a:t>
            </a:r>
            <a:r>
              <a:rPr lang="cs-CZ" sz="1400" dirty="0" smtClean="0"/>
              <a:t>odíl </a:t>
            </a:r>
            <a:r>
              <a:rPr lang="cs-CZ" sz="1400" dirty="0"/>
              <a:t>žádné z plodin v porostu nepřekročí 80 % s výjimkou trav čeledi </a:t>
            </a:r>
            <a:r>
              <a:rPr lang="cs-CZ" sz="1400" dirty="0" err="1"/>
              <a:t>lipnicovité</a:t>
            </a:r>
            <a:r>
              <a:rPr lang="cs-CZ" sz="1400" dirty="0"/>
              <a:t>, jejichž podíl v porostu nepřekročí 30 %, a plodin dusík vázajících, jejichž podíl v porostu nepřekročí 50 %</a:t>
            </a:r>
          </a:p>
          <a:p>
            <a:r>
              <a:rPr lang="cs-CZ" sz="1400" dirty="0" smtClean="0"/>
              <a:t>Souvislý </a:t>
            </a:r>
            <a:r>
              <a:rPr lang="cs-CZ" sz="1400" dirty="0"/>
              <a:t>porost plodin zůstane ponechán na pozemku </a:t>
            </a:r>
            <a:r>
              <a:rPr lang="cs-CZ" sz="1400" u="sng" dirty="0"/>
              <a:t>od </a:t>
            </a:r>
            <a:r>
              <a:rPr lang="cs-CZ" sz="1400" u="sng" dirty="0" smtClean="0"/>
              <a:t>1. </a:t>
            </a:r>
            <a:r>
              <a:rPr lang="cs-CZ" sz="1400" u="sng" dirty="0"/>
              <a:t>června </a:t>
            </a:r>
            <a:r>
              <a:rPr lang="cs-CZ" sz="1400" u="sng" dirty="0" smtClean="0"/>
              <a:t>alespoň </a:t>
            </a:r>
            <a:r>
              <a:rPr lang="cs-CZ" sz="1400" u="sng" dirty="0"/>
              <a:t>do 15. srpna</a:t>
            </a:r>
            <a:r>
              <a:rPr lang="cs-CZ" sz="1400" dirty="0"/>
              <a:t> roku podání žádosti a plodiny </a:t>
            </a:r>
            <a:r>
              <a:rPr lang="cs-CZ" sz="1400" u="sng" dirty="0"/>
              <a:t>nejsou sklízeny nebo </a:t>
            </a:r>
            <a:r>
              <a:rPr lang="cs-CZ" sz="1400" u="sng" dirty="0" smtClean="0"/>
              <a:t>paseny</a:t>
            </a:r>
          </a:p>
          <a:p>
            <a:r>
              <a:rPr lang="cs-CZ" sz="1400" dirty="0"/>
              <a:t>Zákaz aplikace </a:t>
            </a:r>
            <a:r>
              <a:rPr lang="cs-CZ" sz="1400" dirty="0" smtClean="0"/>
              <a:t>POR a hnojiv od 1.2. (letos ode dne podání JŽ) do 15.8. daného roku</a:t>
            </a:r>
            <a:endParaRPr lang="cs-CZ" sz="1400" dirty="0"/>
          </a:p>
          <a:p>
            <a:pPr marL="0" indent="0">
              <a:buNone/>
            </a:pPr>
            <a:endParaRPr lang="cs-CZ" sz="1400" dirty="0">
              <a:solidFill>
                <a:srgbClr val="2A42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71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Jednotná žádost 2023 - Přímé platby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1400" b="1" dirty="0" smtClean="0"/>
              <a:t>b) Zelený </a:t>
            </a:r>
            <a:r>
              <a:rPr lang="cs-CZ" sz="1400" b="1" dirty="0"/>
              <a:t>úhor: </a:t>
            </a:r>
            <a:endParaRPr lang="cs-CZ" sz="1400" b="1" dirty="0" smtClean="0"/>
          </a:p>
          <a:p>
            <a:pPr marL="0" indent="0">
              <a:buNone/>
            </a:pPr>
            <a:r>
              <a:rPr lang="cs-CZ" sz="1400" u="sng" dirty="0">
                <a:solidFill>
                  <a:srgbClr val="FF0000"/>
                </a:solidFill>
              </a:rPr>
              <a:t>Nesmí se nacházet na </a:t>
            </a:r>
            <a:r>
              <a:rPr lang="cs-CZ" sz="1400" u="sng" dirty="0" smtClean="0">
                <a:solidFill>
                  <a:srgbClr val="FF0000"/>
                </a:solidFill>
              </a:rPr>
              <a:t>ploše/stanovištích (ENVIRO vrstvě v LPIS):</a:t>
            </a:r>
            <a:endParaRPr lang="cs-CZ" sz="1400" u="sng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rgbClr val="2A421A"/>
                </a:solidFill>
              </a:rPr>
              <a:t>s vymezením hnízdní lokality chřástala polního a </a:t>
            </a:r>
            <a:r>
              <a:rPr lang="cs-CZ" sz="1400" dirty="0" smtClean="0">
                <a:solidFill>
                  <a:srgbClr val="2A421A"/>
                </a:solidFill>
              </a:rPr>
              <a:t>bahňáků, </a:t>
            </a:r>
            <a:r>
              <a:rPr lang="cs-CZ" sz="1400" dirty="0">
                <a:solidFill>
                  <a:srgbClr val="2A421A"/>
                </a:solidFill>
              </a:rPr>
              <a:t>podmáčené nebo rašelinné </a:t>
            </a:r>
            <a:r>
              <a:rPr lang="cs-CZ" sz="1400" dirty="0" smtClean="0">
                <a:solidFill>
                  <a:srgbClr val="2A421A"/>
                </a:solidFill>
              </a:rPr>
              <a:t>louky,</a:t>
            </a:r>
            <a:r>
              <a:rPr lang="cs-CZ" sz="1400" dirty="0">
                <a:solidFill>
                  <a:srgbClr val="2A421A"/>
                </a:solidFill>
              </a:rPr>
              <a:t> lučních </a:t>
            </a:r>
            <a:r>
              <a:rPr lang="cs-CZ" sz="1400" dirty="0" smtClean="0">
                <a:solidFill>
                  <a:srgbClr val="2A421A"/>
                </a:solidFill>
              </a:rPr>
              <a:t>společenstev,</a:t>
            </a:r>
            <a:r>
              <a:rPr lang="cs-CZ" sz="1400" dirty="0">
                <a:solidFill>
                  <a:srgbClr val="2A421A"/>
                </a:solidFill>
              </a:rPr>
              <a:t> výskytu stanovišť </a:t>
            </a:r>
            <a:r>
              <a:rPr lang="cs-CZ" sz="1400" dirty="0" smtClean="0">
                <a:solidFill>
                  <a:srgbClr val="2A421A"/>
                </a:solidFill>
              </a:rPr>
              <a:t>modráska</a:t>
            </a:r>
            <a:endParaRPr lang="cs-CZ" sz="1400" dirty="0">
              <a:solidFill>
                <a:srgbClr val="2A421A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1400" dirty="0" smtClean="0">
                <a:solidFill>
                  <a:srgbClr val="2A421A"/>
                </a:solidFill>
              </a:rPr>
              <a:t>výjimka u ploch s vymezenou obecnou péčí o extenzivní louky a pastviny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400" dirty="0" smtClean="0">
                <a:solidFill>
                  <a:srgbClr val="2A421A"/>
                </a:solidFill>
              </a:rPr>
              <a:t>pozor na oblasti NATURA 2000 – úplný zákaz převodu T → U</a:t>
            </a:r>
          </a:p>
          <a:p>
            <a:pPr marL="0" indent="0">
              <a:buNone/>
            </a:pPr>
            <a:endParaRPr lang="cs-CZ" sz="1400" b="1" dirty="0"/>
          </a:p>
          <a:p>
            <a:r>
              <a:rPr lang="cs-CZ" sz="1400" b="1" dirty="0" smtClean="0"/>
              <a:t>Dvouleté trvání úhoru </a:t>
            </a:r>
            <a:r>
              <a:rPr lang="cs-CZ" sz="1400" dirty="0" smtClean="0"/>
              <a:t>= zákaz </a:t>
            </a:r>
            <a:r>
              <a:rPr lang="cs-CZ" sz="1400" dirty="0"/>
              <a:t>aplikace POR a hnojiv od 1.2. (letos ode dne podání JŽ) </a:t>
            </a:r>
            <a:r>
              <a:rPr lang="cs-CZ" sz="1400" u="sng" dirty="0"/>
              <a:t>do 15.8. následujícího </a:t>
            </a:r>
            <a:r>
              <a:rPr lang="cs-CZ" sz="1400" u="sng" dirty="0" smtClean="0"/>
              <a:t>roku</a:t>
            </a:r>
          </a:p>
          <a:p>
            <a:r>
              <a:rPr lang="cs-CZ" sz="1400" dirty="0"/>
              <a:t>Zajištění </a:t>
            </a:r>
            <a:r>
              <a:rPr lang="cs-CZ" sz="1400" b="1" dirty="0"/>
              <a:t>souvislého porostu trav z čeledi </a:t>
            </a:r>
            <a:r>
              <a:rPr lang="cs-CZ" sz="1400" b="1" dirty="0" err="1"/>
              <a:t>lipnicovitých</a:t>
            </a:r>
            <a:r>
              <a:rPr lang="cs-CZ" sz="1400" b="1" dirty="0"/>
              <a:t> </a:t>
            </a:r>
            <a:r>
              <a:rPr lang="cs-CZ" sz="1400" dirty="0"/>
              <a:t>nebo jejich směsi s PVN (PVN do 50 %) do 1.6.</a:t>
            </a:r>
            <a:endParaRPr lang="cs-CZ" sz="1400" u="sng" dirty="0"/>
          </a:p>
          <a:p>
            <a:r>
              <a:rPr lang="cs-CZ" sz="1400" dirty="0" smtClean="0"/>
              <a:t>Souvislý pokryv a zákaz sklizně + pastvy min. </a:t>
            </a:r>
            <a:r>
              <a:rPr lang="cs-CZ" sz="1400" u="sng" dirty="0"/>
              <a:t>od 1. června </a:t>
            </a:r>
            <a:r>
              <a:rPr lang="cs-CZ" sz="1400" u="sng" dirty="0" smtClean="0"/>
              <a:t>do </a:t>
            </a:r>
            <a:r>
              <a:rPr lang="cs-CZ" sz="1400" u="sng" dirty="0"/>
              <a:t>15. </a:t>
            </a:r>
            <a:r>
              <a:rPr lang="cs-CZ" sz="1400" u="sng" dirty="0" smtClean="0"/>
              <a:t>srpna</a:t>
            </a:r>
            <a:r>
              <a:rPr lang="cs-CZ" sz="1400" dirty="0" smtClean="0"/>
              <a:t>, v ZCHÚ mulčování pouze se souhlasem OOP</a:t>
            </a:r>
            <a:endParaRPr lang="cs-CZ" sz="1400" dirty="0"/>
          </a:p>
          <a:p>
            <a:r>
              <a:rPr lang="cs-CZ" sz="1400" dirty="0" smtClean="0"/>
              <a:t>Od 16.8. možnost úhor sklidit, v ZCHÚ povinnost sklidit v termínu 16.8.-15.9. vč. odvozu biomasy či likvidace </a:t>
            </a:r>
            <a:r>
              <a:rPr lang="cs-CZ" sz="1400" dirty="0" err="1" smtClean="0"/>
              <a:t>nedopasků</a:t>
            </a:r>
            <a:endParaRPr lang="cs-CZ" sz="1400" u="sng" dirty="0"/>
          </a:p>
          <a:p>
            <a:r>
              <a:rPr lang="cs-CZ" sz="1400" dirty="0"/>
              <a:t>Po 15. srpnu </a:t>
            </a:r>
            <a:r>
              <a:rPr lang="cs-CZ" sz="1400" dirty="0" smtClean="0"/>
              <a:t>1. roku </a:t>
            </a:r>
            <a:r>
              <a:rPr lang="cs-CZ" sz="1400" dirty="0"/>
              <a:t>podání žádosti může žadatel zapravit porost na zeleném úhoru do půdy a do 31. října roku podání žádosti založit porost </a:t>
            </a:r>
            <a:r>
              <a:rPr lang="cs-CZ" sz="1400" dirty="0" smtClean="0"/>
              <a:t>nový</a:t>
            </a:r>
          </a:p>
          <a:p>
            <a:endParaRPr lang="cs-CZ" sz="1400" dirty="0"/>
          </a:p>
          <a:p>
            <a:pPr marL="0" indent="0">
              <a:buNone/>
            </a:pPr>
            <a:endParaRPr lang="cs-CZ" sz="1400" dirty="0">
              <a:solidFill>
                <a:srgbClr val="2A42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85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Jednotná žádost 2023 - Přímé platby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71353"/>
            <a:ext cx="10515600" cy="470561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1600" b="1" dirty="0"/>
              <a:t>Režimy pro klima a životní prostředí – Podmínky pro kulturu </a:t>
            </a:r>
            <a:r>
              <a:rPr lang="cs-CZ" sz="1600" b="1" dirty="0" smtClean="0"/>
              <a:t>G</a:t>
            </a:r>
            <a:endParaRPr lang="cs-CZ" sz="1600" b="1" dirty="0"/>
          </a:p>
          <a:p>
            <a:pPr marL="0" indent="0">
              <a:lnSpc>
                <a:spcPct val="160000"/>
              </a:lnSpc>
              <a:buNone/>
            </a:pPr>
            <a:r>
              <a:rPr lang="cs-CZ" sz="1400" u="sng" dirty="0" smtClean="0"/>
              <a:t>Evidence </a:t>
            </a:r>
            <a:r>
              <a:rPr lang="cs-CZ" sz="1400" u="sng" dirty="0"/>
              <a:t>na žadatele </a:t>
            </a:r>
            <a:r>
              <a:rPr lang="cs-CZ" sz="1400" dirty="0"/>
              <a:t>v LPIS </a:t>
            </a:r>
            <a:r>
              <a:rPr lang="cs-CZ" sz="1400" b="1" dirty="0"/>
              <a:t>ode dne podání žádosti do 31. října </a:t>
            </a:r>
            <a:r>
              <a:rPr lang="cs-CZ" sz="1400" dirty="0"/>
              <a:t>roku podání </a:t>
            </a:r>
            <a:r>
              <a:rPr lang="cs-CZ" sz="1400" dirty="0" smtClean="0"/>
              <a:t>žádosti, </a:t>
            </a:r>
            <a:r>
              <a:rPr lang="cs-CZ" sz="1400" b="1" dirty="0" smtClean="0"/>
              <a:t>pro EZ pouze do 31.8.</a:t>
            </a:r>
            <a:r>
              <a:rPr lang="cs-CZ" sz="1400" dirty="0" smtClean="0"/>
              <a:t>.</a:t>
            </a:r>
            <a:r>
              <a:rPr lang="cs-CZ" sz="1400" b="1" dirty="0" smtClean="0"/>
              <a:t> </a:t>
            </a:r>
            <a:r>
              <a:rPr lang="cs-CZ" sz="1400" dirty="0"/>
              <a:t>Změna na </a:t>
            </a:r>
            <a:r>
              <a:rPr lang="cs-CZ" sz="1400" dirty="0" smtClean="0"/>
              <a:t>T </a:t>
            </a:r>
            <a:r>
              <a:rPr lang="cs-CZ" sz="1400" dirty="0"/>
              <a:t>je </a:t>
            </a:r>
            <a:r>
              <a:rPr lang="cs-CZ" sz="1400" dirty="0" smtClean="0"/>
              <a:t>možná. U výměry do 0,1 ha se nejedná o porušení. V režimu EZ není porušení změna G → R.</a:t>
            </a:r>
            <a:endParaRPr lang="cs-CZ" sz="1400" dirty="0"/>
          </a:p>
          <a:p>
            <a:pPr marL="0" indent="0">
              <a:lnSpc>
                <a:spcPct val="160000"/>
              </a:lnSpc>
              <a:buNone/>
            </a:pPr>
            <a:r>
              <a:rPr lang="cs-CZ" sz="1400" u="sng" dirty="0" smtClean="0"/>
              <a:t>Žadatel </a:t>
            </a:r>
            <a:r>
              <a:rPr lang="cs-CZ" sz="1400" b="1" u="sng" dirty="0"/>
              <a:t>do 31. července </a:t>
            </a:r>
            <a:r>
              <a:rPr lang="cs-CZ" sz="1400" u="sng" dirty="0"/>
              <a:t>provede:</a:t>
            </a:r>
          </a:p>
          <a:p>
            <a:pPr marL="342900" indent="-342900">
              <a:lnSpc>
                <a:spcPct val="120000"/>
              </a:lnSpc>
              <a:buAutoNum type="alphaLcParenR"/>
            </a:pPr>
            <a:r>
              <a:rPr lang="cs-CZ" sz="1400" dirty="0" smtClean="0"/>
              <a:t>seč </a:t>
            </a:r>
            <a:r>
              <a:rPr lang="cs-CZ" sz="1400" dirty="0"/>
              <a:t>s odklizením </a:t>
            </a:r>
            <a:r>
              <a:rPr lang="cs-CZ" sz="1400" dirty="0" smtClean="0"/>
              <a:t>biomasy nebo pastvu vč.</a:t>
            </a:r>
            <a:r>
              <a:rPr lang="cs-CZ" sz="1400" dirty="0"/>
              <a:t> likvidace </a:t>
            </a:r>
            <a:r>
              <a:rPr lang="cs-CZ" sz="1400" dirty="0" err="1"/>
              <a:t>nedopasků</a:t>
            </a:r>
            <a:r>
              <a:rPr lang="cs-CZ" sz="1400" dirty="0"/>
              <a:t> u ploch s průměrnou sklonitostí menší než 10° </a:t>
            </a:r>
            <a:endParaRPr lang="cs-CZ" sz="1400" dirty="0" smtClean="0"/>
          </a:p>
          <a:p>
            <a:pPr marL="342900" indent="-342900">
              <a:lnSpc>
                <a:spcPct val="120000"/>
              </a:lnSpc>
              <a:buAutoNum type="alphaLcParenR"/>
            </a:pPr>
            <a:r>
              <a:rPr lang="cs-CZ" sz="1400" dirty="0"/>
              <a:t>v ANC </a:t>
            </a:r>
            <a:r>
              <a:rPr lang="cs-CZ" sz="1400" b="1" dirty="0"/>
              <a:t>oblastech H1 </a:t>
            </a:r>
            <a:r>
              <a:rPr lang="cs-CZ" sz="1400" dirty="0"/>
              <a:t>termín seče/pastvy posunut </a:t>
            </a:r>
            <a:r>
              <a:rPr lang="cs-CZ" sz="1400" b="1" dirty="0"/>
              <a:t>do </a:t>
            </a:r>
            <a:r>
              <a:rPr lang="cs-CZ" sz="1400" b="1" dirty="0" smtClean="0"/>
              <a:t>31.srpna</a:t>
            </a:r>
          </a:p>
          <a:p>
            <a:pPr marL="0" indent="0">
              <a:lnSpc>
                <a:spcPct val="120000"/>
              </a:lnSpc>
              <a:buNone/>
            </a:pPr>
            <a:endParaRPr lang="cs-CZ" sz="1400" dirty="0" smtClean="0"/>
          </a:p>
          <a:p>
            <a:pPr marL="0" indent="0">
              <a:lnSpc>
                <a:spcPct val="170000"/>
              </a:lnSpc>
              <a:buNone/>
            </a:pPr>
            <a:r>
              <a:rPr lang="cs-CZ" sz="1400" u="sng" dirty="0" smtClean="0"/>
              <a:t>Při </a:t>
            </a:r>
            <a:r>
              <a:rPr lang="cs-CZ" sz="1400" u="sng" dirty="0"/>
              <a:t>provedení seče žadatel dále zajistí:</a:t>
            </a:r>
          </a:p>
          <a:p>
            <a:pPr marL="342900" indent="-342900">
              <a:lnSpc>
                <a:spcPct val="120000"/>
              </a:lnSpc>
              <a:buFont typeface="+mj-lt"/>
              <a:buAutoNum type="alphaLcParenR"/>
            </a:pPr>
            <a:r>
              <a:rPr lang="cs-CZ" sz="1400" dirty="0"/>
              <a:t>na </a:t>
            </a:r>
            <a:r>
              <a:rPr lang="cs-CZ" sz="1400" dirty="0" smtClean="0"/>
              <a:t>DPB </a:t>
            </a:r>
            <a:r>
              <a:rPr lang="cs-CZ" sz="1400" dirty="0"/>
              <a:t>s výměrou </a:t>
            </a:r>
            <a:r>
              <a:rPr lang="cs-CZ" sz="1400" dirty="0" smtClean="0"/>
              <a:t>nad </a:t>
            </a:r>
            <a:r>
              <a:rPr lang="cs-CZ" sz="1400" dirty="0"/>
              <a:t>12 hektarů </a:t>
            </a:r>
            <a:r>
              <a:rPr lang="cs-CZ" sz="1400" dirty="0" smtClean="0"/>
              <a:t>ponechá nepokosenou </a:t>
            </a:r>
            <a:r>
              <a:rPr lang="cs-CZ" sz="1400" dirty="0"/>
              <a:t>plochu o rozloze </a:t>
            </a:r>
            <a:r>
              <a:rPr lang="cs-CZ" sz="1400" dirty="0" smtClean="0"/>
              <a:t>3 – 15 % plochy DPB</a:t>
            </a:r>
            <a:endParaRPr lang="cs-CZ" sz="1400" dirty="0"/>
          </a:p>
          <a:p>
            <a:pPr marL="357188" indent="-357188">
              <a:lnSpc>
                <a:spcPct val="120000"/>
              </a:lnSpc>
              <a:buAutoNum type="alphaLcParenR" startAt="2"/>
            </a:pPr>
            <a:r>
              <a:rPr lang="cs-CZ" sz="1400" dirty="0"/>
              <a:t>ponechání nepokosené plochy </a:t>
            </a:r>
            <a:r>
              <a:rPr lang="cs-CZ" sz="1400" b="1" dirty="0"/>
              <a:t>min. do  15. </a:t>
            </a:r>
            <a:r>
              <a:rPr lang="cs-CZ" sz="1400" b="1" dirty="0" smtClean="0"/>
              <a:t>srpna</a:t>
            </a:r>
            <a:r>
              <a:rPr lang="cs-CZ" sz="1400" dirty="0" smtClean="0"/>
              <a:t>, v ANC </a:t>
            </a:r>
            <a:r>
              <a:rPr lang="cs-CZ" sz="1400" b="1" dirty="0" smtClean="0"/>
              <a:t>oblastech H1 do 15.září</a:t>
            </a:r>
            <a:endParaRPr lang="cs-CZ" sz="1400" b="1" dirty="0"/>
          </a:p>
          <a:p>
            <a:pPr marL="357188" indent="-357188">
              <a:lnSpc>
                <a:spcPct val="120000"/>
              </a:lnSpc>
              <a:buAutoNum type="alphaLcParenR" startAt="2"/>
            </a:pPr>
            <a:r>
              <a:rPr lang="cs-CZ" sz="1400" dirty="0"/>
              <a:t>posečení nepokosené plochy je poté provedeno </a:t>
            </a:r>
            <a:r>
              <a:rPr lang="cs-CZ" sz="1400" b="1" dirty="0"/>
              <a:t>do 31. října roku podání žádosti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cs-CZ" sz="1400" u="sng" dirty="0" smtClean="0"/>
              <a:t>Výjimky:</a:t>
            </a:r>
            <a:endParaRPr lang="cs-CZ" sz="1400" u="sng" dirty="0"/>
          </a:p>
          <a:p>
            <a:r>
              <a:rPr lang="cs-CZ" sz="1400" dirty="0"/>
              <a:t>NV upravující AEKO opatření </a:t>
            </a:r>
          </a:p>
          <a:p>
            <a:r>
              <a:rPr lang="cs-CZ" sz="1400" dirty="0" smtClean="0"/>
              <a:t>Souhlasné stanovisko </a:t>
            </a:r>
            <a:r>
              <a:rPr lang="cs-CZ" sz="1400" dirty="0"/>
              <a:t>místně příslušného </a:t>
            </a:r>
            <a:r>
              <a:rPr lang="cs-CZ" sz="1400" dirty="0" smtClean="0"/>
              <a:t>OOP</a:t>
            </a:r>
          </a:p>
          <a:p>
            <a:pPr marL="0" indent="0">
              <a:buNone/>
            </a:pPr>
            <a:endParaRPr lang="cs-CZ" sz="1400" dirty="0">
              <a:solidFill>
                <a:srgbClr val="2A42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19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Jednotná žádost 2023 - Přímé platby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cs-CZ" sz="1400" b="1" dirty="0"/>
              <a:t>Režimy pro klima a životní prostředí – Podmínky pro kulturu </a:t>
            </a:r>
            <a:r>
              <a:rPr lang="cs-CZ" sz="1400" b="1" dirty="0" smtClean="0"/>
              <a:t>T</a:t>
            </a:r>
            <a:endParaRPr lang="cs-CZ" sz="1400" b="1" dirty="0"/>
          </a:p>
          <a:p>
            <a:pPr marL="0" indent="0">
              <a:lnSpc>
                <a:spcPct val="150000"/>
              </a:lnSpc>
              <a:buNone/>
            </a:pPr>
            <a:r>
              <a:rPr lang="cs-CZ" sz="1400" u="sng" dirty="0" smtClean="0"/>
              <a:t>Evidence </a:t>
            </a:r>
            <a:r>
              <a:rPr lang="cs-CZ" sz="1400" u="sng" dirty="0"/>
              <a:t>na žadatele </a:t>
            </a:r>
            <a:r>
              <a:rPr lang="cs-CZ" sz="1400" dirty="0"/>
              <a:t>v LPIS ode dne podání žádosti do 31. </a:t>
            </a:r>
            <a:r>
              <a:rPr lang="cs-CZ" sz="1400" dirty="0" smtClean="0"/>
              <a:t>srpna </a:t>
            </a:r>
            <a:r>
              <a:rPr lang="cs-CZ" sz="1400" dirty="0"/>
              <a:t>roku podání </a:t>
            </a:r>
            <a:r>
              <a:rPr lang="cs-CZ" sz="1400" dirty="0" smtClean="0"/>
              <a:t>žádosti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1400" b="1" u="sng" dirty="0" smtClean="0"/>
              <a:t>Povinnost zpětného zatravnění do 31. října </a:t>
            </a:r>
            <a:r>
              <a:rPr lang="cs-CZ" sz="1400" u="sng" dirty="0" smtClean="0"/>
              <a:t>u DPB nebo </a:t>
            </a:r>
            <a:r>
              <a:rPr lang="cs-CZ" sz="1400" u="sng" dirty="0"/>
              <a:t>jejich </a:t>
            </a:r>
            <a:r>
              <a:rPr lang="cs-CZ" sz="1400" u="sng" dirty="0" smtClean="0"/>
              <a:t>částí:</a:t>
            </a:r>
          </a:p>
          <a:p>
            <a:pPr marL="342900" indent="-342900" algn="just">
              <a:lnSpc>
                <a:spcPct val="150000"/>
              </a:lnSpc>
              <a:buAutoNum type="alphaLcParenR"/>
            </a:pPr>
            <a:r>
              <a:rPr lang="cs-CZ" sz="1400" b="1" dirty="0" smtClean="0"/>
              <a:t>které </a:t>
            </a:r>
            <a:r>
              <a:rPr lang="cs-CZ" sz="1400" b="1" dirty="0"/>
              <a:t>se </a:t>
            </a:r>
            <a:r>
              <a:rPr lang="cs-CZ" sz="1400" b="1" dirty="0" smtClean="0"/>
              <a:t>nachází </a:t>
            </a:r>
            <a:r>
              <a:rPr lang="cs-CZ" sz="1400" b="1" dirty="0"/>
              <a:t>v oblastech environmentálně citlivých </a:t>
            </a:r>
            <a:r>
              <a:rPr lang="cs-CZ" sz="1400" b="1" dirty="0" smtClean="0"/>
              <a:t>ploch (sledováno od 1.4.2015)</a:t>
            </a:r>
          </a:p>
          <a:p>
            <a:pPr lvl="1"/>
            <a:r>
              <a:rPr lang="cs-CZ" sz="1400" dirty="0">
                <a:solidFill>
                  <a:srgbClr val="FF0000"/>
                </a:solidFill>
              </a:rPr>
              <a:t>pro ekologicky hospodařící zemědělce </a:t>
            </a:r>
            <a:r>
              <a:rPr lang="cs-CZ" sz="1400" dirty="0"/>
              <a:t>bude rozorání v oblastech Natura a ECP posuzováno </a:t>
            </a:r>
            <a:r>
              <a:rPr lang="cs-CZ" sz="1400" dirty="0">
                <a:solidFill>
                  <a:srgbClr val="FF0000"/>
                </a:solidFill>
              </a:rPr>
              <a:t>až od rozhodného data 1. dubna  2023</a:t>
            </a:r>
            <a:r>
              <a:rPr lang="cs-CZ" sz="1400" dirty="0"/>
              <a:t>,plochy v EZ rozorané před 1. dubnem 2023 budou pro ekology </a:t>
            </a:r>
            <a:r>
              <a:rPr lang="cs-CZ" sz="1400" dirty="0" smtClean="0"/>
              <a:t>pardonovány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lphaLcParenR" startAt="2"/>
            </a:pPr>
            <a:r>
              <a:rPr lang="cs-CZ" sz="1400" b="1" dirty="0" smtClean="0"/>
              <a:t>které se nenachází v oblastech environmentálně citlivých ploch (zatravnění náhradou):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cs-CZ" sz="1400" dirty="0" smtClean="0"/>
              <a:t>Týká </a:t>
            </a:r>
            <a:r>
              <a:rPr lang="cs-CZ" sz="1400" dirty="0"/>
              <a:t>se ploch mimo ECP a </a:t>
            </a:r>
            <a:r>
              <a:rPr lang="cs-CZ" sz="1400" dirty="0" smtClean="0"/>
              <a:t>NATURA, sledované období od podání JŽ za předchozí rok</a:t>
            </a:r>
            <a:endParaRPr lang="cs-CZ" sz="1400" dirty="0"/>
          </a:p>
          <a:p>
            <a:pPr marL="800100" lvl="1" indent="-342900" algn="just">
              <a:buFont typeface="+mj-lt"/>
              <a:buAutoNum type="arabicPeriod"/>
            </a:pPr>
            <a:r>
              <a:rPr lang="cs-CZ" sz="1400" dirty="0"/>
              <a:t>Pokud žadatel rozoral </a:t>
            </a:r>
            <a:r>
              <a:rPr lang="cs-CZ" sz="1400" dirty="0" smtClean="0"/>
              <a:t>DPB, </a:t>
            </a:r>
            <a:r>
              <a:rPr lang="cs-CZ" sz="1400" dirty="0"/>
              <a:t>který stále </a:t>
            </a:r>
            <a:r>
              <a:rPr lang="cs-CZ" sz="1400" dirty="0" smtClean="0"/>
              <a:t>užívá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cs-CZ" sz="1400" dirty="0"/>
              <a:t>Pokud žadatel užívá </a:t>
            </a:r>
            <a:r>
              <a:rPr lang="cs-CZ" sz="1400" dirty="0" smtClean="0"/>
              <a:t>DPB, </a:t>
            </a:r>
            <a:r>
              <a:rPr lang="cs-CZ" sz="1400" dirty="0"/>
              <a:t>u kterého došlo ke změně kultury při převodu v LPIS na nového uživatele - zatravnit musí tento nový uživatel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cs-CZ" sz="1400" dirty="0" smtClean="0"/>
              <a:t>Pokud </a:t>
            </a:r>
            <a:r>
              <a:rPr lang="cs-CZ" sz="1400" dirty="0"/>
              <a:t>žadatel užíval </a:t>
            </a:r>
            <a:r>
              <a:rPr lang="cs-CZ" sz="1400" dirty="0" smtClean="0"/>
              <a:t>DPB (a </a:t>
            </a:r>
            <a:r>
              <a:rPr lang="cs-CZ" sz="1400" dirty="0"/>
              <a:t>při podání aktuální JŽ ho již neužívá), u kterého změnil kulturu T na nějakou jinou </a:t>
            </a:r>
            <a:r>
              <a:rPr lang="cs-CZ" sz="1400" dirty="0" smtClean="0"/>
              <a:t>před </a:t>
            </a:r>
            <a:r>
              <a:rPr lang="cs-CZ" sz="1400" dirty="0"/>
              <a:t>převodem </a:t>
            </a:r>
            <a:r>
              <a:rPr lang="cs-CZ" sz="1400" dirty="0" smtClean="0"/>
              <a:t>DPB </a:t>
            </a:r>
            <a:r>
              <a:rPr lang="cs-CZ" sz="1400" dirty="0"/>
              <a:t>na jiného uživatele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cs-CZ" sz="1400" dirty="0" smtClean="0">
                <a:solidFill>
                  <a:srgbClr val="FF0000"/>
                </a:solidFill>
              </a:rPr>
              <a:t>Odrážky 2. až </a:t>
            </a:r>
            <a:r>
              <a:rPr lang="cs-CZ" sz="1400" dirty="0">
                <a:solidFill>
                  <a:srgbClr val="FF0000"/>
                </a:solidFill>
              </a:rPr>
              <a:t>4. se pro účely podání JŽ 2023 posuzují od 1. dubna 2023</a:t>
            </a:r>
          </a:p>
          <a:p>
            <a:pPr marL="342900" indent="-342900" algn="just">
              <a:buAutoNum type="alphaLcParenR"/>
            </a:pPr>
            <a:endParaRPr lang="cs-CZ" sz="1400" b="1" dirty="0" smtClean="0">
              <a:solidFill>
                <a:srgbClr val="2A421A"/>
              </a:solidFill>
            </a:endParaRPr>
          </a:p>
          <a:p>
            <a:pPr marL="0" indent="0">
              <a:buNone/>
            </a:pPr>
            <a:endParaRPr lang="cs-CZ" sz="1600" dirty="0" smtClean="0">
              <a:solidFill>
                <a:srgbClr val="034A31"/>
              </a:solidFill>
            </a:endParaRPr>
          </a:p>
          <a:p>
            <a:pPr marL="0" indent="0">
              <a:buNone/>
            </a:pPr>
            <a:endParaRPr lang="cs-CZ" sz="1600" dirty="0">
              <a:solidFill>
                <a:srgbClr val="034A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26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Jednotná žádost 2023 - Přímé platby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1400" b="1" dirty="0"/>
              <a:t>Režimy pro klima a životní prostředí – Podmínky pro kulturu </a:t>
            </a:r>
            <a:r>
              <a:rPr lang="cs-CZ" sz="1400" b="1" dirty="0" smtClean="0"/>
              <a:t>T</a:t>
            </a:r>
          </a:p>
          <a:p>
            <a:pPr marL="0" indent="0">
              <a:buNone/>
            </a:pPr>
            <a:endParaRPr lang="cs-CZ" sz="1400" b="1" dirty="0"/>
          </a:p>
          <a:p>
            <a:pPr marL="0" indent="0">
              <a:buNone/>
            </a:pPr>
            <a:r>
              <a:rPr lang="cs-CZ" sz="1400" b="1" dirty="0" smtClean="0"/>
              <a:t>Výjimky </a:t>
            </a:r>
            <a:r>
              <a:rPr lang="cs-CZ" sz="1400" b="1" dirty="0"/>
              <a:t>z podmínky </a:t>
            </a:r>
            <a:r>
              <a:rPr lang="cs-CZ" sz="1400" b="1" dirty="0" smtClean="0"/>
              <a:t>zatravnění </a:t>
            </a:r>
            <a:r>
              <a:rPr lang="cs-CZ" sz="1400" b="1" dirty="0" smtClean="0">
                <a:solidFill>
                  <a:srgbClr val="FF0000"/>
                </a:solidFill>
              </a:rPr>
              <a:t>(kromě oblastí NATURA)</a:t>
            </a:r>
            <a:r>
              <a:rPr lang="cs-CZ" sz="1400" b="1" dirty="0" smtClean="0"/>
              <a:t>:</a:t>
            </a:r>
            <a:endParaRPr lang="cs-CZ" sz="1400" b="1" dirty="0"/>
          </a:p>
          <a:p>
            <a:pPr algn="just"/>
            <a:r>
              <a:rPr lang="cs-CZ" sz="1400" dirty="0" smtClean="0"/>
              <a:t>Vydání </a:t>
            </a:r>
            <a:r>
              <a:rPr lang="cs-CZ" sz="1400" dirty="0"/>
              <a:t>rozhodnutí na základě pozemkových </a:t>
            </a:r>
            <a:r>
              <a:rPr lang="cs-CZ" sz="1400" dirty="0" smtClean="0"/>
              <a:t>úprav</a:t>
            </a:r>
            <a:endParaRPr lang="cs-CZ" sz="1400" dirty="0"/>
          </a:p>
          <a:p>
            <a:r>
              <a:rPr lang="cs-CZ" sz="1400" dirty="0"/>
              <a:t>Změny na ornou půdu v režimu </a:t>
            </a:r>
            <a:r>
              <a:rPr lang="cs-CZ" sz="1400" dirty="0" smtClean="0"/>
              <a:t>Ekologického zemědělství</a:t>
            </a:r>
            <a:endParaRPr lang="cs-CZ" sz="1400" dirty="0"/>
          </a:p>
          <a:p>
            <a:r>
              <a:rPr lang="cs-CZ" sz="1400" dirty="0"/>
              <a:t>Změny na zemědělskou kulturu ovocný </a:t>
            </a:r>
            <a:r>
              <a:rPr lang="cs-CZ" sz="1400" dirty="0" smtClean="0"/>
              <a:t>sad (S)</a:t>
            </a:r>
            <a:endParaRPr lang="cs-CZ" sz="1400" dirty="0"/>
          </a:p>
          <a:p>
            <a:r>
              <a:rPr lang="cs-CZ" sz="1400" dirty="0"/>
              <a:t>Změny na jinou trvalou kulturu </a:t>
            </a:r>
            <a:r>
              <a:rPr lang="cs-CZ" sz="1400" dirty="0" smtClean="0"/>
              <a:t>(J)</a:t>
            </a:r>
            <a:endParaRPr lang="cs-CZ" sz="1400" dirty="0"/>
          </a:p>
          <a:p>
            <a:r>
              <a:rPr lang="cs-CZ" sz="1400" dirty="0"/>
              <a:t>Zalesnění na základě </a:t>
            </a:r>
            <a:r>
              <a:rPr lang="cs-CZ" sz="1400" dirty="0" smtClean="0"/>
              <a:t>NV </a:t>
            </a:r>
            <a:r>
              <a:rPr lang="cs-CZ" sz="1400" dirty="0"/>
              <a:t>pro zalesňování zemědělské </a:t>
            </a:r>
            <a:r>
              <a:rPr lang="cs-CZ" sz="1400" dirty="0" smtClean="0"/>
              <a:t>půdy (L)</a:t>
            </a:r>
            <a:endParaRPr lang="cs-CZ" sz="1400" dirty="0"/>
          </a:p>
          <a:p>
            <a:r>
              <a:rPr lang="cs-CZ" sz="1400" dirty="0"/>
              <a:t>Změny na krajinný prvek </a:t>
            </a:r>
            <a:endParaRPr lang="cs-CZ" sz="1400" dirty="0" smtClean="0"/>
          </a:p>
          <a:p>
            <a:r>
              <a:rPr lang="cs-CZ" sz="1400" dirty="0"/>
              <a:t>Změny na plochu v režimu agrolesnictví</a:t>
            </a:r>
          </a:p>
          <a:p>
            <a:r>
              <a:rPr lang="cs-CZ" sz="1400" dirty="0"/>
              <a:t>Změny na plochu s kulturou jiná </a:t>
            </a:r>
            <a:r>
              <a:rPr lang="cs-CZ" sz="1400" dirty="0" smtClean="0"/>
              <a:t>kultura (O)</a:t>
            </a:r>
          </a:p>
          <a:p>
            <a:r>
              <a:rPr lang="cs-CZ" sz="1400" dirty="0" smtClean="0"/>
              <a:t>Změny na kulturu úhor (U) využívaný jako neprodukční plocha s výjimkou ploch v ZCHÚ kromě ENVIRO titulu </a:t>
            </a:r>
            <a:r>
              <a:rPr lang="cs-CZ" sz="1400" dirty="0"/>
              <a:t>obecná péče o extenzivní louky a pastviny</a:t>
            </a:r>
            <a:endParaRPr lang="cs-CZ" sz="1400" dirty="0" smtClean="0"/>
          </a:p>
          <a:p>
            <a:r>
              <a:rPr lang="cs-CZ" sz="1400" dirty="0" smtClean="0"/>
              <a:t>Změny </a:t>
            </a:r>
            <a:r>
              <a:rPr lang="cs-CZ" sz="1400" dirty="0"/>
              <a:t>na plochu o výměře menší než 0,1 hektar</a:t>
            </a:r>
          </a:p>
          <a:p>
            <a:endParaRPr lang="cs-CZ" sz="1400" dirty="0">
              <a:solidFill>
                <a:srgbClr val="2A421A"/>
              </a:solidFill>
            </a:endParaRPr>
          </a:p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endParaRPr lang="cs-CZ" sz="1600" dirty="0" smtClean="0">
              <a:solidFill>
                <a:srgbClr val="034A31"/>
              </a:solidFill>
            </a:endParaRPr>
          </a:p>
          <a:p>
            <a:pPr marL="0" indent="0">
              <a:buNone/>
            </a:pPr>
            <a:endParaRPr lang="cs-CZ" sz="1600" dirty="0">
              <a:solidFill>
                <a:srgbClr val="034A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6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Jednotná žádost 2023 - Přímé platby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443239"/>
            <a:ext cx="9411393" cy="5097838"/>
          </a:xfrm>
          <a:prstGeom prst="rect">
            <a:avLst/>
          </a:prstGeom>
        </p:spPr>
      </p:pic>
      <p:sp>
        <p:nvSpPr>
          <p:cNvPr id="5" name="Šipka doprava 4"/>
          <p:cNvSpPr/>
          <p:nvPr/>
        </p:nvSpPr>
        <p:spPr>
          <a:xfrm>
            <a:off x="108065" y="2277687"/>
            <a:ext cx="623455" cy="25769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" name="Přímá spojnice 7"/>
          <p:cNvCxnSpPr/>
          <p:nvPr/>
        </p:nvCxnSpPr>
        <p:spPr>
          <a:xfrm flipV="1">
            <a:off x="1155469" y="1853738"/>
            <a:ext cx="1446415" cy="1662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délník 9"/>
          <p:cNvSpPr/>
          <p:nvPr/>
        </p:nvSpPr>
        <p:spPr>
          <a:xfrm>
            <a:off x="1463040" y="1870364"/>
            <a:ext cx="748145" cy="2078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259319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Jednotná žádost 2023 - Přímé platby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37607"/>
            <a:ext cx="10515600" cy="45393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1400" b="1" dirty="0"/>
              <a:t>Režimy pro klima a životní prostředí – Podmínky pro kulturu T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cs-CZ" sz="1400" u="sng" dirty="0"/>
              <a:t>Žadatel do 31. července provede: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1400" dirty="0"/>
              <a:t>a) seč s odklizením biomasy nebo pastvu vč. likvidace </a:t>
            </a:r>
            <a:r>
              <a:rPr lang="cs-CZ" sz="1400" dirty="0" err="1"/>
              <a:t>nedopasků</a:t>
            </a:r>
            <a:r>
              <a:rPr lang="cs-CZ" sz="1400" dirty="0"/>
              <a:t> u ploch s průměrnou sklonitostí menší než 10° </a:t>
            </a:r>
            <a:endParaRPr lang="cs-CZ" sz="1400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cs-CZ" sz="1400" dirty="0" smtClean="0"/>
              <a:t>b</a:t>
            </a:r>
            <a:r>
              <a:rPr lang="cs-CZ" sz="1400" dirty="0"/>
              <a:t>) v ANC </a:t>
            </a:r>
            <a:r>
              <a:rPr lang="cs-CZ" sz="1400" b="1" dirty="0"/>
              <a:t>oblastech H1 </a:t>
            </a:r>
            <a:r>
              <a:rPr lang="cs-CZ" sz="1400" dirty="0"/>
              <a:t>termín seče/pastvy posunut </a:t>
            </a:r>
            <a:r>
              <a:rPr lang="cs-CZ" sz="1400" b="1" dirty="0"/>
              <a:t>do </a:t>
            </a:r>
            <a:r>
              <a:rPr lang="cs-CZ" sz="1400" b="1" dirty="0" smtClean="0"/>
              <a:t>31.srpna</a:t>
            </a:r>
            <a:endParaRPr lang="cs-CZ" sz="1400" dirty="0" smtClean="0"/>
          </a:p>
          <a:p>
            <a:pPr marL="0" indent="0">
              <a:lnSpc>
                <a:spcPct val="170000"/>
              </a:lnSpc>
              <a:buNone/>
            </a:pPr>
            <a:r>
              <a:rPr lang="cs-CZ" sz="1400" u="sng" dirty="0" smtClean="0"/>
              <a:t>Při </a:t>
            </a:r>
            <a:r>
              <a:rPr lang="cs-CZ" sz="1400" u="sng" dirty="0"/>
              <a:t>provedení seče žadatel dále zajistí:</a:t>
            </a:r>
          </a:p>
          <a:p>
            <a:pPr marL="342900" indent="-342900">
              <a:lnSpc>
                <a:spcPct val="120000"/>
              </a:lnSpc>
              <a:buFont typeface="+mj-lt"/>
              <a:buAutoNum type="alphaLcParenR"/>
            </a:pPr>
            <a:r>
              <a:rPr lang="cs-CZ" sz="1400" dirty="0"/>
              <a:t>na DPB s výměrou nad 12 hektarů ponechá nepokosenou plochu o rozloze 3 – 15 % plochy DPB</a:t>
            </a:r>
          </a:p>
          <a:p>
            <a:pPr marL="357188" indent="-357188">
              <a:lnSpc>
                <a:spcPct val="120000"/>
              </a:lnSpc>
              <a:buAutoNum type="alphaLcParenR" startAt="2"/>
            </a:pPr>
            <a:r>
              <a:rPr lang="cs-CZ" sz="1400" dirty="0"/>
              <a:t>ponechání nepokosené plochy </a:t>
            </a:r>
            <a:r>
              <a:rPr lang="cs-CZ" sz="1400" b="1" dirty="0"/>
              <a:t>min. do  15. srpna</a:t>
            </a:r>
            <a:r>
              <a:rPr lang="cs-CZ" sz="1400" dirty="0"/>
              <a:t>, v ANC </a:t>
            </a:r>
            <a:r>
              <a:rPr lang="cs-CZ" sz="1400" b="1" dirty="0"/>
              <a:t>oblastech H1 do </a:t>
            </a:r>
            <a:r>
              <a:rPr lang="cs-CZ" sz="1400" b="1" dirty="0" smtClean="0"/>
              <a:t>15.září</a:t>
            </a:r>
          </a:p>
          <a:p>
            <a:pPr marL="357188" indent="-357188">
              <a:lnSpc>
                <a:spcPct val="120000"/>
              </a:lnSpc>
              <a:buAutoNum type="alphaLcParenR" startAt="2"/>
            </a:pPr>
            <a:r>
              <a:rPr lang="cs-CZ" sz="1400" dirty="0" smtClean="0"/>
              <a:t>posečení </a:t>
            </a:r>
            <a:r>
              <a:rPr lang="cs-CZ" sz="1400" dirty="0"/>
              <a:t>nepokosené plochy je poté provedeno </a:t>
            </a:r>
            <a:r>
              <a:rPr lang="cs-CZ" sz="1400" b="1" dirty="0"/>
              <a:t>do 31. října roku podání žádosti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cs-CZ" sz="1400" u="sng" dirty="0"/>
              <a:t>Výjimky:</a:t>
            </a:r>
          </a:p>
          <a:p>
            <a:r>
              <a:rPr lang="cs-CZ" sz="1400" dirty="0"/>
              <a:t>NV upravující AEKO opatření </a:t>
            </a:r>
          </a:p>
          <a:p>
            <a:r>
              <a:rPr lang="cs-CZ" sz="1400" dirty="0" smtClean="0"/>
              <a:t>Souhlasné </a:t>
            </a:r>
            <a:r>
              <a:rPr lang="cs-CZ" sz="1400" dirty="0"/>
              <a:t>stanovisko místně příslušného OOP</a:t>
            </a:r>
          </a:p>
          <a:p>
            <a:r>
              <a:rPr lang="cs-CZ" sz="1400" dirty="0"/>
              <a:t>Ustanovení</a:t>
            </a:r>
            <a:r>
              <a:rPr lang="cs-CZ" sz="1400" dirty="0">
                <a:solidFill>
                  <a:srgbClr val="2A421A"/>
                </a:solidFill>
              </a:rPr>
              <a:t> </a:t>
            </a:r>
            <a:r>
              <a:rPr lang="cs-CZ" sz="1400" dirty="0">
                <a:solidFill>
                  <a:srgbClr val="2A421A"/>
                </a:solidFill>
                <a:hlinkClick r:id="rId2" action="ppaction://hlinkfile"/>
              </a:rPr>
              <a:t>§ 3j zákona o zemědělství</a:t>
            </a:r>
            <a:r>
              <a:rPr lang="cs-CZ" sz="1400" dirty="0">
                <a:solidFill>
                  <a:srgbClr val="2A421A"/>
                </a:solidFill>
              </a:rPr>
              <a:t> </a:t>
            </a:r>
            <a:r>
              <a:rPr lang="cs-CZ" sz="1400" dirty="0"/>
              <a:t>(obnova TTP)</a:t>
            </a:r>
          </a:p>
          <a:p>
            <a:pPr marL="0" indent="0">
              <a:buNone/>
            </a:pPr>
            <a:endParaRPr lang="cs-CZ" sz="1400" b="1" dirty="0" smtClean="0">
              <a:solidFill>
                <a:srgbClr val="2A42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46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Jednotná žádost 2023 - Přímé platby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62793"/>
            <a:ext cx="10515600" cy="461417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1400" b="1" dirty="0"/>
              <a:t>Režimy pro klima a životní prostředí – Podmínky pro kulturu </a:t>
            </a:r>
            <a:r>
              <a:rPr lang="cs-CZ" sz="1400" b="1" dirty="0" smtClean="0"/>
              <a:t>S</a:t>
            </a:r>
            <a:endParaRPr lang="cs-CZ" sz="1400" b="1" dirty="0"/>
          </a:p>
          <a:p>
            <a:pPr marL="0" indent="0">
              <a:buNone/>
            </a:pPr>
            <a:endParaRPr lang="cs-CZ" sz="1400" dirty="0"/>
          </a:p>
          <a:p>
            <a:r>
              <a:rPr lang="cs-CZ" sz="1400" b="1" dirty="0"/>
              <a:t>Evidence na žadatele v LPIS </a:t>
            </a:r>
            <a:r>
              <a:rPr lang="cs-CZ" sz="1400" dirty="0"/>
              <a:t>ode dne podání žádosti </a:t>
            </a:r>
            <a:r>
              <a:rPr lang="cs-CZ" sz="1400" b="1" dirty="0"/>
              <a:t>do 31. října roku </a:t>
            </a:r>
            <a:r>
              <a:rPr lang="cs-CZ" sz="1400" dirty="0"/>
              <a:t>podání žádosti</a:t>
            </a:r>
          </a:p>
          <a:p>
            <a:r>
              <a:rPr lang="cs-CZ" sz="1400" dirty="0" smtClean="0"/>
              <a:t>Od </a:t>
            </a:r>
            <a:r>
              <a:rPr lang="cs-CZ" sz="1400" dirty="0"/>
              <a:t>1. června do </a:t>
            </a:r>
            <a:r>
              <a:rPr lang="cs-CZ" sz="1400" dirty="0" smtClean="0"/>
              <a:t>31. </a:t>
            </a:r>
            <a:r>
              <a:rPr lang="cs-CZ" sz="1400" dirty="0"/>
              <a:t>října </a:t>
            </a:r>
            <a:r>
              <a:rPr lang="cs-CZ" sz="1400" u="sng" dirty="0"/>
              <a:t>žadatel zajistí bylinný pokryv </a:t>
            </a:r>
            <a:r>
              <a:rPr lang="cs-CZ" sz="1400" u="sng" dirty="0" err="1"/>
              <a:t>meziřadí</a:t>
            </a:r>
            <a:r>
              <a:rPr lang="cs-CZ" sz="1400" u="sng" dirty="0"/>
              <a:t> </a:t>
            </a:r>
            <a:r>
              <a:rPr lang="cs-CZ" sz="1400" dirty="0"/>
              <a:t>a manipulačního prostoru </a:t>
            </a:r>
            <a:r>
              <a:rPr lang="cs-CZ" sz="1400" dirty="0" smtClean="0"/>
              <a:t>(</a:t>
            </a:r>
            <a:r>
              <a:rPr lang="cs-CZ" sz="1400" dirty="0"/>
              <a:t>s výjimkou nově vysazeného nebo dosazeného ovocného </a:t>
            </a:r>
            <a:r>
              <a:rPr lang="cs-CZ" sz="1400" dirty="0" smtClean="0"/>
              <a:t>sadu po </a:t>
            </a:r>
            <a:r>
              <a:rPr lang="cs-CZ" sz="1400" dirty="0"/>
              <a:t>dobu tří </a:t>
            </a:r>
            <a:r>
              <a:rPr lang="cs-CZ" sz="1400" dirty="0" smtClean="0"/>
              <a:t>let)</a:t>
            </a:r>
          </a:p>
          <a:p>
            <a:r>
              <a:rPr lang="cs-CZ" sz="1400" u="sng" dirty="0" smtClean="0"/>
              <a:t>Mechanická úprava </a:t>
            </a:r>
            <a:r>
              <a:rPr lang="cs-CZ" sz="1400" u="sng" dirty="0" err="1" smtClean="0"/>
              <a:t>meziřadí</a:t>
            </a:r>
            <a:r>
              <a:rPr lang="cs-CZ" sz="1400" u="sng" dirty="0" smtClean="0"/>
              <a:t> a manipulačního prostoru nejpozději do 31.srpna</a:t>
            </a:r>
          </a:p>
          <a:p>
            <a:r>
              <a:rPr lang="cs-CZ" sz="1400" u="sng" dirty="0" smtClean="0"/>
              <a:t>Zákaz </a:t>
            </a:r>
            <a:r>
              <a:rPr lang="cs-CZ" sz="1400" u="sng" dirty="0"/>
              <a:t>aplikace herbicidů </a:t>
            </a:r>
            <a:r>
              <a:rPr lang="cs-CZ" sz="1400" dirty="0"/>
              <a:t>v </a:t>
            </a:r>
            <a:r>
              <a:rPr lang="cs-CZ" sz="1400" dirty="0" err="1"/>
              <a:t>meziřadí</a:t>
            </a:r>
            <a:r>
              <a:rPr lang="cs-CZ" sz="1400" dirty="0"/>
              <a:t> a manipulačním prostoru</a:t>
            </a:r>
          </a:p>
          <a:p>
            <a:r>
              <a:rPr lang="cs-CZ" sz="1400" dirty="0" smtClean="0"/>
              <a:t>Provádění </a:t>
            </a:r>
            <a:r>
              <a:rPr lang="cs-CZ" sz="1400" u="sng" dirty="0"/>
              <a:t>maximálně </a:t>
            </a:r>
            <a:r>
              <a:rPr lang="cs-CZ" sz="1400" u="sng" dirty="0" smtClean="0"/>
              <a:t>čtyř aplikací </a:t>
            </a:r>
            <a:r>
              <a:rPr lang="cs-CZ" sz="1400" u="sng" dirty="0"/>
              <a:t>herbicidů v </a:t>
            </a:r>
            <a:r>
              <a:rPr lang="cs-CZ" sz="1400" u="sng" dirty="0" err="1"/>
              <a:t>příkrmném</a:t>
            </a:r>
            <a:r>
              <a:rPr lang="cs-CZ" sz="1400" u="sng" dirty="0"/>
              <a:t> pásu </a:t>
            </a:r>
            <a:r>
              <a:rPr lang="cs-CZ" sz="1400" u="sng" dirty="0" smtClean="0"/>
              <a:t>sadu</a:t>
            </a:r>
          </a:p>
          <a:p>
            <a:endParaRPr lang="cs-CZ" sz="1400" u="sng" dirty="0"/>
          </a:p>
          <a:p>
            <a:pPr marL="0" indent="0">
              <a:buNone/>
            </a:pPr>
            <a:r>
              <a:rPr lang="cs-CZ" sz="1400" b="1" dirty="0"/>
              <a:t>Režimy pro klima a životní prostředí – Podmínky pro kulturu J (jiná trvalá kultura)</a:t>
            </a:r>
          </a:p>
          <a:p>
            <a:pPr marL="0" indent="0">
              <a:buNone/>
            </a:pPr>
            <a:endParaRPr lang="cs-CZ" sz="1400" dirty="0"/>
          </a:p>
          <a:p>
            <a:r>
              <a:rPr lang="cs-CZ" sz="1400" b="1" dirty="0"/>
              <a:t>Evidence na žadatele v LPIS </a:t>
            </a:r>
            <a:r>
              <a:rPr lang="cs-CZ" sz="1400" dirty="0"/>
              <a:t>ode dne podání žádosti </a:t>
            </a:r>
            <a:r>
              <a:rPr lang="cs-CZ" sz="1400" b="1" dirty="0"/>
              <a:t>do 31. října roku </a:t>
            </a:r>
            <a:r>
              <a:rPr lang="cs-CZ" sz="1400" dirty="0"/>
              <a:t>podání žádosti</a:t>
            </a:r>
          </a:p>
          <a:p>
            <a:r>
              <a:rPr lang="cs-CZ" sz="1400" dirty="0" smtClean="0"/>
              <a:t>Od </a:t>
            </a:r>
            <a:r>
              <a:rPr lang="cs-CZ" sz="1400" b="1" dirty="0"/>
              <a:t>1. června do 31. října  je zajištěn bylinný pokryv</a:t>
            </a:r>
            <a:r>
              <a:rPr lang="cs-CZ" sz="1400" dirty="0"/>
              <a:t> celé plochy krajinotvorného sadu, s výjimkou nově vysazeného nebo dosazeného krajinotvorného sadu po dobu tří </a:t>
            </a:r>
            <a:r>
              <a:rPr lang="cs-CZ" sz="1400" dirty="0" smtClean="0"/>
              <a:t>let</a:t>
            </a:r>
          </a:p>
          <a:p>
            <a:r>
              <a:rPr lang="cs-CZ" sz="1400" dirty="0">
                <a:solidFill>
                  <a:srgbClr val="2A421A"/>
                </a:solidFill>
              </a:rPr>
              <a:t>Mechanická úprava celé plochy krajinotvorného sadu sečí nebo pastvou, pokud není stanoveno jinak dle NV upravující AEKO opatření, do 31. srpna roku podání </a:t>
            </a:r>
            <a:r>
              <a:rPr lang="cs-CZ" sz="1400" dirty="0" smtClean="0">
                <a:solidFill>
                  <a:srgbClr val="2A421A"/>
                </a:solidFill>
              </a:rPr>
              <a:t>žádosti</a:t>
            </a:r>
            <a:endParaRPr lang="cs-CZ" sz="1400" dirty="0"/>
          </a:p>
          <a:p>
            <a:r>
              <a:rPr lang="cs-CZ" sz="1400" b="1" dirty="0"/>
              <a:t>Zákaz aplikace herbicidů </a:t>
            </a:r>
            <a:r>
              <a:rPr lang="cs-CZ" sz="1400" dirty="0"/>
              <a:t>na celé ploše krajinotvorného sadu</a:t>
            </a:r>
          </a:p>
          <a:p>
            <a:pPr marL="0" indent="0">
              <a:buNone/>
            </a:pPr>
            <a:endParaRPr lang="cs-CZ" sz="1400" dirty="0">
              <a:solidFill>
                <a:srgbClr val="034A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30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Jednotná žádost 2023 - Přímé platby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96291"/>
            <a:ext cx="10515600" cy="4680672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cs-CZ" sz="1400" b="1" dirty="0"/>
              <a:t>Režimy pro klima a životní prostředí – Podmínky pro kulturu </a:t>
            </a:r>
            <a:r>
              <a:rPr lang="cs-CZ" sz="1400" b="1" dirty="0" smtClean="0"/>
              <a:t>P (víceleté produkční plochy)</a:t>
            </a:r>
            <a:endParaRPr lang="cs-CZ" sz="1400" b="1" dirty="0"/>
          </a:p>
          <a:p>
            <a:pPr>
              <a:lnSpc>
                <a:spcPct val="150000"/>
              </a:lnSpc>
            </a:pPr>
            <a:r>
              <a:rPr lang="cs-CZ" sz="1400" b="1" dirty="0" smtClean="0"/>
              <a:t>Evidence </a:t>
            </a:r>
            <a:r>
              <a:rPr lang="cs-CZ" sz="1400" b="1" dirty="0"/>
              <a:t>na žadatele v LPIS </a:t>
            </a:r>
            <a:r>
              <a:rPr lang="cs-CZ" sz="1400" dirty="0"/>
              <a:t>ode dne podání žádosti </a:t>
            </a:r>
            <a:r>
              <a:rPr lang="cs-CZ" sz="1400" b="1" dirty="0"/>
              <a:t>do 31. srpna roku </a:t>
            </a:r>
            <a:r>
              <a:rPr lang="cs-CZ" sz="1400" dirty="0"/>
              <a:t>podání žádosti</a:t>
            </a:r>
          </a:p>
          <a:p>
            <a:pPr>
              <a:lnSpc>
                <a:spcPct val="120000"/>
              </a:lnSpc>
            </a:pPr>
            <a:r>
              <a:rPr lang="cs-CZ" sz="1400" b="1" dirty="0" smtClean="0"/>
              <a:t>Udržitelné hospodaření </a:t>
            </a:r>
            <a:r>
              <a:rPr lang="cs-CZ" sz="1400" b="1" dirty="0"/>
              <a:t>s </a:t>
            </a:r>
            <a:r>
              <a:rPr lang="cs-CZ" sz="1400" b="1" dirty="0" smtClean="0"/>
              <a:t>OH </a:t>
            </a:r>
            <a:r>
              <a:rPr lang="cs-CZ" sz="1400" dirty="0" smtClean="0"/>
              <a:t>na </a:t>
            </a:r>
            <a:r>
              <a:rPr lang="cs-CZ" sz="1400" b="1" dirty="0"/>
              <a:t>nejméně 30 % výměry </a:t>
            </a:r>
            <a:r>
              <a:rPr lang="cs-CZ" sz="1400" dirty="0"/>
              <a:t>plochy s víceletými produkčními plodinami </a:t>
            </a:r>
            <a:endParaRPr lang="cs-CZ" sz="1400" dirty="0" smtClean="0"/>
          </a:p>
          <a:p>
            <a:pPr>
              <a:lnSpc>
                <a:spcPct val="120000"/>
              </a:lnSpc>
            </a:pPr>
            <a:r>
              <a:rPr lang="cs-CZ" sz="1400" dirty="0" smtClean="0"/>
              <a:t>Zpracování výpočtu pro </a:t>
            </a:r>
            <a:r>
              <a:rPr lang="cs-CZ" sz="1400" b="1" dirty="0" smtClean="0"/>
              <a:t>vyhodnocení udržitelnosti hospodaření s OH do 30. září </a:t>
            </a:r>
            <a:r>
              <a:rPr lang="cs-CZ" sz="1400" dirty="0" smtClean="0"/>
              <a:t>roku podání žádosti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cs-CZ" sz="1400" b="1" dirty="0" smtClean="0"/>
              <a:t>Režimy </a:t>
            </a:r>
            <a:r>
              <a:rPr lang="cs-CZ" sz="1400" b="1" dirty="0"/>
              <a:t>pro klima a životní prostředí – Podmínky pro kulturu D</a:t>
            </a:r>
          </a:p>
          <a:p>
            <a:pPr>
              <a:lnSpc>
                <a:spcPct val="160000"/>
              </a:lnSpc>
            </a:pPr>
            <a:r>
              <a:rPr lang="cs-CZ" sz="1400" b="1" dirty="0" smtClean="0"/>
              <a:t>Evidence </a:t>
            </a:r>
            <a:r>
              <a:rPr lang="cs-CZ" sz="1400" b="1" dirty="0"/>
              <a:t>na žadatele v LPIS </a:t>
            </a:r>
            <a:r>
              <a:rPr lang="cs-CZ" sz="1400" dirty="0"/>
              <a:t>ode dne podání žádosti </a:t>
            </a:r>
            <a:r>
              <a:rPr lang="cs-CZ" sz="1400" b="1" dirty="0"/>
              <a:t>do 31. října roku </a:t>
            </a:r>
            <a:r>
              <a:rPr lang="cs-CZ" sz="1400" dirty="0"/>
              <a:t>podání žádosti</a:t>
            </a:r>
          </a:p>
          <a:p>
            <a:r>
              <a:rPr lang="cs-CZ" sz="1400" dirty="0"/>
              <a:t>Zajištění </a:t>
            </a:r>
            <a:r>
              <a:rPr lang="cs-CZ" sz="1400" b="1" dirty="0"/>
              <a:t>pokryvu manipulačního prostoru </a:t>
            </a:r>
            <a:r>
              <a:rPr lang="cs-CZ" sz="1400" dirty="0"/>
              <a:t>plantáže travním porostem</a:t>
            </a:r>
          </a:p>
          <a:p>
            <a:pPr>
              <a:lnSpc>
                <a:spcPct val="120000"/>
              </a:lnSpc>
            </a:pPr>
            <a:r>
              <a:rPr lang="cs-CZ" sz="1400" b="1" dirty="0"/>
              <a:t>Zákaz aplikace hnojiv</a:t>
            </a:r>
            <a:r>
              <a:rPr lang="cs-CZ" sz="1400" dirty="0"/>
              <a:t>, upravených kalů nebo přípravků na ochranu rostlin</a:t>
            </a:r>
          </a:p>
          <a:p>
            <a:pPr>
              <a:lnSpc>
                <a:spcPct val="120000"/>
              </a:lnSpc>
            </a:pPr>
            <a:r>
              <a:rPr lang="cs-CZ" sz="1400" dirty="0"/>
              <a:t>Možnost obmýtí nejdříve za 3 roky od výsadby </a:t>
            </a:r>
            <a:r>
              <a:rPr lang="cs-CZ" sz="1400" dirty="0" smtClean="0"/>
              <a:t>(platí </a:t>
            </a:r>
            <a:r>
              <a:rPr lang="cs-CZ" sz="1400" dirty="0"/>
              <a:t>podmínky RRD v rámci </a:t>
            </a:r>
            <a:r>
              <a:rPr lang="cs-CZ" sz="1400" dirty="0" smtClean="0"/>
              <a:t>BISS)</a:t>
            </a:r>
            <a:endParaRPr lang="cs-CZ" sz="1400" dirty="0"/>
          </a:p>
          <a:p>
            <a:pPr marL="0" indent="0">
              <a:lnSpc>
                <a:spcPct val="160000"/>
              </a:lnSpc>
              <a:buNone/>
            </a:pPr>
            <a:r>
              <a:rPr lang="cs-CZ" sz="1400" b="1" dirty="0"/>
              <a:t>Režimy pro klima a životní prostředí – Podmínky pro kulturu K</a:t>
            </a:r>
          </a:p>
          <a:p>
            <a:pPr>
              <a:lnSpc>
                <a:spcPct val="160000"/>
              </a:lnSpc>
            </a:pPr>
            <a:r>
              <a:rPr lang="cs-CZ" sz="1400" b="1" dirty="0" smtClean="0"/>
              <a:t>Evidence </a:t>
            </a:r>
            <a:r>
              <a:rPr lang="cs-CZ" sz="1400" b="1" dirty="0"/>
              <a:t>na žadatele v LPIS</a:t>
            </a:r>
            <a:r>
              <a:rPr lang="cs-CZ" sz="1400" dirty="0"/>
              <a:t> ode dne podání žádosti </a:t>
            </a:r>
            <a:r>
              <a:rPr lang="cs-CZ" sz="1400" b="1" dirty="0"/>
              <a:t>do 31. srpna </a:t>
            </a:r>
            <a:r>
              <a:rPr lang="cs-CZ" sz="1400" dirty="0"/>
              <a:t>roku podání žádosti</a:t>
            </a:r>
          </a:p>
          <a:p>
            <a:r>
              <a:rPr lang="cs-CZ" sz="1400" dirty="0"/>
              <a:t>Nejvýše</a:t>
            </a:r>
            <a:r>
              <a:rPr lang="cs-CZ" sz="1400" b="1" dirty="0"/>
              <a:t> čtyři aplikace herbicidů </a:t>
            </a:r>
            <a:r>
              <a:rPr lang="cs-CZ" sz="1400" dirty="0"/>
              <a:t>v </a:t>
            </a:r>
            <a:r>
              <a:rPr lang="cs-CZ" sz="1400" dirty="0" err="1"/>
              <a:t>meziřadí</a:t>
            </a:r>
            <a:r>
              <a:rPr lang="cs-CZ" sz="1400" dirty="0"/>
              <a:t>, pokud je školka založena formou řad a </a:t>
            </a:r>
            <a:r>
              <a:rPr lang="cs-CZ" sz="1400" dirty="0" err="1"/>
              <a:t>meziřadí</a:t>
            </a:r>
            <a:endParaRPr lang="cs-CZ" sz="1400" dirty="0"/>
          </a:p>
          <a:p>
            <a:r>
              <a:rPr lang="cs-CZ" sz="1400" b="1" dirty="0"/>
              <a:t>Mechanická úprava </a:t>
            </a:r>
            <a:r>
              <a:rPr lang="cs-CZ" sz="1400" b="1" dirty="0" err="1"/>
              <a:t>meziřadí</a:t>
            </a:r>
            <a:r>
              <a:rPr lang="cs-CZ" sz="1400" b="1" dirty="0"/>
              <a:t> </a:t>
            </a:r>
            <a:r>
              <a:rPr lang="cs-CZ" sz="1400" dirty="0"/>
              <a:t>nejpozději </a:t>
            </a:r>
            <a:r>
              <a:rPr lang="cs-CZ" sz="1400" b="1" dirty="0"/>
              <a:t>do 31. srpna </a:t>
            </a:r>
            <a:r>
              <a:rPr lang="cs-CZ" sz="1400" dirty="0"/>
              <a:t>roku podání žádosti</a:t>
            </a:r>
          </a:p>
          <a:p>
            <a:pPr marL="0" indent="0">
              <a:buNone/>
            </a:pPr>
            <a:endParaRPr lang="cs-CZ" sz="1400" dirty="0">
              <a:solidFill>
                <a:srgbClr val="034A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57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Jednotná žádost 2023 - Přímé platby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1400" b="1" dirty="0"/>
              <a:t>Režimy pro klima a životní </a:t>
            </a:r>
            <a:r>
              <a:rPr lang="cs-CZ" sz="1400" b="1" dirty="0" smtClean="0"/>
              <a:t>prostředí – Neprodukční plochy</a:t>
            </a:r>
            <a:endParaRPr lang="cs-CZ" sz="1400" b="1" dirty="0"/>
          </a:p>
          <a:p>
            <a:pPr marL="0" indent="0">
              <a:buNone/>
            </a:pPr>
            <a:endParaRPr lang="cs-CZ" sz="1400" dirty="0" smtClean="0"/>
          </a:p>
          <a:p>
            <a:pPr marL="0" indent="0">
              <a:buNone/>
            </a:pPr>
            <a:r>
              <a:rPr lang="cs-CZ" sz="1400" dirty="0" smtClean="0"/>
              <a:t>Pokud má žadatel v LPIS evidován </a:t>
            </a:r>
            <a:r>
              <a:rPr lang="cs-CZ" sz="1400" dirty="0" smtClean="0">
                <a:solidFill>
                  <a:srgbClr val="FF0000"/>
                </a:solidFill>
              </a:rPr>
              <a:t>min. 1 hektar R</a:t>
            </a:r>
            <a:r>
              <a:rPr lang="cs-CZ" sz="1400" dirty="0" smtClean="0"/>
              <a:t>, musí z ploch kultur RUG vyčlenit min. podíl neprodukčních ploch:</a:t>
            </a:r>
          </a:p>
          <a:p>
            <a:pPr marL="0" indent="0">
              <a:buNone/>
            </a:pPr>
            <a:endParaRPr lang="cs-CZ" sz="1400" dirty="0"/>
          </a:p>
          <a:p>
            <a:pPr marL="342900" indent="-342900" algn="just">
              <a:buFont typeface="+mj-lt"/>
              <a:buAutoNum type="alphaLcParenR"/>
            </a:pPr>
            <a:r>
              <a:rPr lang="cs-CZ" sz="1400" b="1" dirty="0" smtClean="0"/>
              <a:t>5% </a:t>
            </a:r>
            <a:r>
              <a:rPr lang="cs-CZ" sz="1400" dirty="0" smtClean="0"/>
              <a:t>tvořených Ochranným pásem podél vody základním, úhorem </a:t>
            </a:r>
            <a:r>
              <a:rPr lang="cs-CZ" sz="1400" dirty="0" err="1" smtClean="0"/>
              <a:t>nektarodárným</a:t>
            </a:r>
            <a:r>
              <a:rPr lang="cs-CZ" sz="1400" dirty="0" smtClean="0"/>
              <a:t> nebo zeleným, krajinnými prvky nebo ochrannými pásy </a:t>
            </a:r>
            <a:r>
              <a:rPr lang="cs-CZ" sz="1400" dirty="0"/>
              <a:t>podle § </a:t>
            </a:r>
            <a:r>
              <a:rPr lang="cs-CZ" sz="1400" dirty="0" smtClean="0"/>
              <a:t>2 </a:t>
            </a:r>
            <a:r>
              <a:rPr lang="cs-CZ" sz="1400" dirty="0"/>
              <a:t>odst. </a:t>
            </a:r>
            <a:r>
              <a:rPr lang="cs-CZ" sz="1400" dirty="0" smtClean="0"/>
              <a:t>2 NV upravujícího </a:t>
            </a:r>
            <a:r>
              <a:rPr lang="cs-CZ" sz="1400" dirty="0"/>
              <a:t>pravidla podmíněnosti plateb </a:t>
            </a:r>
            <a:r>
              <a:rPr lang="cs-CZ" sz="1400" dirty="0" smtClean="0"/>
              <a:t>zemědělcům</a:t>
            </a:r>
            <a:endParaRPr lang="cs-CZ" sz="1400" dirty="0"/>
          </a:p>
          <a:p>
            <a:pPr marL="342900" indent="-342900" algn="just">
              <a:lnSpc>
                <a:spcPct val="150000"/>
              </a:lnSpc>
              <a:buFont typeface="+mj-lt"/>
              <a:buAutoNum type="alphaLcParenR"/>
            </a:pPr>
            <a:r>
              <a:rPr lang="cs-CZ" sz="1400" b="1" dirty="0" smtClean="0"/>
              <a:t>8% </a:t>
            </a:r>
            <a:r>
              <a:rPr lang="cs-CZ" sz="1400" dirty="0" smtClean="0"/>
              <a:t>vč. ploch meziplodin (</a:t>
            </a:r>
            <a:r>
              <a:rPr lang="cs-CZ" sz="1400" dirty="0" err="1" smtClean="0"/>
              <a:t>koef</a:t>
            </a:r>
            <a:r>
              <a:rPr lang="cs-CZ" sz="1400" dirty="0" smtClean="0"/>
              <a:t>. 0,3) nebo ploch plodin vázajících dusík, přičemž min. 3% tvoří plodiny viz </a:t>
            </a:r>
            <a:r>
              <a:rPr lang="cs-CZ" sz="1400" b="1" dirty="0" smtClean="0"/>
              <a:t>a)</a:t>
            </a:r>
            <a:endParaRPr lang="cs-CZ" sz="1400" b="1" dirty="0"/>
          </a:p>
          <a:p>
            <a:pPr marL="0" indent="0" algn="just">
              <a:lnSpc>
                <a:spcPct val="150000"/>
              </a:lnSpc>
              <a:buNone/>
            </a:pPr>
            <a:r>
              <a:rPr lang="cs-CZ" sz="1400" b="1" dirty="0" smtClean="0"/>
              <a:t>Do plochy RUG k výpočtu podílu neprodukčních ploch se nezahrnuje G v AEKO - Zatravňování </a:t>
            </a:r>
            <a:r>
              <a:rPr lang="cs-CZ" sz="1400" b="1" dirty="0" err="1" smtClean="0"/>
              <a:t>o.p</a:t>
            </a:r>
            <a:r>
              <a:rPr lang="cs-CZ" sz="1400" b="1" dirty="0" smtClean="0"/>
              <a:t>.</a:t>
            </a:r>
          </a:p>
          <a:p>
            <a:pPr marL="0" indent="0">
              <a:buNone/>
            </a:pPr>
            <a:r>
              <a:rPr lang="cs-CZ" sz="1400" u="sng" dirty="0" smtClean="0"/>
              <a:t>Pro </a:t>
            </a:r>
            <a:r>
              <a:rPr lang="cs-CZ" sz="1400" u="sng" dirty="0"/>
              <a:t>všechny plochy platí zákaz</a:t>
            </a:r>
            <a:r>
              <a:rPr lang="cs-CZ" sz="1400" dirty="0"/>
              <a:t>: </a:t>
            </a:r>
          </a:p>
          <a:p>
            <a:pPr lvl="1"/>
            <a:r>
              <a:rPr lang="cs-CZ" sz="1400" dirty="0">
                <a:latin typeface="Verdana" panose="020B0604030504040204" pitchFamily="34" charset="0"/>
              </a:rPr>
              <a:t>produkce, pastvy nebo seče s odklizením biomasy z plochy </a:t>
            </a:r>
            <a:r>
              <a:rPr lang="cs-CZ" sz="1400" dirty="0" smtClean="0">
                <a:latin typeface="Verdana" panose="020B0604030504040204" pitchFamily="34" charset="0"/>
              </a:rPr>
              <a:t>DPB v termínech dle NV</a:t>
            </a:r>
            <a:endParaRPr lang="cs-CZ" sz="1400" dirty="0">
              <a:latin typeface="Verdana" panose="020B060403050404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cs-CZ" sz="1400" dirty="0">
                <a:latin typeface="Verdana" panose="020B0604030504040204" pitchFamily="34" charset="0"/>
              </a:rPr>
              <a:t>použití POR, hnoji a upravených </a:t>
            </a:r>
            <a:r>
              <a:rPr lang="cs-CZ" sz="1400" dirty="0" smtClean="0">
                <a:latin typeface="Verdana" panose="020B0604030504040204" pitchFamily="34" charset="0"/>
              </a:rPr>
              <a:t>kalů v termínech dle NV</a:t>
            </a:r>
            <a:endParaRPr lang="cs-CZ" sz="1400" dirty="0">
              <a:latin typeface="Verdana" panose="020B060403050404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cs-CZ" sz="1400" b="1" dirty="0" smtClean="0">
                <a:solidFill>
                  <a:srgbClr val="FF0000"/>
                </a:solidFill>
              </a:rPr>
              <a:t>Neplatí </a:t>
            </a:r>
            <a:r>
              <a:rPr lang="cs-CZ" sz="1400" b="1" dirty="0">
                <a:solidFill>
                  <a:srgbClr val="FF0000"/>
                </a:solidFill>
              </a:rPr>
              <a:t>výjimky z DZES </a:t>
            </a:r>
            <a:r>
              <a:rPr lang="cs-CZ" sz="1400" b="1" dirty="0" smtClean="0">
                <a:solidFill>
                  <a:srgbClr val="FF0000"/>
                </a:solidFill>
              </a:rPr>
              <a:t>8A !!</a:t>
            </a:r>
            <a:endParaRPr lang="cs-CZ" sz="1400" b="1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cs-CZ" sz="1400" b="1" dirty="0">
              <a:solidFill>
                <a:srgbClr val="2A42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06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935666"/>
            <a:ext cx="8737600" cy="392935"/>
          </a:xfrm>
        </p:spPr>
        <p:txBody>
          <a:bodyPr>
            <a:normAutofit/>
          </a:bodyPr>
          <a:lstStyle/>
          <a:p>
            <a:r>
              <a:rPr lang="cs-CZ" cap="none" dirty="0"/>
              <a:t>Změna zák. o SZIF (novela zák. č. 256/2000 Sb.)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13164"/>
            <a:ext cx="10533611" cy="4597087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sz="2100" b="1" dirty="0"/>
              <a:t>Podnikatelské seskupení (§ 11ia)</a:t>
            </a:r>
          </a:p>
          <a:p>
            <a:pPr algn="just">
              <a:lnSpc>
                <a:spcPct val="110000"/>
              </a:lnSpc>
            </a:pPr>
            <a:r>
              <a:rPr lang="cs-CZ" sz="1400" b="1" dirty="0"/>
              <a:t>Pokud se žadatel </a:t>
            </a:r>
            <a:r>
              <a:rPr lang="cs-CZ" sz="1400" dirty="0"/>
              <a:t>(FO nebo PO) </a:t>
            </a:r>
            <a:r>
              <a:rPr lang="cs-CZ" sz="1400" b="1" dirty="0"/>
              <a:t>o dotaci účastní podnikatelského seskupení</a:t>
            </a:r>
            <a:r>
              <a:rPr lang="cs-CZ" sz="1400" dirty="0"/>
              <a:t>, uvede na formuláři </a:t>
            </a:r>
            <a:r>
              <a:rPr lang="cs-CZ" sz="1400" dirty="0" smtClean="0"/>
              <a:t>Fondu informace </a:t>
            </a:r>
            <a:r>
              <a:rPr lang="cs-CZ" sz="1400" dirty="0"/>
              <a:t>nezbytné pro identifikaci tohoto podnikatelského seskupení s odkazem na § 71 a násl. zákona č. 90/2012 Sb., o obchodních korporacích a s ohledem na Čl. 59 odst. 4 nařízení Evropského parlamentu a Rady (EU) č. 2021/2116</a:t>
            </a:r>
            <a:r>
              <a:rPr lang="cs-CZ" sz="1400" dirty="0" smtClean="0"/>
              <a:t>.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cs-CZ" sz="1400" b="1" u="sng" dirty="0" smtClean="0"/>
              <a:t>Právnické </a:t>
            </a:r>
            <a:r>
              <a:rPr lang="cs-CZ" sz="1400" b="1" u="sng" dirty="0"/>
              <a:t>osoby (zákon č. 90/2012 Sb., o obchodních </a:t>
            </a:r>
            <a:r>
              <a:rPr lang="cs-CZ" sz="1400" b="1" u="sng" dirty="0" smtClean="0"/>
              <a:t>korporacích)</a:t>
            </a:r>
            <a:endParaRPr lang="cs-CZ" sz="1400" u="sng" dirty="0"/>
          </a:p>
          <a:p>
            <a:pPr algn="just">
              <a:lnSpc>
                <a:spcPct val="110000"/>
              </a:lnSpc>
            </a:pPr>
            <a:r>
              <a:rPr lang="cs-CZ" sz="1400" dirty="0"/>
              <a:t>Jedná se o vazby postavené na ovládání, resp. na uplatňování rozhodujícího vlivu v obchodní korporaci (§ 74, 75 ZOK), což ale zahrnuje široké spektrum vztahů </a:t>
            </a:r>
            <a:r>
              <a:rPr lang="cs-CZ" sz="1400" dirty="0">
                <a:solidFill>
                  <a:srgbClr val="FF0000"/>
                </a:solidFill>
              </a:rPr>
              <a:t>(většinový vlastník, řídí osoba s rozhodujícím vlivem, osoba, která může jmenovat či odvolat většinu členů, osoba s podílem hlasovacích práv alespoň 40 % pokud vyšším </a:t>
            </a:r>
            <a:r>
              <a:rPr lang="cs-CZ" sz="1400" dirty="0" smtClean="0">
                <a:solidFill>
                  <a:srgbClr val="FF0000"/>
                </a:solidFill>
              </a:rPr>
              <a:t>podílem </a:t>
            </a:r>
            <a:r>
              <a:rPr lang="cs-CZ" sz="1400" dirty="0">
                <a:solidFill>
                  <a:srgbClr val="FF0000"/>
                </a:solidFill>
              </a:rPr>
              <a:t>nedisponuje nikdo jiný, osoba jednající ve shodě s hlasovacím podílem 30%)</a:t>
            </a:r>
            <a:r>
              <a:rPr lang="cs-CZ" sz="1400" dirty="0"/>
              <a:t>.</a:t>
            </a:r>
            <a:r>
              <a:rPr lang="cs-CZ" sz="1400" dirty="0">
                <a:solidFill>
                  <a:srgbClr val="EA900C"/>
                </a:solidFill>
              </a:rPr>
              <a:t> </a:t>
            </a:r>
            <a:endParaRPr lang="cs-CZ" sz="1400" b="1" dirty="0">
              <a:solidFill>
                <a:srgbClr val="2A421A"/>
              </a:solidFill>
            </a:endParaRPr>
          </a:p>
          <a:p>
            <a:pPr marL="0" indent="0" algn="just">
              <a:lnSpc>
                <a:spcPct val="110000"/>
              </a:lnSpc>
              <a:buNone/>
            </a:pPr>
            <a:r>
              <a:rPr lang="cs-CZ" sz="1400" b="1" u="sng" dirty="0"/>
              <a:t>Fyzické osoby:   </a:t>
            </a:r>
          </a:p>
          <a:p>
            <a:pPr algn="just">
              <a:lnSpc>
                <a:spcPct val="110000"/>
              </a:lnSpc>
            </a:pPr>
            <a:r>
              <a:rPr lang="cs-CZ" sz="1400" dirty="0"/>
              <a:t>Vazba s jinými subjekty na úrovni </a:t>
            </a:r>
            <a:r>
              <a:rPr lang="cs-CZ" sz="1400" dirty="0" smtClean="0"/>
              <a:t>většinového </a:t>
            </a:r>
            <a:r>
              <a:rPr lang="cs-CZ" sz="1400" dirty="0"/>
              <a:t>vlastnictví, res. s vazbou nad 50% vlastnického práva (společníci), případně angažovanost v řídící struktuře právnické osoby (angažovanost – člen statutárního orgánu). 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cs-CZ" sz="1400" u="sng" dirty="0"/>
              <a:t>Současně je na úrovni legislativy ČR řešen vztah ovládání i v rámci zákona o účetnictví a NOZ.  </a:t>
            </a:r>
          </a:p>
          <a:p>
            <a:pPr marL="0" indent="0" algn="just">
              <a:lnSpc>
                <a:spcPct val="110000"/>
              </a:lnSpc>
              <a:buNone/>
            </a:pPr>
            <a:endParaRPr lang="cs-CZ" sz="1400" dirty="0"/>
          </a:p>
          <a:p>
            <a:pPr marL="0" indent="0" algn="just">
              <a:lnSpc>
                <a:spcPct val="110000"/>
              </a:lnSpc>
              <a:buNone/>
            </a:pPr>
            <a:r>
              <a:rPr lang="cs-CZ" sz="1400" b="1" dirty="0"/>
              <a:t>Dále je nezbytné získávat obdobné informace u PO z důvodu zajištění transparentnosti - čl. 68 </a:t>
            </a:r>
            <a:r>
              <a:rPr lang="cs-CZ" sz="1400" b="1" dirty="0" err="1"/>
              <a:t>nař</a:t>
            </a:r>
            <a:r>
              <a:rPr lang="cs-CZ" sz="1400" b="1" dirty="0"/>
              <a:t>. 1306/2013 </a:t>
            </a:r>
            <a:r>
              <a:rPr lang="cs-CZ" sz="1400" b="1" u="sng" dirty="0" err="1"/>
              <a:t>Zvěřejňování</a:t>
            </a:r>
            <a:r>
              <a:rPr lang="cs-CZ" sz="1400" b="1" u="sng" dirty="0"/>
              <a:t> informací o příjemcích 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cs-CZ" sz="1400" dirty="0"/>
              <a:t>	- Fond je povinen vykazovat u obchodní společností platbu včetně uvedení mateřské společnosti </a:t>
            </a:r>
          </a:p>
          <a:p>
            <a:pPr lvl="0" algn="just">
              <a:lnSpc>
                <a:spcPct val="110000"/>
              </a:lnSpc>
            </a:pPr>
            <a:r>
              <a:rPr lang="cs-CZ" sz="1400" u="sng" dirty="0"/>
              <a:t>nařízení č. 2022/128 - čl. 44  Informace shromažďované pro identifikaci příjemců </a:t>
            </a:r>
            <a:r>
              <a:rPr lang="cs-CZ" sz="1400" b="1" u="sng" dirty="0"/>
              <a:t>ukládá povinnost uvádět na formuláři: </a:t>
            </a:r>
            <a:endParaRPr lang="cs-CZ" sz="1400" u="sng" dirty="0"/>
          </a:p>
          <a:p>
            <a:pPr marL="800100" lvl="1" indent="-342900" algn="just">
              <a:lnSpc>
                <a:spcPct val="110000"/>
              </a:lnSpc>
              <a:buFont typeface="+mj-lt"/>
              <a:buAutoNum type="alphaLcParenR"/>
            </a:pPr>
            <a:r>
              <a:rPr lang="cs-CZ" sz="1400" dirty="0">
                <a:solidFill>
                  <a:srgbClr val="FF0000"/>
                </a:solidFill>
                <a:latin typeface="Verdana" panose="020B0604030504040204" pitchFamily="34" charset="0"/>
              </a:rPr>
              <a:t>název mateřského subjektu </a:t>
            </a:r>
            <a:r>
              <a:rPr lang="cs-CZ" sz="1400" dirty="0">
                <a:solidFill>
                  <a:srgbClr val="2A421A"/>
                </a:solidFill>
                <a:latin typeface="Verdana" panose="020B0604030504040204" pitchFamily="34" charset="0"/>
              </a:rPr>
              <a:t>včetně IČ</a:t>
            </a:r>
          </a:p>
          <a:p>
            <a:pPr marL="800100" lvl="1" indent="-342900" algn="just">
              <a:lnSpc>
                <a:spcPct val="110000"/>
              </a:lnSpc>
              <a:buFont typeface="+mj-lt"/>
              <a:buAutoNum type="alphaLcParenR"/>
            </a:pPr>
            <a:r>
              <a:rPr lang="cs-CZ" sz="1400" dirty="0">
                <a:solidFill>
                  <a:srgbClr val="FF0000"/>
                </a:solidFill>
                <a:latin typeface="Verdana" panose="020B0604030504040204" pitchFamily="34" charset="0"/>
              </a:rPr>
              <a:t>vrcholný mateřský podnik </a:t>
            </a:r>
            <a:r>
              <a:rPr lang="cs-CZ" sz="1400" dirty="0">
                <a:solidFill>
                  <a:srgbClr val="2A421A"/>
                </a:solidFill>
                <a:latin typeface="Verdana" panose="020B0604030504040204" pitchFamily="34" charset="0"/>
              </a:rPr>
              <a:t>včetně IČ</a:t>
            </a:r>
          </a:p>
          <a:p>
            <a:pPr marL="800100" lvl="1" indent="-342900" algn="just">
              <a:lnSpc>
                <a:spcPct val="110000"/>
              </a:lnSpc>
              <a:buFont typeface="+mj-lt"/>
              <a:buAutoNum type="alphaLcParenR"/>
            </a:pPr>
            <a:r>
              <a:rPr lang="cs-CZ" sz="1400" dirty="0">
                <a:solidFill>
                  <a:srgbClr val="FF0000"/>
                </a:solidFill>
                <a:latin typeface="Verdana" panose="020B0604030504040204" pitchFamily="34" charset="0"/>
              </a:rPr>
              <a:t>dceřiné podniky </a:t>
            </a:r>
            <a:r>
              <a:rPr lang="cs-CZ" sz="1400" dirty="0">
                <a:solidFill>
                  <a:srgbClr val="2A421A"/>
                </a:solidFill>
                <a:latin typeface="Verdana" panose="020B0604030504040204" pitchFamily="34" charset="0"/>
              </a:rPr>
              <a:t>včetně IČ</a:t>
            </a:r>
            <a:endParaRPr lang="cs-CZ" sz="1400" dirty="0">
              <a:latin typeface="Verdana" panose="020B0604030504040204" pitchFamily="34" charset="0"/>
            </a:endParaRPr>
          </a:p>
          <a:p>
            <a:pPr marL="0" indent="0" algn="just">
              <a:lnSpc>
                <a:spcPct val="110000"/>
              </a:lnSpc>
              <a:buNone/>
            </a:pPr>
            <a:endParaRPr lang="cs-CZ" sz="1400" dirty="0">
              <a:solidFill>
                <a:srgbClr val="034A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63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Jednotná žádost 2023 - Přímé platby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1400" b="1" dirty="0"/>
              <a:t>Režimy pro klima a životní prostředí – </a:t>
            </a:r>
            <a:r>
              <a:rPr lang="cs-CZ" sz="1400" b="1" u="sng" dirty="0" err="1"/>
              <a:t>Celofaremní</a:t>
            </a:r>
            <a:r>
              <a:rPr lang="cs-CZ" sz="1400" b="1" u="sng" dirty="0"/>
              <a:t> </a:t>
            </a:r>
            <a:r>
              <a:rPr lang="cs-CZ" sz="1400" b="1" u="sng" dirty="0" err="1"/>
              <a:t>ekoplatba</a:t>
            </a:r>
            <a:r>
              <a:rPr lang="cs-CZ" sz="1400" b="1" u="sng" dirty="0"/>
              <a:t> </a:t>
            </a:r>
            <a:r>
              <a:rPr lang="cs-CZ" sz="1400" b="1" u="sng" dirty="0" smtClean="0"/>
              <a:t>prémiová </a:t>
            </a:r>
            <a:r>
              <a:rPr lang="cs-CZ" sz="1400" b="1" u="sng" dirty="0"/>
              <a:t>úroveň</a:t>
            </a:r>
          </a:p>
          <a:p>
            <a:endParaRPr lang="cs-CZ" sz="1600" b="1" dirty="0" smtClean="0"/>
          </a:p>
          <a:p>
            <a:r>
              <a:rPr lang="cs-CZ" sz="1400" dirty="0" smtClean="0"/>
              <a:t>Splnění podmínek </a:t>
            </a:r>
            <a:r>
              <a:rPr lang="cs-CZ" sz="1400" b="1" dirty="0" smtClean="0"/>
              <a:t>základní</a:t>
            </a:r>
            <a:r>
              <a:rPr lang="cs-CZ" sz="1400" dirty="0" smtClean="0"/>
              <a:t> </a:t>
            </a:r>
            <a:r>
              <a:rPr lang="cs-CZ" sz="1400" dirty="0" err="1" smtClean="0"/>
              <a:t>celofaremní</a:t>
            </a:r>
            <a:r>
              <a:rPr lang="cs-CZ" sz="1400" dirty="0" smtClean="0"/>
              <a:t> </a:t>
            </a:r>
            <a:r>
              <a:rPr lang="cs-CZ" sz="1400" dirty="0" err="1" smtClean="0"/>
              <a:t>ekoplatby</a:t>
            </a:r>
            <a:endParaRPr lang="cs-CZ" sz="1400" dirty="0" smtClean="0"/>
          </a:p>
          <a:p>
            <a:r>
              <a:rPr lang="cs-CZ" sz="1400" dirty="0" smtClean="0">
                <a:solidFill>
                  <a:srgbClr val="FF0000"/>
                </a:solidFill>
              </a:rPr>
              <a:t>Prémiová </a:t>
            </a:r>
            <a:r>
              <a:rPr lang="cs-CZ" sz="1400" dirty="0" err="1" smtClean="0">
                <a:solidFill>
                  <a:srgbClr val="FF0000"/>
                </a:solidFill>
              </a:rPr>
              <a:t>ekoplatba</a:t>
            </a:r>
            <a:r>
              <a:rPr lang="cs-CZ" sz="1400" dirty="0" smtClean="0">
                <a:solidFill>
                  <a:srgbClr val="FF0000"/>
                </a:solidFill>
              </a:rPr>
              <a:t> POUZE na prémiové neprodukční plochy!</a:t>
            </a:r>
          </a:p>
          <a:p>
            <a:r>
              <a:rPr lang="cs-CZ" sz="1400" dirty="0" smtClean="0"/>
              <a:t>Vyčlenit z výměry RUG minimální podíl </a:t>
            </a:r>
            <a:r>
              <a:rPr lang="cs-CZ" sz="1400" u="sng" dirty="0" smtClean="0"/>
              <a:t>neprodukčních ploch </a:t>
            </a:r>
            <a:r>
              <a:rPr lang="cs-CZ" sz="1400" b="1" u="sng" dirty="0" smtClean="0"/>
              <a:t>7 %</a:t>
            </a:r>
            <a:r>
              <a:rPr lang="cs-CZ" sz="1400" dirty="0" smtClean="0"/>
              <a:t> (bez meziplodin a PVN), z toho min. 2 % prémiových (liniový úhor, </a:t>
            </a:r>
            <a:r>
              <a:rPr lang="cs-CZ" sz="1400" dirty="0" err="1" smtClean="0"/>
              <a:t>vyjm</a:t>
            </a:r>
            <a:r>
              <a:rPr lang="cs-CZ" sz="1400" dirty="0" smtClean="0"/>
              <a:t>. ochranné pásy ve lhůtách a s pokrytím porostem dle NV)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sz="1400" dirty="0" smtClean="0">
                <a:latin typeface="Verdana" panose="020B0604030504040204" pitchFamily="34" charset="0"/>
              </a:rPr>
              <a:t>Úhory (max. 5 % neliniového charakteru)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sz="1400" dirty="0" smtClean="0">
                <a:latin typeface="Verdana" panose="020B0604030504040204" pitchFamily="34" charset="0"/>
              </a:rPr>
              <a:t>Liniový úhor: </a:t>
            </a:r>
            <a:r>
              <a:rPr lang="cs-CZ" sz="1400" dirty="0" err="1" smtClean="0">
                <a:latin typeface="Verdana" panose="020B0604030504040204" pitchFamily="34" charset="0"/>
              </a:rPr>
              <a:t>nektarodárný</a:t>
            </a:r>
            <a:r>
              <a:rPr lang="cs-CZ" sz="1400" dirty="0" smtClean="0">
                <a:latin typeface="Verdana" panose="020B0604030504040204" pitchFamily="34" charset="0"/>
              </a:rPr>
              <a:t>, šíře 6 – 30 m, min. délka 20 m, min. vzdálenost mezi liniemi 50 m.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sz="1400" dirty="0" smtClean="0">
                <a:latin typeface="Verdana" panose="020B0604030504040204" pitchFamily="34" charset="0"/>
              </a:rPr>
              <a:t>Krajinné prvky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sz="1400" dirty="0" smtClean="0">
                <a:latin typeface="Verdana" panose="020B0604030504040204" pitchFamily="34" charset="0"/>
              </a:rPr>
              <a:t>Ochranné pásy</a:t>
            </a:r>
          </a:p>
          <a:p>
            <a:pPr marL="0" indent="0">
              <a:buNone/>
            </a:pPr>
            <a:r>
              <a:rPr lang="cs-CZ" sz="1400" u="sng" dirty="0" smtClean="0"/>
              <a:t>Pokud </a:t>
            </a:r>
            <a:r>
              <a:rPr lang="cs-CZ" sz="1400" u="sng" dirty="0"/>
              <a:t>se hranice DPB nachází do </a:t>
            </a:r>
            <a:r>
              <a:rPr lang="cs-CZ" sz="1400" u="sng" dirty="0" smtClean="0"/>
              <a:t>10 </a:t>
            </a:r>
            <a:r>
              <a:rPr lang="cs-CZ" sz="1400" u="sng" dirty="0"/>
              <a:t>metrů od útvaru stálých povrchových vod</a:t>
            </a:r>
          </a:p>
          <a:p>
            <a:r>
              <a:rPr lang="cs-CZ" b="1" u="sng" dirty="0"/>
              <a:t>Vyčlenit ochranný pás </a:t>
            </a:r>
            <a:r>
              <a:rPr lang="cs-CZ" u="sng" dirty="0" smtClean="0"/>
              <a:t>podél </a:t>
            </a:r>
            <a:r>
              <a:rPr lang="cs-CZ" u="sng" dirty="0"/>
              <a:t>vody </a:t>
            </a:r>
            <a:r>
              <a:rPr lang="cs-CZ" b="1" u="sng" dirty="0"/>
              <a:t>typu prémiový </a:t>
            </a:r>
            <a:r>
              <a:rPr lang="cs-CZ" b="1" dirty="0" smtClean="0"/>
              <a:t>o </a:t>
            </a:r>
            <a:r>
              <a:rPr lang="cs-CZ" b="1" dirty="0"/>
              <a:t>minimální šíři </a:t>
            </a:r>
            <a:r>
              <a:rPr lang="cs-CZ" b="1" dirty="0" smtClean="0"/>
              <a:t>12 </a:t>
            </a:r>
            <a:r>
              <a:rPr lang="cs-CZ" b="1" dirty="0"/>
              <a:t>metrů od hranice dílů půdního bloku a minimální délce 15 m. Maximální </a:t>
            </a:r>
            <a:r>
              <a:rPr lang="cs-CZ" dirty="0"/>
              <a:t>započitatelná </a:t>
            </a:r>
            <a:r>
              <a:rPr lang="cs-CZ" b="1" dirty="0"/>
              <a:t>šíře je pak 30 m</a:t>
            </a:r>
            <a:r>
              <a:rPr lang="cs-CZ" dirty="0"/>
              <a:t>.</a:t>
            </a:r>
          </a:p>
          <a:p>
            <a:r>
              <a:rPr lang="cs-CZ" dirty="0"/>
              <a:t>Pás bude </a:t>
            </a:r>
            <a:r>
              <a:rPr lang="cs-CZ" dirty="0" err="1"/>
              <a:t>předvymezen</a:t>
            </a:r>
            <a:r>
              <a:rPr lang="cs-CZ" dirty="0"/>
              <a:t> v LPIS, žadatel musí založit pás na min. 90% této </a:t>
            </a:r>
            <a:r>
              <a:rPr lang="cs-CZ" dirty="0" err="1"/>
              <a:t>předvymezené</a:t>
            </a:r>
            <a:r>
              <a:rPr lang="cs-CZ" dirty="0"/>
              <a:t> </a:t>
            </a:r>
            <a:r>
              <a:rPr lang="cs-CZ" dirty="0" smtClean="0"/>
              <a:t>výměry.</a:t>
            </a:r>
          </a:p>
          <a:p>
            <a:r>
              <a:rPr lang="cs-CZ" dirty="0" smtClean="0"/>
              <a:t>Plánovaná sazba cca 9000 Kč/ha</a:t>
            </a:r>
            <a:endParaRPr lang="cs-CZ" dirty="0"/>
          </a:p>
          <a:p>
            <a:endParaRPr lang="cs-CZ" b="1" dirty="0" smtClean="0">
              <a:solidFill>
                <a:srgbClr val="2A421A"/>
              </a:solidFill>
            </a:endParaRPr>
          </a:p>
          <a:p>
            <a:endParaRPr lang="cs-CZ" b="1" dirty="0">
              <a:solidFill>
                <a:srgbClr val="2A421A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21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plodiny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5841" y="1451263"/>
            <a:ext cx="9343506" cy="5061066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9942021" y="3832167"/>
            <a:ext cx="224443" cy="1662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prava 5"/>
          <p:cNvSpPr/>
          <p:nvPr/>
        </p:nvSpPr>
        <p:spPr>
          <a:xfrm>
            <a:off x="2626822" y="3291840"/>
            <a:ext cx="448887" cy="17456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7" name="Přímá spojnice 6"/>
          <p:cNvCxnSpPr/>
          <p:nvPr/>
        </p:nvCxnSpPr>
        <p:spPr>
          <a:xfrm>
            <a:off x="1330036" y="1853738"/>
            <a:ext cx="1421477" cy="83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347837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kupina 2"/>
          <p:cNvGrpSpPr/>
          <p:nvPr/>
        </p:nvGrpSpPr>
        <p:grpSpPr>
          <a:xfrm>
            <a:off x="0" y="5025394"/>
            <a:ext cx="12192000" cy="1272540"/>
            <a:chOff x="0" y="5349244"/>
            <a:chExt cx="12192000" cy="1272540"/>
          </a:xfrm>
        </p:grpSpPr>
        <p:sp>
          <p:nvSpPr>
            <p:cNvPr id="7" name="Obdélník 6"/>
            <p:cNvSpPr/>
            <p:nvPr/>
          </p:nvSpPr>
          <p:spPr>
            <a:xfrm>
              <a:off x="0" y="5349244"/>
              <a:ext cx="12192000" cy="12725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>
                <a:solidFill>
                  <a:schemeClr val="tx1"/>
                </a:solidFill>
              </a:endParaRPr>
            </a:p>
          </p:txBody>
        </p:sp>
        <p:sp>
          <p:nvSpPr>
            <p:cNvPr id="8" name="TextovéPole 7"/>
            <p:cNvSpPr txBox="1"/>
            <p:nvPr/>
          </p:nvSpPr>
          <p:spPr>
            <a:xfrm>
              <a:off x="4080218" y="5785459"/>
              <a:ext cx="4031563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2000" b="1" cap="all" spc="170" dirty="0" smtClean="0">
                  <a:solidFill>
                    <a:srgbClr val="004228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děkuji Za pozornost</a:t>
              </a:r>
              <a:endParaRPr lang="cs-CZ" sz="2000" b="1" cap="all" spc="170" dirty="0">
                <a:solidFill>
                  <a:srgbClr val="004228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" name="TextovéPole 1"/>
            <p:cNvSpPr txBox="1"/>
            <p:nvPr/>
          </p:nvSpPr>
          <p:spPr>
            <a:xfrm>
              <a:off x="9123760" y="5554627"/>
              <a:ext cx="247025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000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Státní zemědělský intervenční fond</a:t>
              </a:r>
              <a:br>
                <a:rPr lang="cs-CZ" sz="1000" dirty="0" smtClean="0"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1000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Ve Smečkách 33</a:t>
              </a:r>
              <a:br>
                <a:rPr lang="cs-CZ" sz="1000" dirty="0" smtClean="0"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1000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Praha 1 – 110 00</a:t>
              </a:r>
              <a:br>
                <a:rPr lang="cs-CZ" sz="1000" dirty="0" smtClean="0"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1000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/>
              </a:r>
              <a:br>
                <a:rPr lang="cs-CZ" sz="1000" dirty="0" smtClean="0"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1000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info</a:t>
              </a:r>
              <a:r>
                <a:rPr lang="cs-CZ" sz="1000" spc="70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@szif.cz</a:t>
              </a:r>
              <a:endParaRPr lang="cs-CZ" sz="10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pic>
          <p:nvPicPr>
            <p:cNvPr id="13" name="Obrázek 12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0946" y="5792634"/>
              <a:ext cx="1405838" cy="3929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2260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kupina 2"/>
          <p:cNvGrpSpPr/>
          <p:nvPr/>
        </p:nvGrpSpPr>
        <p:grpSpPr>
          <a:xfrm>
            <a:off x="0" y="575949"/>
            <a:ext cx="12192000" cy="1272540"/>
            <a:chOff x="0" y="5349244"/>
            <a:chExt cx="12192000" cy="1272540"/>
          </a:xfrm>
        </p:grpSpPr>
        <p:sp>
          <p:nvSpPr>
            <p:cNvPr id="7" name="Obdélník 6"/>
            <p:cNvSpPr/>
            <p:nvPr/>
          </p:nvSpPr>
          <p:spPr>
            <a:xfrm>
              <a:off x="0" y="5349244"/>
              <a:ext cx="12192000" cy="12725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>
                <a:solidFill>
                  <a:schemeClr val="tx1"/>
                </a:solidFill>
              </a:endParaRPr>
            </a:p>
          </p:txBody>
        </p:sp>
        <p:sp>
          <p:nvSpPr>
            <p:cNvPr id="8" name="TextovéPole 7"/>
            <p:cNvSpPr txBox="1"/>
            <p:nvPr/>
          </p:nvSpPr>
          <p:spPr>
            <a:xfrm>
              <a:off x="4080218" y="5631571"/>
              <a:ext cx="4031563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00" b="1" cap="all" spc="170" dirty="0" smtClean="0">
                  <a:solidFill>
                    <a:srgbClr val="004228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Pomáháme českému zemědělství</a:t>
              </a:r>
              <a:endParaRPr lang="cs-CZ" sz="2000" b="1" cap="all" spc="170" dirty="0">
                <a:solidFill>
                  <a:srgbClr val="004228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" name="TextovéPole 1"/>
            <p:cNvSpPr txBox="1"/>
            <p:nvPr/>
          </p:nvSpPr>
          <p:spPr>
            <a:xfrm>
              <a:off x="9123760" y="5554627"/>
              <a:ext cx="247025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000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Státní zemědělský intervenční fond</a:t>
              </a:r>
              <a:br>
                <a:rPr lang="cs-CZ" sz="1000" dirty="0" smtClean="0"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1000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Ve Smečkách 33</a:t>
              </a:r>
              <a:br>
                <a:rPr lang="cs-CZ" sz="1000" dirty="0" smtClean="0"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1000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Praha 1 – 110 00</a:t>
              </a:r>
              <a:br>
                <a:rPr lang="cs-CZ" sz="1000" dirty="0" smtClean="0"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1000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/>
              </a:r>
              <a:br>
                <a:rPr lang="cs-CZ" sz="1000" dirty="0" smtClean="0"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1000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info</a:t>
              </a:r>
              <a:r>
                <a:rPr lang="cs-CZ" sz="1000" spc="70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@szif.cz</a:t>
              </a:r>
              <a:endParaRPr lang="cs-CZ" sz="10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pic>
          <p:nvPicPr>
            <p:cNvPr id="13" name="Obrázek 12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0946" y="5792634"/>
              <a:ext cx="1405838" cy="3929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7671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935666"/>
            <a:ext cx="8737600" cy="392935"/>
          </a:xfrm>
        </p:spPr>
        <p:txBody>
          <a:bodyPr>
            <a:normAutofit/>
          </a:bodyPr>
          <a:lstStyle/>
          <a:p>
            <a:r>
              <a:rPr lang="cs-CZ" cap="none" dirty="0"/>
              <a:t>Změna zák. o SZIF (novela zák. č. 256/2000 Sb.)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b="1" dirty="0" smtClean="0"/>
              <a:t>Jednotná žádost (§ 11b)</a:t>
            </a:r>
          </a:p>
          <a:p>
            <a:pPr>
              <a:lnSpc>
                <a:spcPct val="110000"/>
              </a:lnSpc>
            </a:pPr>
            <a:r>
              <a:rPr lang="cs-CZ" sz="1400" b="1" dirty="0" smtClean="0"/>
              <a:t>JŽ lze podat výhradně prostřednictvím Portálu farmáře</a:t>
            </a:r>
            <a:r>
              <a:rPr lang="cs-CZ" sz="1400" dirty="0" smtClean="0"/>
              <a:t> = JŽ vč. příloh </a:t>
            </a:r>
            <a:r>
              <a:rPr lang="cs-CZ" sz="1400" dirty="0"/>
              <a:t>může být podána pouze žadatelem s přístupem do Portálu </a:t>
            </a:r>
            <a:r>
              <a:rPr lang="cs-CZ" sz="1400" dirty="0" smtClean="0"/>
              <a:t>farmáře. Toto se týká i ostatních dokladů, typicky Ohlášení vyšší moci, Změna JŽ, Vzdání se práva na odvolání, Odvolání do rozhodnutí Fondu…</a:t>
            </a:r>
            <a:endParaRPr lang="cs-CZ" dirty="0"/>
          </a:p>
          <a:p>
            <a:pPr marL="0" indent="0">
              <a:buNone/>
            </a:pPr>
            <a:r>
              <a:rPr lang="cs-CZ" sz="1600" b="1" dirty="0"/>
              <a:t>Doručování písemností (§ 11e)</a:t>
            </a:r>
          </a:p>
          <a:p>
            <a:pPr algn="just">
              <a:lnSpc>
                <a:spcPct val="110000"/>
              </a:lnSpc>
            </a:pPr>
            <a:r>
              <a:rPr lang="cs-CZ" sz="1400" dirty="0"/>
              <a:t>Fond bude odesílat písemnosti výhradně </a:t>
            </a:r>
            <a:r>
              <a:rPr lang="cs-CZ" sz="1400" dirty="0" smtClean="0"/>
              <a:t>elektronicky do DS, příp. PF</a:t>
            </a:r>
          </a:p>
          <a:p>
            <a:pPr marL="0" indent="0" algn="just">
              <a:buNone/>
            </a:pPr>
            <a:r>
              <a:rPr lang="cs-CZ" sz="1600" b="1" dirty="0"/>
              <a:t>Dotace podmíněné zařazením (§ 11 l</a:t>
            </a:r>
            <a:r>
              <a:rPr lang="cs-CZ" sz="1600" b="1" dirty="0" smtClean="0"/>
              <a:t>) </a:t>
            </a:r>
            <a:r>
              <a:rPr lang="cs-CZ" sz="1600" dirty="0" smtClean="0"/>
              <a:t>= </a:t>
            </a:r>
            <a:r>
              <a:rPr lang="cs-CZ" sz="1600" dirty="0"/>
              <a:t>přijetí víceletých podmínek (vstup do závazku)</a:t>
            </a:r>
          </a:p>
          <a:p>
            <a:pPr algn="just"/>
            <a:r>
              <a:rPr lang="cs-CZ" sz="1400" u="sng" dirty="0" smtClean="0"/>
              <a:t>a</a:t>
            </a:r>
            <a:r>
              <a:rPr lang="cs-CZ" sz="1400" u="sng" dirty="0"/>
              <a:t>) </a:t>
            </a:r>
            <a:r>
              <a:rPr lang="cs-CZ" sz="1400" u="sng" dirty="0" err="1" smtClean="0"/>
              <a:t>agroenvironmentálně</a:t>
            </a:r>
            <a:r>
              <a:rPr lang="cs-CZ" sz="1400" u="sng" dirty="0" smtClean="0"/>
              <a:t>-klimatická opatření </a:t>
            </a:r>
            <a:endParaRPr lang="cs-CZ" sz="1400" u="sng" dirty="0"/>
          </a:p>
          <a:p>
            <a:pPr algn="just"/>
            <a:r>
              <a:rPr lang="cs-CZ" sz="1400" u="sng" dirty="0"/>
              <a:t>b) opatření ekologické </a:t>
            </a:r>
            <a:r>
              <a:rPr lang="cs-CZ" sz="1400" u="sng" dirty="0" smtClean="0"/>
              <a:t>zemědělství</a:t>
            </a:r>
            <a:endParaRPr lang="cs-CZ" sz="1400" u="sng" dirty="0"/>
          </a:p>
          <a:p>
            <a:pPr algn="just"/>
            <a:r>
              <a:rPr lang="cs-CZ" sz="1400" dirty="0"/>
              <a:t>c) opatření na péči o zalesněnou zemědělskou </a:t>
            </a:r>
            <a:r>
              <a:rPr lang="cs-CZ" sz="1400" dirty="0" smtClean="0"/>
              <a:t>půdu</a:t>
            </a:r>
            <a:endParaRPr lang="cs-CZ" sz="1400" dirty="0"/>
          </a:p>
          <a:p>
            <a:pPr algn="just"/>
            <a:r>
              <a:rPr lang="cs-CZ" sz="1400" dirty="0"/>
              <a:t>d) lesnicko-environmentální </a:t>
            </a:r>
            <a:r>
              <a:rPr lang="cs-CZ" sz="1400" dirty="0" smtClean="0"/>
              <a:t>opatření</a:t>
            </a:r>
            <a:endParaRPr lang="cs-CZ" sz="1400" dirty="0"/>
          </a:p>
          <a:p>
            <a:pPr algn="just"/>
            <a:r>
              <a:rPr lang="cs-CZ" sz="1400" dirty="0"/>
              <a:t>e) opatření na péči o agrolesnický </a:t>
            </a:r>
            <a:r>
              <a:rPr lang="cs-CZ" sz="1400" dirty="0" smtClean="0"/>
              <a:t>systém</a:t>
            </a:r>
            <a:endParaRPr lang="cs-CZ" sz="1400" dirty="0"/>
          </a:p>
          <a:p>
            <a:pPr marL="0" indent="0" algn="just">
              <a:lnSpc>
                <a:spcPct val="110000"/>
              </a:lnSpc>
              <a:buNone/>
            </a:pPr>
            <a:endParaRPr lang="cs-CZ" sz="1400" dirty="0">
              <a:solidFill>
                <a:srgbClr val="034A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1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909786"/>
            <a:ext cx="8737600" cy="392935"/>
          </a:xfrm>
        </p:spPr>
        <p:txBody>
          <a:bodyPr>
            <a:normAutofit/>
          </a:bodyPr>
          <a:lstStyle/>
          <a:p>
            <a:r>
              <a:rPr lang="cs-CZ" cap="none" dirty="0"/>
              <a:t>Změna </a:t>
            </a:r>
            <a:r>
              <a:rPr lang="cs-CZ" cap="none" dirty="0" smtClean="0"/>
              <a:t>zák. </a:t>
            </a:r>
            <a:r>
              <a:rPr lang="cs-CZ" cap="none" dirty="0"/>
              <a:t>o SZIF (novela </a:t>
            </a:r>
            <a:r>
              <a:rPr lang="cs-CZ" cap="none" dirty="0" smtClean="0"/>
              <a:t>zák. </a:t>
            </a:r>
            <a:r>
              <a:rPr lang="cs-CZ" cap="none" dirty="0"/>
              <a:t>č. 256/2000 Sb.)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83743"/>
            <a:ext cx="10515600" cy="46932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1600" b="1" dirty="0" smtClean="0">
              <a:solidFill>
                <a:srgbClr val="034A31"/>
              </a:solidFill>
            </a:endParaRPr>
          </a:p>
          <a:p>
            <a:pPr marL="0" indent="0">
              <a:buNone/>
            </a:pPr>
            <a:r>
              <a:rPr lang="cs-CZ" sz="1600" b="1" dirty="0" smtClean="0"/>
              <a:t>Obcházení podmínek(§ 11ib)</a:t>
            </a:r>
            <a:endParaRPr lang="cs-CZ" sz="1600" b="1" dirty="0"/>
          </a:p>
          <a:p>
            <a:r>
              <a:rPr lang="cs-CZ" sz="1400" dirty="0"/>
              <a:t>Fond </a:t>
            </a:r>
            <a:r>
              <a:rPr lang="cs-CZ" sz="1400" dirty="0" smtClean="0"/>
              <a:t>při rozhodování </a:t>
            </a:r>
            <a:r>
              <a:rPr lang="cs-CZ" sz="1400" dirty="0"/>
              <a:t>o ní postupuje tak, aby se žádná z výhod stanovená v právním předpise Evropské unie nebo ve zvláštním právním předpise </a:t>
            </a:r>
            <a:r>
              <a:rPr lang="cs-CZ" sz="1400" b="1" dirty="0"/>
              <a:t>neposkytla takové osobě, u které zjistí, že podmínky nezbytné pro získání těchto výhod byly vytvořeny </a:t>
            </a:r>
            <a:r>
              <a:rPr lang="cs-CZ" sz="1400" b="1" dirty="0" smtClean="0"/>
              <a:t>uměle </a:t>
            </a:r>
            <a:r>
              <a:rPr lang="cs-CZ" sz="1400" dirty="0" smtClean="0"/>
              <a:t>s ohledem na čl</a:t>
            </a:r>
            <a:r>
              <a:rPr lang="cs-CZ" sz="1400" dirty="0"/>
              <a:t>. 62 nařízení Evropského parlamentu a Rady (EU) 2021/2116, v platném znění.     </a:t>
            </a:r>
          </a:p>
          <a:p>
            <a:r>
              <a:rPr lang="cs-CZ" sz="1400" b="1" u="sng" dirty="0" smtClean="0"/>
              <a:t>Pokud </a:t>
            </a:r>
            <a:r>
              <a:rPr lang="cs-CZ" sz="1400" b="1" u="sng" dirty="0"/>
              <a:t>Fond </a:t>
            </a:r>
            <a:r>
              <a:rPr lang="cs-CZ" sz="1400" b="1" u="sng" dirty="0" smtClean="0"/>
              <a:t>zjistí</a:t>
            </a:r>
            <a:r>
              <a:rPr lang="cs-CZ" sz="1400" dirty="0"/>
              <a:t>, že byla vytvořena neoprávněná výhoda, </a:t>
            </a:r>
            <a:r>
              <a:rPr lang="cs-CZ" sz="1400" b="1" u="sng" dirty="0"/>
              <a:t>neposkytne dotaci nebo její část</a:t>
            </a:r>
            <a:r>
              <a:rPr lang="cs-CZ" sz="1400" dirty="0"/>
              <a:t>, na kterou se taková neoprávněná výhoda vztahuje.</a:t>
            </a:r>
          </a:p>
          <a:p>
            <a:r>
              <a:rPr lang="cs-CZ" sz="1400" dirty="0" smtClean="0"/>
              <a:t>Zjistí-li </a:t>
            </a:r>
            <a:r>
              <a:rPr lang="cs-CZ" sz="1400" dirty="0"/>
              <a:t>Fond </a:t>
            </a:r>
            <a:r>
              <a:rPr lang="cs-CZ" sz="1400" dirty="0" smtClean="0"/>
              <a:t>toto dodatečně až po vydání rozhodnutí, zahájí s žadatelem řízení o vrácení již poskytnuté dotace. </a:t>
            </a:r>
          </a:p>
        </p:txBody>
      </p:sp>
    </p:spTree>
    <p:extLst>
      <p:ext uri="{BB962C8B-B14F-4D97-AF65-F5344CB8AC3E}">
        <p14:creationId xmlns:p14="http://schemas.microsoft.com/office/powerpoint/2010/main" val="219923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909786"/>
            <a:ext cx="10515600" cy="66083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cs-CZ" sz="2200" cap="none" dirty="0"/>
              <a:t>Změna </a:t>
            </a:r>
            <a:r>
              <a:rPr lang="cs-CZ" sz="2200" cap="none" dirty="0" smtClean="0"/>
              <a:t>zák. </a:t>
            </a:r>
            <a:r>
              <a:rPr lang="cs-CZ" sz="2200" cap="none" dirty="0"/>
              <a:t>o </a:t>
            </a:r>
            <a:r>
              <a:rPr lang="cs-CZ" sz="2200" cap="none" dirty="0" smtClean="0"/>
              <a:t>zemědělství (novela zák. č. 252/1997 Sb.) </a:t>
            </a:r>
            <a:br>
              <a:rPr lang="cs-CZ" sz="2200" cap="none" dirty="0" smtClean="0"/>
            </a:br>
            <a:r>
              <a:rPr lang="cs-CZ" cap="none" dirty="0" smtClean="0">
                <a:solidFill>
                  <a:srgbClr val="FF0000"/>
                </a:solidFill>
              </a:rPr>
              <a:t>TRESTNÍ REJSTŘÍK 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3901" y="2119255"/>
            <a:ext cx="10515600" cy="434192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600" b="1" dirty="0" smtClean="0"/>
              <a:t>Spáchání trestného činu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1400" dirty="0" smtClean="0"/>
              <a:t>V</a:t>
            </a:r>
            <a:r>
              <a:rPr lang="cs-CZ" sz="1400" dirty="0"/>
              <a:t> novele zákona o zemědělství </a:t>
            </a:r>
            <a:r>
              <a:rPr lang="cs-CZ" sz="1400" dirty="0" smtClean="0"/>
              <a:t>(§ 3 odst. 4) jsou </a:t>
            </a:r>
            <a:r>
              <a:rPr lang="cs-CZ" sz="1400" dirty="0"/>
              <a:t>uvedeny </a:t>
            </a:r>
            <a:r>
              <a:rPr lang="cs-CZ" sz="1400" b="1" dirty="0"/>
              <a:t>trestné činy, </a:t>
            </a:r>
            <a:r>
              <a:rPr lang="cs-CZ" sz="1400" dirty="0"/>
              <a:t>které když žadatel spáchá v posledních 5 letech před </a:t>
            </a:r>
            <a:r>
              <a:rPr lang="cs-CZ" sz="1400" dirty="0" smtClean="0"/>
              <a:t>vydáním rozhodnutí, </a:t>
            </a:r>
            <a:r>
              <a:rPr lang="cs-CZ" sz="1400" b="1" dirty="0" smtClean="0"/>
              <a:t>neposkytne Fond dotaci a zamítne žádost</a:t>
            </a:r>
            <a:r>
              <a:rPr lang="cs-CZ" sz="1400" dirty="0" smtClean="0"/>
              <a:t>. </a:t>
            </a:r>
            <a:r>
              <a:rPr lang="cs-CZ" sz="1400" dirty="0"/>
              <a:t>Jedná se u právnických i fyzických osob o stejné trestné činy, tj</a:t>
            </a:r>
            <a:r>
              <a:rPr lang="cs-CZ" sz="1400" dirty="0" smtClean="0"/>
              <a:t>.:</a:t>
            </a:r>
          </a:p>
          <a:p>
            <a:pPr>
              <a:lnSpc>
                <a:spcPct val="100000"/>
              </a:lnSpc>
            </a:pPr>
            <a:r>
              <a:rPr lang="cs-CZ" sz="1400" b="1" dirty="0" smtClean="0"/>
              <a:t>§ </a:t>
            </a:r>
            <a:r>
              <a:rPr lang="cs-CZ" sz="1400" b="1" dirty="0"/>
              <a:t>212 dotační </a:t>
            </a:r>
            <a:r>
              <a:rPr lang="cs-CZ" sz="1400" b="1" dirty="0" smtClean="0"/>
              <a:t>podvod</a:t>
            </a:r>
          </a:p>
          <a:p>
            <a:pPr>
              <a:lnSpc>
                <a:spcPct val="100000"/>
              </a:lnSpc>
            </a:pPr>
            <a:r>
              <a:rPr lang="cs-CZ" sz="1400" b="1" dirty="0" smtClean="0"/>
              <a:t>§ </a:t>
            </a:r>
            <a:r>
              <a:rPr lang="cs-CZ" sz="1400" b="1" dirty="0"/>
              <a:t>260 poškození finančních zájmů Evropské </a:t>
            </a:r>
            <a:r>
              <a:rPr lang="cs-CZ" sz="1400" b="1" dirty="0" smtClean="0"/>
              <a:t>unie</a:t>
            </a:r>
          </a:p>
          <a:p>
            <a:pPr>
              <a:lnSpc>
                <a:spcPct val="100000"/>
              </a:lnSpc>
            </a:pPr>
            <a:r>
              <a:rPr lang="cs-CZ" sz="1400" b="1" dirty="0" smtClean="0"/>
              <a:t>§ </a:t>
            </a:r>
            <a:r>
              <a:rPr lang="cs-CZ" sz="1400" b="1" dirty="0"/>
              <a:t>302 týrání </a:t>
            </a:r>
            <a:r>
              <a:rPr lang="cs-CZ" sz="1400" b="1" dirty="0" smtClean="0"/>
              <a:t>zvířat</a:t>
            </a:r>
          </a:p>
          <a:p>
            <a:pPr>
              <a:lnSpc>
                <a:spcPct val="100000"/>
              </a:lnSpc>
            </a:pPr>
            <a:r>
              <a:rPr lang="cs-CZ" sz="1400" b="1" dirty="0" smtClean="0"/>
              <a:t>§ </a:t>
            </a:r>
            <a:r>
              <a:rPr lang="cs-CZ" sz="1400" b="1" dirty="0"/>
              <a:t>302a chov zvířat v nevhodných podmínkách</a:t>
            </a:r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r>
              <a:rPr lang="cs-CZ" sz="1400" b="1" dirty="0" smtClean="0"/>
              <a:t>Kontrola </a:t>
            </a:r>
            <a:r>
              <a:rPr lang="cs-CZ" sz="1400" b="1" dirty="0"/>
              <a:t>podmínky probíhá ověřením žadatele </a:t>
            </a:r>
            <a:r>
              <a:rPr lang="cs-CZ" sz="1400" b="1" dirty="0" smtClean="0"/>
              <a:t>v Rejstříku trestů</a:t>
            </a:r>
            <a:r>
              <a:rPr lang="cs-CZ" sz="1400" dirty="0" smtClean="0"/>
              <a:t>. </a:t>
            </a:r>
            <a:endParaRPr lang="cs-CZ" sz="14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2360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909786"/>
            <a:ext cx="10515600" cy="725376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cs-CZ" sz="2200" cap="none" dirty="0"/>
              <a:t>Změna zák. o zemědělství (novela zák. č. 252/1997 Sb.) </a:t>
            </a:r>
            <a:br>
              <a:rPr lang="cs-CZ" sz="2200" cap="none" dirty="0"/>
            </a:br>
            <a:r>
              <a:rPr lang="cs-CZ" cap="none" dirty="0">
                <a:solidFill>
                  <a:srgbClr val="FF0000"/>
                </a:solidFill>
              </a:rPr>
              <a:t>TRESTNÍ REJSTŘÍK 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39793" y="2065468"/>
            <a:ext cx="10515600" cy="4042484"/>
          </a:xfrm>
        </p:spPr>
        <p:txBody>
          <a:bodyPr/>
          <a:lstStyle/>
          <a:p>
            <a:pPr marL="0" indent="0">
              <a:buNone/>
            </a:pPr>
            <a:r>
              <a:rPr lang="cs-CZ" sz="1400" dirty="0"/>
              <a:t>Současně </a:t>
            </a:r>
            <a:r>
              <a:rPr lang="cs-CZ" sz="1400" dirty="0" smtClean="0"/>
              <a:t>Fond (pro JŽ a Lesnická opatření) v TR </a:t>
            </a:r>
            <a:r>
              <a:rPr lang="cs-CZ" sz="1400" dirty="0"/>
              <a:t>zjišťuje, zda není žadatel odsouzen </a:t>
            </a:r>
            <a:r>
              <a:rPr lang="cs-CZ" sz="1400" dirty="0" smtClean="0"/>
              <a:t>za trestný čin k nějakému </a:t>
            </a:r>
            <a:r>
              <a:rPr lang="cs-CZ" sz="1400" b="1" dirty="0"/>
              <a:t>„zákazu </a:t>
            </a:r>
            <a:r>
              <a:rPr lang="cs-CZ" sz="1400" b="1" dirty="0" smtClean="0"/>
              <a:t>…“. </a:t>
            </a:r>
            <a:endParaRPr lang="cs-CZ" sz="1400" dirty="0"/>
          </a:p>
          <a:p>
            <a:pPr marL="0" indent="0">
              <a:buNone/>
            </a:pPr>
            <a:r>
              <a:rPr lang="cs-CZ" sz="1400" b="1" u="sng" dirty="0"/>
              <a:t>Zákazy u právnické osoby:</a:t>
            </a:r>
            <a:endParaRPr lang="cs-CZ" sz="1400" u="sng" dirty="0"/>
          </a:p>
          <a:p>
            <a:pPr marL="0" indent="0">
              <a:buNone/>
            </a:pPr>
            <a:r>
              <a:rPr lang="cs-CZ" sz="1400" i="1" dirty="0"/>
              <a:t>zákon č. 418/2011 Sb. o trestní odpovědnosti právnických osob a řízení proti nim, ve znění pozdějších předpisů</a:t>
            </a:r>
          </a:p>
          <a:p>
            <a:pPr lvl="0"/>
            <a:r>
              <a:rPr lang="cs-CZ" sz="1400" b="1" dirty="0"/>
              <a:t>§ 20 zákaz činnosti</a:t>
            </a:r>
            <a:r>
              <a:rPr lang="cs-CZ" sz="1400" dirty="0"/>
              <a:t>  (dále pak s ohledem na činnost specifikovanou soudem)</a:t>
            </a:r>
          </a:p>
          <a:p>
            <a:pPr lvl="0"/>
            <a:r>
              <a:rPr lang="cs-CZ" sz="1400" b="1" dirty="0"/>
              <a:t>§ 20a zákaz držení a chovu zvířat</a:t>
            </a:r>
          </a:p>
          <a:p>
            <a:pPr lvl="0"/>
            <a:r>
              <a:rPr lang="cs-CZ" sz="1400" b="1" dirty="0"/>
              <a:t>§ 21 zákaz plnění veřejných zakázek nebo účasti ve veřejné soutěži</a:t>
            </a:r>
          </a:p>
          <a:p>
            <a:pPr lvl="0"/>
            <a:r>
              <a:rPr lang="cs-CZ" sz="1400" b="1" dirty="0"/>
              <a:t>§ 22 zákaz přijímání dotací a </a:t>
            </a:r>
            <a:r>
              <a:rPr lang="cs-CZ" sz="1400" dirty="0" smtClean="0"/>
              <a:t>subvencí</a:t>
            </a:r>
          </a:p>
          <a:p>
            <a:pPr marL="0" indent="0">
              <a:buNone/>
            </a:pPr>
            <a:endParaRPr lang="cs-CZ" sz="1400" b="1" u="sng" dirty="0"/>
          </a:p>
          <a:p>
            <a:pPr marL="0" indent="0">
              <a:buNone/>
            </a:pPr>
            <a:r>
              <a:rPr lang="cs-CZ" sz="1400" b="1" u="sng" dirty="0" smtClean="0"/>
              <a:t>Zákazy </a:t>
            </a:r>
            <a:r>
              <a:rPr lang="cs-CZ" sz="1400" b="1" u="sng" dirty="0"/>
              <a:t>u fyzických osob:</a:t>
            </a:r>
            <a:endParaRPr lang="cs-CZ" sz="1400" u="sng" dirty="0"/>
          </a:p>
          <a:p>
            <a:pPr marL="0" indent="0">
              <a:buNone/>
            </a:pPr>
            <a:r>
              <a:rPr lang="cs-CZ" sz="1400" i="1" dirty="0"/>
              <a:t>zákon č. 40/2009 Sb. trestní zákoník, ve znění pozdějších předpisů</a:t>
            </a:r>
          </a:p>
          <a:p>
            <a:pPr lvl="0"/>
            <a:r>
              <a:rPr lang="cs-CZ" sz="1400" b="1" dirty="0"/>
              <a:t>§ 73 zákaz činnosti (dále pak bude činnost specifikována soudem)</a:t>
            </a:r>
          </a:p>
          <a:p>
            <a:pPr lvl="0"/>
            <a:r>
              <a:rPr lang="cs-CZ" sz="1400" b="1" dirty="0"/>
              <a:t>§ 74a zákaz držení a chovu zvířat </a:t>
            </a:r>
          </a:p>
          <a:p>
            <a:pPr lvl="0"/>
            <a:endParaRPr lang="cs-CZ" b="1" dirty="0">
              <a:solidFill>
                <a:srgbClr val="2A421A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318628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ZIF prezentace šablona 2021" id="{2DE5CE67-D1E9-4416-A124-9CB3922A2598}" vid="{6BA11A50-D725-414B-AAB4-C334BA639DCF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6048</TotalTime>
  <Words>6929</Words>
  <Application>Microsoft Office PowerPoint</Application>
  <PresentationFormat>Širokoúhlá obrazovka</PresentationFormat>
  <Paragraphs>607</Paragraphs>
  <Slides>53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53</vt:i4>
      </vt:variant>
    </vt:vector>
  </HeadingPairs>
  <TitlesOfParts>
    <vt:vector size="61" baseType="lpstr">
      <vt:lpstr>Arial</vt:lpstr>
      <vt:lpstr>Arial Black</vt:lpstr>
      <vt:lpstr>Calibri</vt:lpstr>
      <vt:lpstr>Calibri Light</vt:lpstr>
      <vt:lpstr>Times New Roman</vt:lpstr>
      <vt:lpstr>Verdana</vt:lpstr>
      <vt:lpstr>Wingdings</vt:lpstr>
      <vt:lpstr>Motiv Office</vt:lpstr>
      <vt:lpstr>Prezentace aplikace PowerPoint</vt:lpstr>
      <vt:lpstr>Národní právní předpisy</vt:lpstr>
      <vt:lpstr>Novinky při podání jednotné žádosti​</vt:lpstr>
      <vt:lpstr>Novinky při podání jednotné žádosti​</vt:lpstr>
      <vt:lpstr>Změna zák. o SZIF (novela zák. č. 256/2000 Sb.)</vt:lpstr>
      <vt:lpstr>Změna zák. o SZIF (novela zák. č. 256/2000 Sb.)</vt:lpstr>
      <vt:lpstr>Změna zák. o SZIF (novela zák. č. 256/2000 Sb.)</vt:lpstr>
      <vt:lpstr>Změna zák. o zemědělství (novela zák. č. 252/1997 Sb.)  TRESTNÍ REJSTŘÍK </vt:lpstr>
      <vt:lpstr>Změna zák. o zemědělství (novela zák. č. 252/1997 Sb.)  TRESTNÍ REJSTŘÍK </vt:lpstr>
      <vt:lpstr>Změna NV č. 307/2014 Sb.</vt:lpstr>
      <vt:lpstr>Aktivní zemědělec</vt:lpstr>
      <vt:lpstr>Aktivní zemědělec</vt:lpstr>
      <vt:lpstr>Aktivní zemědělec</vt:lpstr>
      <vt:lpstr>Aktivní zemědělec</vt:lpstr>
      <vt:lpstr>Aktivní zemědělec</vt:lpstr>
      <vt:lpstr>Aktivní zemědělec</vt:lpstr>
      <vt:lpstr>Kontrola podmíněnosti 2023</vt:lpstr>
      <vt:lpstr>PPH a DZES – seznam aktů a standardů</vt:lpstr>
      <vt:lpstr>DZES – základní požadavky</vt:lpstr>
      <vt:lpstr>PPH a DZES – seznam aktů a standardů</vt:lpstr>
      <vt:lpstr>DZES – základní požadavky</vt:lpstr>
      <vt:lpstr>DZES – základní požadavky</vt:lpstr>
      <vt:lpstr>DZES – základní požadavky</vt:lpstr>
      <vt:lpstr>DZES – základní požadavky</vt:lpstr>
      <vt:lpstr>DZES – základní požadavky</vt:lpstr>
      <vt:lpstr>Jednotná žádost 2023</vt:lpstr>
      <vt:lpstr>Jednotná žádost 2023</vt:lpstr>
      <vt:lpstr>Jednotná žádost 2023 - Přímé platby</vt:lpstr>
      <vt:lpstr>Jednotná žádost 2023 - Přímé platby</vt:lpstr>
      <vt:lpstr>Jednotná žádost 2023 - Přímé platby</vt:lpstr>
      <vt:lpstr>Jednotná žádost 2023 - Přímé platby</vt:lpstr>
      <vt:lpstr>Jednotná žádost 2023 - Přímé platby</vt:lpstr>
      <vt:lpstr>Jednotná žádost 2023 - Přímé platby</vt:lpstr>
      <vt:lpstr>Jednotná žádost 2023 - Přímé platby</vt:lpstr>
      <vt:lpstr>Jednotná žádost 2023 - Přímé platby</vt:lpstr>
      <vt:lpstr>Jednotná žádost 2023 - Přímé platby</vt:lpstr>
      <vt:lpstr>Jednotná žádost 2023 - Přímé platby</vt:lpstr>
      <vt:lpstr>Jednotná žádost 2023 - Přímé platby</vt:lpstr>
      <vt:lpstr>Jednotná žádost 2023 - Přímé platby</vt:lpstr>
      <vt:lpstr>Jednotná žádost 2023 - Přímé platby</vt:lpstr>
      <vt:lpstr>Jednotná žádost 2023 - Přímé platby</vt:lpstr>
      <vt:lpstr>Jednotná žádost 2023 - Přímé platby</vt:lpstr>
      <vt:lpstr>Jednotná žádost 2023 - Přímé platby</vt:lpstr>
      <vt:lpstr>Jednotná žádost 2023 - Přímé platby</vt:lpstr>
      <vt:lpstr>Jednotná žádost 2023 - Přímé platby</vt:lpstr>
      <vt:lpstr>Jednotná žádost 2023 - Přímé platby</vt:lpstr>
      <vt:lpstr>Jednotná žádost 2023 - Přímé platby</vt:lpstr>
      <vt:lpstr>Jednotná žádost 2023 - Přímé platby</vt:lpstr>
      <vt:lpstr>Jednotná žádost 2023 - Přímé platby</vt:lpstr>
      <vt:lpstr>Jednotná žádost 2023 - Přímé platby</vt:lpstr>
      <vt:lpstr>plodiny</vt:lpstr>
      <vt:lpstr>Prezentace aplikace PowerPoint</vt:lpstr>
      <vt:lpstr>Prezentace aplikace PowerPoint</vt:lpstr>
    </vt:vector>
  </TitlesOfParts>
  <Company>SZIF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Kratochvílová Vladimíra Ing.</dc:creator>
  <cp:lastModifiedBy>Waldmann Petr Ing.</cp:lastModifiedBy>
  <cp:revision>670</cp:revision>
  <dcterms:created xsi:type="dcterms:W3CDTF">2022-06-02T05:43:24Z</dcterms:created>
  <dcterms:modified xsi:type="dcterms:W3CDTF">2023-04-11T05:54:32Z</dcterms:modified>
</cp:coreProperties>
</file>