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331" r:id="rId6"/>
    <p:sldId id="332" r:id="rId7"/>
    <p:sldId id="333" r:id="rId8"/>
    <p:sldId id="288" r:id="rId9"/>
    <p:sldId id="330" r:id="rId10"/>
    <p:sldId id="335" r:id="rId1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stalová Lucie MgA." initials="VLM" lastIdx="7" clrIdx="0">
    <p:extLst>
      <p:ext uri="{19B8F6BF-5375-455C-9EA6-DF929625EA0E}">
        <p15:presenceInfo xmlns:p15="http://schemas.microsoft.com/office/powerpoint/2012/main" userId="S-1-5-21-1801674531-2146709945-725345543-56208" providerId="AD"/>
      </p:ext>
    </p:extLst>
  </p:cmAuthor>
  <p:cmAuthor id="2" name="Mrázek Jaroslav Mgr." initials="MJM" lastIdx="11" clrIdx="1">
    <p:extLst>
      <p:ext uri="{19B8F6BF-5375-455C-9EA6-DF929625EA0E}">
        <p15:presenceInfo xmlns:p15="http://schemas.microsoft.com/office/powerpoint/2012/main" userId="S-1-5-21-1801674531-2146709945-725345543-57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32C"/>
    <a:srgbClr val="FFCD33"/>
    <a:srgbClr val="005139"/>
    <a:srgbClr val="A20067"/>
    <a:srgbClr val="88C9E7"/>
    <a:srgbClr val="6D4426"/>
    <a:srgbClr val="959595"/>
    <a:srgbClr val="CACACA"/>
    <a:srgbClr val="FFFFFF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1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E8A7-C9D7-49A1-998D-DE8800E81080}" type="datetimeFigureOut">
              <a:rPr lang="cs-CZ" smtClean="0"/>
              <a:t>31.03.2023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E32C-3AEC-4737-9FC6-0CE89EAC2DB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16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F869-8AAA-4914-9F34-A112E7DDA88C}" type="datetimeFigureOut">
              <a:rPr lang="cs-CZ" smtClean="0"/>
              <a:t>31.03.2023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B40C-9CD8-41CE-95A2-8869751BE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8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56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53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65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23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88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1936627"/>
            <a:ext cx="2381249" cy="2542670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6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3644294" y="1936627"/>
            <a:ext cx="2381248" cy="254267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cs-CZ" sz="1400"/>
              <a:t>Upravte styly předlohy textu.</a:t>
            </a:r>
          </a:p>
        </p:txBody>
      </p:sp>
      <p:sp>
        <p:nvSpPr>
          <p:cNvPr id="27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9217193" y="1962574"/>
            <a:ext cx="2381250" cy="251672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8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6445457" y="1962574"/>
            <a:ext cx="2381251" cy="254377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9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3129" y="1429772"/>
            <a:ext cx="8653046" cy="259824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30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1" name="Skupina 30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2" name="Skupina 31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4" name="Obdélník 33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9" name="Obdélník 38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5" name="Zástupný symbol pro obrázek 44"/>
          <p:cNvSpPr>
            <a:spLocks noGrp="1"/>
          </p:cNvSpPr>
          <p:nvPr>
            <p:ph type="pic" sz="quarter" idx="20"/>
          </p:nvPr>
        </p:nvSpPr>
        <p:spPr>
          <a:xfrm>
            <a:off x="843129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6" name="Zástupný symbol pro obrázek 44"/>
          <p:cNvSpPr>
            <a:spLocks noGrp="1"/>
          </p:cNvSpPr>
          <p:nvPr>
            <p:ph type="pic" sz="quarter" idx="21"/>
          </p:nvPr>
        </p:nvSpPr>
        <p:spPr>
          <a:xfrm>
            <a:off x="36442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7" name="Zástupný symbol pro obrázek 44"/>
          <p:cNvSpPr>
            <a:spLocks noGrp="1"/>
          </p:cNvSpPr>
          <p:nvPr>
            <p:ph type="pic" sz="quarter" idx="22"/>
          </p:nvPr>
        </p:nvSpPr>
        <p:spPr>
          <a:xfrm>
            <a:off x="6447779" y="4716414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8" name="Zástupný symbol pro obrázek 44"/>
          <p:cNvSpPr>
            <a:spLocks noGrp="1"/>
          </p:cNvSpPr>
          <p:nvPr>
            <p:ph type="pic" sz="quarter" idx="23"/>
          </p:nvPr>
        </p:nvSpPr>
        <p:spPr>
          <a:xfrm>
            <a:off x="92171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4892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23" name="Skupina 22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25" name="Obdélník 24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0" name="Zástupný symbol pro obrázek 39"/>
          <p:cNvSpPr>
            <a:spLocks noGrp="1"/>
          </p:cNvSpPr>
          <p:nvPr>
            <p:ph type="pic" sz="quarter" idx="10"/>
          </p:nvPr>
        </p:nvSpPr>
        <p:spPr>
          <a:xfrm>
            <a:off x="6886575" y="2069235"/>
            <a:ext cx="4468813" cy="407597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2" name="Zástupný symbol pro text 41"/>
          <p:cNvSpPr>
            <a:spLocks noGrp="1"/>
          </p:cNvSpPr>
          <p:nvPr>
            <p:ph type="body" sz="quarter" idx="11" hasCustomPrompt="1"/>
          </p:nvPr>
        </p:nvSpPr>
        <p:spPr>
          <a:xfrm>
            <a:off x="3786188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3" name="Zástupný symbol pro text 41"/>
          <p:cNvSpPr>
            <a:spLocks noGrp="1"/>
          </p:cNvSpPr>
          <p:nvPr>
            <p:ph type="body" sz="quarter" idx="12" hasCustomPrompt="1"/>
          </p:nvPr>
        </p:nvSpPr>
        <p:spPr>
          <a:xfrm>
            <a:off x="816770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5" name="Zástupný symbol pro text 44"/>
          <p:cNvSpPr>
            <a:spLocks noGrp="1"/>
          </p:cNvSpPr>
          <p:nvPr>
            <p:ph type="body" sz="quarter" idx="13" hasCustomPrompt="1"/>
          </p:nvPr>
        </p:nvSpPr>
        <p:spPr>
          <a:xfrm>
            <a:off x="817563" y="2068513"/>
            <a:ext cx="5807075" cy="128270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7" name="Zástupný symbol pro text 46"/>
          <p:cNvSpPr>
            <a:spLocks noGrp="1"/>
          </p:cNvSpPr>
          <p:nvPr>
            <p:ph type="body" sz="quarter" idx="14" hasCustomPrompt="1"/>
          </p:nvPr>
        </p:nvSpPr>
        <p:spPr>
          <a:xfrm>
            <a:off x="838422" y="1359360"/>
            <a:ext cx="7888287" cy="24765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9" name="Zástupný symbol pro text 4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09638"/>
            <a:ext cx="8534400" cy="393700"/>
          </a:xfr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362415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6" name="TextovéPole 15"/>
          <p:cNvSpPr txBox="1"/>
          <p:nvPr userDrawn="1"/>
        </p:nvSpPr>
        <p:spPr>
          <a:xfrm>
            <a:off x="5282005" y="2495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914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7" name="Skupina 6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9" name="Obdélník 8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24" name="TextovéPole 23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sp>
        <p:nvSpPr>
          <p:cNvPr id="2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7868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10515600" cy="392935"/>
          </a:xfrm>
        </p:spPr>
        <p:txBody>
          <a:bodyPr/>
          <a:lstStyle>
            <a:lvl1pPr>
              <a:defRPr sz="2000" b="1" i="0" cap="all" baseline="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ea typeface="Verdana" panose="020B0604030504040204" pitchFamily="34" charset="0"/>
              </a:defRPr>
            </a:lvl2pPr>
            <a:lvl3pPr>
              <a:defRPr sz="1200">
                <a:ea typeface="Verdana" panose="020B0604030504040204" pitchFamily="34" charset="0"/>
              </a:defRPr>
            </a:lvl3pPr>
            <a:lvl4pPr>
              <a:defRPr sz="1200">
                <a:ea typeface="Verdana" panose="020B0604030504040204" pitchFamily="34" charset="0"/>
              </a:defRPr>
            </a:lvl4pPr>
            <a:lvl5pPr>
              <a:defRPr sz="1200">
                <a:ea typeface="Verdan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55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295167" cy="392934"/>
          </a:xfrm>
        </p:spPr>
        <p:txBody>
          <a:bodyPr>
            <a:normAutofit/>
          </a:bodyPr>
          <a:lstStyle/>
          <a:p>
            <a:r>
              <a:rPr lang="cs-CZ" sz="2000" b="1" cap="all">
                <a:latin typeface="Verdana" panose="020B0604030504040204" pitchFamily="34" charset="0"/>
              </a:rPr>
              <a:t>Kliknutím lze upravit styl.</a:t>
            </a:r>
            <a:endParaRPr lang="cs-CZ" sz="2000" b="1" cap="all" dirty="0">
              <a:latin typeface="Verdana" panose="020B060403050404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indent="0">
              <a:buNone/>
            </a:pPr>
            <a:r>
              <a:rPr lang="cs-CZ" sz="1000" dirty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000" dirty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0" name="Skupina 9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9" name="Zástupný symbol pro text 1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1783"/>
            <a:ext cx="8294688" cy="306387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40774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75700" cy="392935"/>
          </a:xfrm>
        </p:spPr>
        <p:txBody>
          <a:bodyPr/>
          <a:lstStyle>
            <a:lvl1pPr>
              <a:defRPr sz="2000" b="1" cap="all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1600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1" name="Skupina 1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3" name="Obdélník 1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09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2576289"/>
            <a:ext cx="2381250" cy="86281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4" name="Zástupný symbol pro text 37"/>
          <p:cNvSpPr>
            <a:spLocks noGrp="1"/>
          </p:cNvSpPr>
          <p:nvPr>
            <p:ph type="body" sz="quarter" idx="12"/>
          </p:nvPr>
        </p:nvSpPr>
        <p:spPr>
          <a:xfrm>
            <a:off x="3543301" y="3643079"/>
            <a:ext cx="5110162" cy="851668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843130" y="3620253"/>
            <a:ext cx="2381250" cy="86348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6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3543467" y="1532981"/>
            <a:ext cx="5109996" cy="862159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3543301" y="2576289"/>
            <a:ext cx="5110162" cy="862816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1374" y="1532982"/>
            <a:ext cx="2381251" cy="862159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9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0" name="Skupina 2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1" name="Skupina 3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3" name="Obdélník 3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2" name="Obrázek 3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4" name="Zástupný symbol pro obrázek 43"/>
          <p:cNvSpPr>
            <a:spLocks noGrp="1"/>
          </p:cNvSpPr>
          <p:nvPr>
            <p:ph type="pic" sz="quarter" idx="20"/>
          </p:nvPr>
        </p:nvSpPr>
        <p:spPr>
          <a:xfrm>
            <a:off x="841374" y="4725225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5" name="Zástupný symbol pro obrázek 43"/>
          <p:cNvSpPr>
            <a:spLocks noGrp="1"/>
          </p:cNvSpPr>
          <p:nvPr>
            <p:ph type="pic" sz="quarter" idx="21"/>
          </p:nvPr>
        </p:nvSpPr>
        <p:spPr>
          <a:xfrm>
            <a:off x="3543300" y="4726048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6" name="Zástupný symbol pro obrázek 43"/>
          <p:cNvSpPr>
            <a:spLocks noGrp="1"/>
          </p:cNvSpPr>
          <p:nvPr>
            <p:ph type="pic" sz="quarter" idx="22"/>
          </p:nvPr>
        </p:nvSpPr>
        <p:spPr>
          <a:xfrm>
            <a:off x="8974138" y="4725224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7" name="Zástupný symbol pro obrázek 43"/>
          <p:cNvSpPr>
            <a:spLocks noGrp="1"/>
          </p:cNvSpPr>
          <p:nvPr>
            <p:ph type="pic" sz="quarter" idx="23"/>
          </p:nvPr>
        </p:nvSpPr>
        <p:spPr>
          <a:xfrm>
            <a:off x="6272212" y="4712673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68953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838421" y="1949387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838419" y="4748129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838420" y="3348287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7286625" y="1949387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28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5088159" y="1949303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088157" y="4748045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5088158" y="3348203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838419" y="1949303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31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5C3B-849C-4275-8462-48417107539F}" type="datetimeFigureOut">
              <a:rPr lang="cs-CZ" smtClean="0"/>
              <a:t>31.03.2023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CAF4-FFBB-41DA-BD5A-F7CBCA1072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7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7" r:id="rId3"/>
    <p:sldLayoutId id="2147483650" r:id="rId4"/>
    <p:sldLayoutId id="2147483696" r:id="rId5"/>
    <p:sldLayoutId id="2147483653" r:id="rId6"/>
    <p:sldLayoutId id="2147483654" r:id="rId7"/>
    <p:sldLayoutId id="2147483690" r:id="rId8"/>
    <p:sldLayoutId id="2147483691" r:id="rId9"/>
    <p:sldLayoutId id="2147483692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5072678"/>
            <a:ext cx="12192000" cy="1272540"/>
            <a:chOff x="0" y="4792980"/>
            <a:chExt cx="12192000" cy="1272540"/>
          </a:xfrm>
        </p:grpSpPr>
        <p:sp>
          <p:nvSpPr>
            <p:cNvPr id="2" name="Obdélník 1"/>
            <p:cNvSpPr/>
            <p:nvPr/>
          </p:nvSpPr>
          <p:spPr>
            <a:xfrm>
              <a:off x="0" y="4792980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4874" y="5195223"/>
              <a:ext cx="1675713" cy="468366"/>
            </a:xfrm>
            <a:prstGeom prst="rect">
              <a:avLst/>
            </a:prstGeom>
          </p:spPr>
        </p:pic>
      </p:grpSp>
      <p:sp>
        <p:nvSpPr>
          <p:cNvPr id="8" name="TextovéPole 7"/>
          <p:cNvSpPr txBox="1"/>
          <p:nvPr/>
        </p:nvSpPr>
        <p:spPr>
          <a:xfrm>
            <a:off x="888415" y="5308838"/>
            <a:ext cx="77450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Portál </a:t>
            </a:r>
            <a:r>
              <a:rPr lang="cs-CZ" sz="2000" b="1" cap="all" spc="170" dirty="0" err="1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ams</a:t>
            </a:r>
            <a:r>
              <a:rPr lang="cs-CZ" sz="20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cs-CZ" sz="2000" b="1" cap="all" spc="170" dirty="0">
              <a:solidFill>
                <a:srgbClr val="034A3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88415" y="5812482"/>
            <a:ext cx="315482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100" b="1" cap="all" spc="170" dirty="0" smtClean="0">
                <a:solidFill>
                  <a:srgbClr val="E288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cs-CZ" sz="1100" b="1" cap="all" spc="170" dirty="0">
              <a:solidFill>
                <a:srgbClr val="E2880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693" y="959482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5139"/>
                </a:solidFill>
              </a:rPr>
              <a:t>CO je </a:t>
            </a:r>
            <a:r>
              <a:rPr lang="cs-CZ" dirty="0" err="1" smtClean="0">
                <a:solidFill>
                  <a:srgbClr val="005139"/>
                </a:solidFill>
              </a:rPr>
              <a:t>ams</a:t>
            </a:r>
            <a:r>
              <a:rPr lang="cs-CZ" dirty="0" smtClean="0">
                <a:solidFill>
                  <a:srgbClr val="005139"/>
                </a:solidFill>
              </a:rPr>
              <a:t>?		</a:t>
            </a:r>
            <a:r>
              <a:rPr lang="cs-CZ" sz="1600" cap="none" dirty="0" smtClean="0">
                <a:solidFill>
                  <a:srgbClr val="005139"/>
                </a:solidFill>
              </a:rPr>
              <a:t>(dříve MACH)</a:t>
            </a:r>
            <a:endParaRPr lang="cs-CZ" cap="none" dirty="0">
              <a:solidFill>
                <a:srgbClr val="00513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2693" y="1578321"/>
            <a:ext cx="5412828" cy="409692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1600" dirty="0" smtClean="0"/>
              <a:t>Kontrola pozemků pomocí družic Sentinel</a:t>
            </a:r>
          </a:p>
          <a:p>
            <a:pPr>
              <a:lnSpc>
                <a:spcPct val="200000"/>
              </a:lnSpc>
            </a:pPr>
            <a:r>
              <a:rPr lang="cs-CZ" sz="1600" dirty="0" smtClean="0"/>
              <a:t>Nástroj pro prevenci chyb v žádosti</a:t>
            </a:r>
          </a:p>
          <a:p>
            <a:pPr>
              <a:lnSpc>
                <a:spcPct val="200000"/>
              </a:lnSpc>
            </a:pPr>
            <a:r>
              <a:rPr lang="cs-CZ" sz="1600" dirty="0"/>
              <a:t>Nový komunikační nástroj mezi žadateli a SZIF</a:t>
            </a:r>
          </a:p>
          <a:p>
            <a:pPr>
              <a:lnSpc>
                <a:spcPct val="200000"/>
              </a:lnSpc>
            </a:pPr>
            <a:r>
              <a:rPr lang="cs-CZ" sz="1600" dirty="0"/>
              <a:t>Využití moderních </a:t>
            </a:r>
            <a:r>
              <a:rPr lang="cs-CZ" sz="1600" dirty="0" smtClean="0"/>
              <a:t>technologií</a:t>
            </a:r>
          </a:p>
          <a:p>
            <a:pPr>
              <a:lnSpc>
                <a:spcPct val="200000"/>
              </a:lnSpc>
            </a:pPr>
            <a:r>
              <a:rPr lang="cs-CZ" sz="1600" dirty="0" smtClean="0"/>
              <a:t>Zpřístupnění dat z družic žadatelům</a:t>
            </a:r>
          </a:p>
          <a:p>
            <a:pPr>
              <a:lnSpc>
                <a:spcPct val="200000"/>
              </a:lnSpc>
            </a:pPr>
            <a:endParaRPr lang="cs-CZ" sz="1600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8542" t="21179" r="21599" b="12266"/>
          <a:stretch/>
        </p:blipFill>
        <p:spPr>
          <a:xfrm>
            <a:off x="6649288" y="1787043"/>
            <a:ext cx="5178277" cy="38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59" y="92029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5139"/>
                </a:solidFill>
              </a:rPr>
              <a:t>Koho se </a:t>
            </a:r>
            <a:r>
              <a:rPr lang="cs-CZ" dirty="0" err="1" smtClean="0">
                <a:solidFill>
                  <a:srgbClr val="005139"/>
                </a:solidFill>
              </a:rPr>
              <a:t>AmS</a:t>
            </a:r>
            <a:r>
              <a:rPr lang="cs-CZ" dirty="0" smtClean="0">
                <a:solidFill>
                  <a:srgbClr val="005139"/>
                </a:solidFill>
              </a:rPr>
              <a:t> týká?</a:t>
            </a:r>
            <a:endParaRPr lang="cs-CZ" dirty="0">
              <a:solidFill>
                <a:srgbClr val="00513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759" y="1568382"/>
            <a:ext cx="5740476" cy="20681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 smtClean="0"/>
              <a:t>Všech žadatelů žádající na opatření na plochu </a:t>
            </a:r>
            <a:br>
              <a:rPr lang="cs-CZ" sz="1600" dirty="0" smtClean="0"/>
            </a:br>
            <a:r>
              <a:rPr lang="cs-CZ" sz="1600" dirty="0" smtClean="0"/>
              <a:t>v rámci Jednotné žádosti</a:t>
            </a:r>
          </a:p>
          <a:p>
            <a:pPr>
              <a:lnSpc>
                <a:spcPct val="200000"/>
              </a:lnSpc>
            </a:pPr>
            <a:r>
              <a:rPr lang="cs-CZ" sz="1600" dirty="0" smtClean="0"/>
              <a:t>Všech opatření s monitorovanými podmínkami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62759" y="3243644"/>
            <a:ext cx="8737600" cy="392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005139"/>
                </a:solidFill>
              </a:rPr>
              <a:t>Koho se </a:t>
            </a:r>
            <a:r>
              <a:rPr lang="cs-CZ" dirty="0" err="1" smtClean="0">
                <a:solidFill>
                  <a:srgbClr val="005139"/>
                </a:solidFill>
              </a:rPr>
              <a:t>aMS</a:t>
            </a:r>
            <a:r>
              <a:rPr lang="cs-CZ" dirty="0" smtClean="0">
                <a:solidFill>
                  <a:srgbClr val="005139"/>
                </a:solidFill>
              </a:rPr>
              <a:t> netýká?</a:t>
            </a:r>
            <a:endParaRPr lang="cs-CZ" dirty="0">
              <a:solidFill>
                <a:srgbClr val="005139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2759" y="3891730"/>
            <a:ext cx="5819988" cy="2068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600" dirty="0"/>
              <a:t>Všech žadatelů, kteří nežádají na opatření na </a:t>
            </a:r>
            <a:r>
              <a:rPr lang="cs-CZ" sz="1600" dirty="0" smtClean="0"/>
              <a:t>plochu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Žadatelů žádajících podporu na lesnická opatření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PUZČ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7" name="Zástupný symbol pro obrázek 1"/>
          <p:cNvPicPr>
            <a:picLocks noChangeAspect="1"/>
          </p:cNvPicPr>
          <p:nvPr/>
        </p:nvPicPr>
        <p:blipFill>
          <a:blip r:embed="rId3"/>
          <a:srcRect l="11323" r="11323"/>
          <a:stretch>
            <a:fillRect/>
          </a:stretch>
        </p:blipFill>
        <p:spPr>
          <a:xfrm>
            <a:off x="6822630" y="1542279"/>
            <a:ext cx="4827316" cy="48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59" y="92029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5139"/>
                </a:solidFill>
              </a:rPr>
              <a:t>AMS se týká těchto opatření:</a:t>
            </a:r>
            <a:endParaRPr lang="cs-CZ" dirty="0">
              <a:solidFill>
                <a:srgbClr val="00513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758" y="1568382"/>
            <a:ext cx="11578721" cy="4768410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cs-CZ" dirty="0" smtClean="0"/>
              <a:t>Základní podpora příjmu pro udržitelnost (BISS)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Podpora příjmu vázaná na produkci (CIS)</a:t>
            </a:r>
          </a:p>
          <a:p>
            <a:pPr>
              <a:lnSpc>
                <a:spcPct val="170000"/>
              </a:lnSpc>
            </a:pPr>
            <a:r>
              <a:rPr lang="cs-CZ" dirty="0" err="1" smtClean="0"/>
              <a:t>Celofaremní</a:t>
            </a:r>
            <a:r>
              <a:rPr lang="cs-CZ" dirty="0" smtClean="0"/>
              <a:t> </a:t>
            </a:r>
            <a:r>
              <a:rPr lang="cs-CZ" dirty="0" err="1" smtClean="0"/>
              <a:t>ekoplatba</a:t>
            </a:r>
            <a:endParaRPr lang="cs-CZ" dirty="0" smtClean="0"/>
          </a:p>
          <a:p>
            <a:pPr>
              <a:lnSpc>
                <a:spcPct val="170000"/>
              </a:lnSpc>
            </a:pPr>
            <a:r>
              <a:rPr lang="cs-CZ" dirty="0" smtClean="0"/>
              <a:t>Malý zemědělec</a:t>
            </a:r>
          </a:p>
          <a:p>
            <a:pPr>
              <a:lnSpc>
                <a:spcPct val="170000"/>
              </a:lnSpc>
            </a:pPr>
            <a:r>
              <a:rPr lang="cs-CZ" dirty="0" err="1" smtClean="0"/>
              <a:t>Agroenvironmentálně</a:t>
            </a:r>
            <a:r>
              <a:rPr lang="cs-CZ" dirty="0" smtClean="0"/>
              <a:t>-klimatická opatření (AEKO)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ANC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Ekologické zemědělství (EZ)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NATURA 2000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Doplňková </a:t>
            </a:r>
            <a:r>
              <a:rPr lang="cs-CZ" dirty="0" err="1" smtClean="0"/>
              <a:t>redistributivní</a:t>
            </a:r>
            <a:r>
              <a:rPr lang="cs-CZ" dirty="0" smtClean="0"/>
              <a:t> podpora příjmu pro udržitelnost (CRISS)*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Mladý zemědělec *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Vzhledem k charakteru těchto opatření nebudou výsledky explicitně součástí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scoreboardu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 Portálu AMS, ale projeví se v rámci vyhodnocení BISS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0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b="0" dirty="0" smtClean="0">
                <a:solidFill>
                  <a:srgbClr val="005139"/>
                </a:solidFill>
              </a:rPr>
              <a:t>Co</a:t>
            </a:r>
            <a:r>
              <a:rPr lang="cs-CZ" dirty="0" smtClean="0">
                <a:solidFill>
                  <a:srgbClr val="005139"/>
                </a:solidFill>
              </a:rPr>
              <a:t> přinese </a:t>
            </a:r>
            <a:r>
              <a:rPr lang="cs-CZ" b="0" dirty="0" smtClean="0">
                <a:solidFill>
                  <a:srgbClr val="005139"/>
                </a:solidFill>
              </a:rPr>
              <a:t>uživatelům</a:t>
            </a:r>
            <a:r>
              <a:rPr lang="cs-CZ" dirty="0" smtClean="0">
                <a:solidFill>
                  <a:srgbClr val="005139"/>
                </a:solidFill>
              </a:rPr>
              <a:t> </a:t>
            </a:r>
            <a:endParaRPr lang="cs-CZ" dirty="0">
              <a:solidFill>
                <a:srgbClr val="00513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 smtClean="0"/>
              <a:t>Přehled dílů půdních bloků na jednom místě s vazbou na opatření vázaná na jednotnou žádost </a:t>
            </a:r>
          </a:p>
          <a:p>
            <a:r>
              <a:rPr lang="cs-CZ" sz="1800" dirty="0" smtClean="0"/>
              <a:t>Monitorované podmínky a upozornění na termíny plnění (</a:t>
            </a:r>
            <a:r>
              <a:rPr lang="cs-CZ" sz="1800" dirty="0" err="1" smtClean="0"/>
              <a:t>Scoreboard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Partnerský přístup Fondu </a:t>
            </a:r>
          </a:p>
          <a:p>
            <a:pPr lvl="1"/>
            <a:r>
              <a:rPr lang="cs-CZ" sz="1600" dirty="0">
                <a:latin typeface="Verdana" panose="020B0604030504040204" pitchFamily="34" charset="0"/>
              </a:rPr>
              <a:t>s</a:t>
            </a:r>
            <a:r>
              <a:rPr lang="cs-CZ" sz="1600" dirty="0" smtClean="0">
                <a:latin typeface="Verdana" panose="020B0604030504040204" pitchFamily="34" charset="0"/>
              </a:rPr>
              <a:t>dílení informací</a:t>
            </a:r>
          </a:p>
          <a:p>
            <a:pPr lvl="1"/>
            <a:r>
              <a:rPr lang="cs-CZ" sz="1600" dirty="0" smtClean="0">
                <a:latin typeface="Verdana" panose="020B0604030504040204" pitchFamily="34" charset="0"/>
              </a:rPr>
              <a:t>přehled o plnění dotačních povinností (Semafor)</a:t>
            </a:r>
          </a:p>
          <a:p>
            <a:r>
              <a:rPr lang="cs-CZ" sz="1800" dirty="0" smtClean="0"/>
              <a:t>V případě nálezu v rozporu s JŽ </a:t>
            </a:r>
          </a:p>
          <a:p>
            <a:pPr marL="0" indent="0">
              <a:buNone/>
            </a:pPr>
            <a:r>
              <a:rPr lang="cs-CZ" sz="1800" dirty="0" smtClean="0"/>
              <a:t>    možnost aktivního přístupu </a:t>
            </a:r>
          </a:p>
          <a:p>
            <a:pPr lvl="1"/>
            <a:r>
              <a:rPr lang="cs-CZ" sz="1600" dirty="0" err="1" smtClean="0">
                <a:latin typeface="Verdana" panose="020B0604030504040204" pitchFamily="34" charset="0"/>
              </a:rPr>
              <a:t>GTFoto</a:t>
            </a:r>
            <a:r>
              <a:rPr lang="cs-CZ" sz="1600" dirty="0" smtClean="0">
                <a:latin typeface="Verdana" panose="020B0604030504040204" pitchFamily="34" charset="0"/>
              </a:rPr>
              <a:t> aplikace – doložení naplnění povinnosti </a:t>
            </a:r>
          </a:p>
          <a:p>
            <a:pPr lvl="1"/>
            <a:r>
              <a:rPr lang="cs-CZ" sz="1600" dirty="0">
                <a:latin typeface="Verdana" panose="020B0604030504040204" pitchFamily="34" charset="0"/>
              </a:rPr>
              <a:t>m</a:t>
            </a:r>
            <a:r>
              <a:rPr lang="cs-CZ" sz="1600" dirty="0" smtClean="0">
                <a:latin typeface="Verdana" panose="020B0604030504040204" pitchFamily="34" charset="0"/>
              </a:rPr>
              <a:t>ožnost provést změnu v žádosti</a:t>
            </a:r>
            <a:endParaRPr lang="cs-CZ" sz="1600" dirty="0">
              <a:latin typeface="Verdana" panose="020B0604030504040204" pitchFamily="34" charset="0"/>
            </a:endParaRPr>
          </a:p>
          <a:p>
            <a:pPr lvl="1"/>
            <a:endParaRPr lang="cs-CZ" sz="1600" dirty="0" smtClean="0">
              <a:latin typeface="Verdana" panose="020B0604030504040204" pitchFamily="34" charset="0"/>
            </a:endParaRPr>
          </a:p>
          <a:p>
            <a:pPr lvl="1"/>
            <a:endParaRPr lang="cs-CZ" sz="1600" dirty="0">
              <a:latin typeface="Verdana" panose="020B0604030504040204" pitchFamily="34" charset="0"/>
            </a:endParaRPr>
          </a:p>
          <a:p>
            <a:pPr lvl="1"/>
            <a:endParaRPr lang="cs-CZ" sz="1600" dirty="0" smtClean="0">
              <a:latin typeface="Verdana" panose="020B0604030504040204" pitchFamily="34" charset="0"/>
            </a:endParaRPr>
          </a:p>
          <a:p>
            <a:pPr lvl="1"/>
            <a:endParaRPr lang="cs-CZ" sz="1600" dirty="0" smtClean="0">
              <a:latin typeface="Verdana" panose="020B0604030504040204" pitchFamily="34" charset="0"/>
            </a:endParaRPr>
          </a:p>
          <a:p>
            <a:pPr lvl="1"/>
            <a:endParaRPr lang="cs-CZ" sz="1600" dirty="0">
              <a:latin typeface="Verdana" panose="020B0604030504040204" pitchFamily="34" charset="0"/>
            </a:endParaRPr>
          </a:p>
          <a:p>
            <a:r>
              <a:rPr lang="cs-CZ" sz="1900" dirty="0" smtClean="0">
                <a:latin typeface="Verdana" panose="020B0604030504040204" pitchFamily="34" charset="0"/>
              </a:rPr>
              <a:t>Minimalizace negativního dopadu na výši dotace </a:t>
            </a:r>
          </a:p>
        </p:txBody>
      </p:sp>
      <p:sp>
        <p:nvSpPr>
          <p:cNvPr id="4" name="Obdélník 3"/>
          <p:cNvSpPr/>
          <p:nvPr/>
        </p:nvSpPr>
        <p:spPr>
          <a:xfrm>
            <a:off x="7502012" y="2717800"/>
            <a:ext cx="3851787" cy="3459163"/>
          </a:xfrm>
          <a:prstGeom prst="rect">
            <a:avLst/>
          </a:prstGeom>
          <a:noFill/>
          <a:ln w="28575">
            <a:solidFill>
              <a:srgbClr val="F393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Portál AMS a </a:t>
            </a:r>
            <a:r>
              <a:rPr lang="cs-CZ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GTFoto</a:t>
            </a:r>
            <a:r>
              <a:rPr lang="cs-CZ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přinesou</a:t>
            </a:r>
            <a:br>
              <a:rPr lang="cs-CZ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393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zrychlení 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393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zjednodušení</a:t>
            </a:r>
            <a:r>
              <a:rPr lang="cs-CZ" sz="1600" dirty="0" smtClean="0">
                <a:solidFill>
                  <a:srgbClr val="F393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cs-CZ" sz="1600" dirty="0" smtClean="0">
                <a:solidFill>
                  <a:srgbClr val="F3932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při komunikaci s Fondem 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393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cs-CZ" sz="1600" b="1" dirty="0" smtClean="0">
                <a:solidFill>
                  <a:srgbClr val="F393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přehlednění</a:t>
            </a:r>
            <a:r>
              <a:rPr lang="cs-CZ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cs-CZ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plnění dotačních podmínek 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aktivní </a:t>
            </a:r>
            <a:r>
              <a:rPr lang="cs-CZ" sz="1600" b="1" dirty="0" smtClean="0">
                <a:solidFill>
                  <a:srgbClr val="F393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zapojení</a:t>
            </a:r>
            <a:r>
              <a:rPr lang="cs-CZ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žadatelů </a:t>
            </a:r>
            <a:endParaRPr lang="cs-CZ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3314699" y="4668121"/>
            <a:ext cx="393291" cy="727587"/>
          </a:xfrm>
          <a:prstGeom prst="downArrow">
            <a:avLst/>
          </a:prstGeom>
          <a:solidFill>
            <a:srgbClr val="F3932C"/>
          </a:solidFill>
          <a:ln>
            <a:solidFill>
              <a:srgbClr val="F393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5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b="0" dirty="0" smtClean="0">
                <a:solidFill>
                  <a:srgbClr val="005139"/>
                </a:solidFill>
              </a:rPr>
              <a:t>Kdy a jak portál uživatelům</a:t>
            </a:r>
            <a:r>
              <a:rPr lang="cs-CZ" dirty="0" smtClean="0">
                <a:solidFill>
                  <a:srgbClr val="005139"/>
                </a:solidFill>
              </a:rPr>
              <a:t> představíme</a:t>
            </a:r>
            <a:endParaRPr lang="cs-CZ" dirty="0">
              <a:solidFill>
                <a:srgbClr val="00513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Návodná </a:t>
            </a:r>
            <a:r>
              <a:rPr lang="cs-CZ" sz="1800" b="1" dirty="0" smtClean="0"/>
              <a:t>videa</a:t>
            </a:r>
            <a:r>
              <a:rPr lang="cs-CZ" sz="1800" dirty="0" smtClean="0"/>
              <a:t> k jednotlivým funkčnostem a </a:t>
            </a:r>
            <a:r>
              <a:rPr lang="cs-CZ" sz="1800" b="1" dirty="0" err="1" smtClean="0"/>
              <a:t>webinář</a:t>
            </a:r>
            <a:endParaRPr lang="cs-CZ" sz="1800" b="1" dirty="0" smtClean="0"/>
          </a:p>
          <a:p>
            <a:pPr lvl="1"/>
            <a:r>
              <a:rPr lang="cs-CZ" sz="1800" dirty="0" smtClean="0"/>
              <a:t>první polovina května 2023</a:t>
            </a:r>
          </a:p>
          <a:p>
            <a:pPr lvl="1"/>
            <a:r>
              <a:rPr lang="cs-CZ" sz="1800" dirty="0" smtClean="0"/>
              <a:t>celkové </a:t>
            </a:r>
            <a:r>
              <a:rPr lang="cs-CZ" sz="1800" dirty="0"/>
              <a:t>video bude dostupné na </a:t>
            </a:r>
          </a:p>
          <a:p>
            <a:pPr lvl="2"/>
            <a:r>
              <a:rPr lang="cs-CZ" sz="1800" dirty="0" smtClean="0"/>
              <a:t>szif.cz</a:t>
            </a:r>
          </a:p>
          <a:p>
            <a:pPr lvl="2"/>
            <a:r>
              <a:rPr lang="cs-CZ" sz="1800" dirty="0" err="1" smtClean="0"/>
              <a:t>youtube</a:t>
            </a:r>
            <a:r>
              <a:rPr lang="cs-CZ" sz="1800" dirty="0" smtClean="0"/>
              <a:t> </a:t>
            </a:r>
          </a:p>
          <a:p>
            <a:pPr lvl="2"/>
            <a:endParaRPr lang="cs-CZ" sz="1800" dirty="0" smtClean="0"/>
          </a:p>
          <a:p>
            <a:r>
              <a:rPr lang="cs-CZ" sz="1800" dirty="0" smtClean="0"/>
              <a:t>Praktické </a:t>
            </a:r>
            <a:r>
              <a:rPr lang="cs-CZ" sz="1800" b="1" dirty="0" smtClean="0"/>
              <a:t>semináře</a:t>
            </a:r>
          </a:p>
          <a:p>
            <a:pPr lvl="1"/>
            <a:r>
              <a:rPr lang="cs-CZ" sz="1800" dirty="0" smtClean="0"/>
              <a:t>červen 2023 </a:t>
            </a:r>
          </a:p>
          <a:p>
            <a:pPr lvl="1"/>
            <a:r>
              <a:rPr lang="cs-CZ" sz="1800" dirty="0"/>
              <a:t>l</a:t>
            </a:r>
            <a:r>
              <a:rPr lang="cs-CZ" sz="1800" smtClean="0"/>
              <a:t>ektoři</a:t>
            </a:r>
            <a:endParaRPr lang="cs-CZ" sz="1800" dirty="0"/>
          </a:p>
          <a:p>
            <a:pPr lvl="2"/>
            <a:r>
              <a:rPr lang="cs-CZ" sz="1800" dirty="0"/>
              <a:t>Odd. rizikové analýzy a řízení kontrol DPZ </a:t>
            </a:r>
          </a:p>
          <a:p>
            <a:pPr lvl="2"/>
            <a:r>
              <a:rPr lang="cs-CZ" sz="1800" dirty="0"/>
              <a:t>Odd. technické a GIS podpory kontrol na místě </a:t>
            </a:r>
          </a:p>
          <a:p>
            <a:pPr lvl="2"/>
            <a:r>
              <a:rPr lang="cs-CZ" sz="1800" dirty="0"/>
              <a:t>externí </a:t>
            </a:r>
            <a:r>
              <a:rPr lang="cs-CZ" sz="1800" dirty="0" smtClean="0"/>
              <a:t>odborníci</a:t>
            </a:r>
          </a:p>
          <a:p>
            <a:pPr lvl="1"/>
            <a:r>
              <a:rPr lang="cs-CZ" sz="1800" dirty="0" smtClean="0"/>
              <a:t>Omezená kapacita – doporučujeme hlavně těm, kteří mají obavy, že </a:t>
            </a:r>
            <a:r>
              <a:rPr lang="cs-CZ" sz="1800" dirty="0" err="1" smtClean="0"/>
              <a:t>videonávody</a:t>
            </a:r>
            <a:r>
              <a:rPr lang="cs-CZ" sz="1800" dirty="0" smtClean="0"/>
              <a:t> a </a:t>
            </a:r>
            <a:r>
              <a:rPr lang="cs-CZ" sz="1800" dirty="0" err="1" smtClean="0"/>
              <a:t>webinář</a:t>
            </a:r>
            <a:r>
              <a:rPr lang="cs-CZ" sz="1800" dirty="0" smtClean="0"/>
              <a:t> nestačí</a:t>
            </a:r>
            <a:endParaRPr lang="cs-CZ" sz="1800" dirty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502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u="sng" dirty="0" smtClean="0">
                <a:solidFill>
                  <a:srgbClr val="005139"/>
                </a:solidFill>
              </a:rPr>
              <a:t>Předpokládané</a:t>
            </a:r>
            <a:r>
              <a:rPr lang="cs-CZ" dirty="0" smtClean="0">
                <a:solidFill>
                  <a:srgbClr val="005139"/>
                </a:solidFill>
              </a:rPr>
              <a:t> Termíny seminářů</a:t>
            </a:r>
            <a:endParaRPr lang="cs-CZ" dirty="0">
              <a:solidFill>
                <a:srgbClr val="005139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046043"/>
              </p:ext>
            </p:extLst>
          </p:nvPr>
        </p:nvGraphicFramePr>
        <p:xfrm>
          <a:off x="838200" y="1556238"/>
          <a:ext cx="10512669" cy="470388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254869">
                  <a:extLst>
                    <a:ext uri="{9D8B030D-6E8A-4147-A177-3AD203B41FA5}">
                      <a16:colId xmlns:a16="http://schemas.microsoft.com/office/drawing/2014/main" val="198202924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45862384"/>
                    </a:ext>
                  </a:extLst>
                </a:gridCol>
              </a:tblGrid>
              <a:tr h="31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Kraj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3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Termín 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562116"/>
                  </a:ext>
                </a:extLst>
              </a:tr>
              <a:tr h="584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Praha</a:t>
                      </a:r>
                      <a:endParaRPr lang="cs-CZ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Středočeský</a:t>
                      </a:r>
                      <a:endParaRPr lang="cs-CZ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5.6.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81219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Ústecký</a:t>
                      </a:r>
                      <a:endParaRPr lang="cs-CZ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6.6.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400172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Karlovarský</a:t>
                      </a:r>
                      <a:endParaRPr lang="cs-CZ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7.6.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803686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Plzeňský</a:t>
                      </a:r>
                      <a:endParaRPr lang="cs-CZ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8.6.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783404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Jihočeský</a:t>
                      </a:r>
                      <a:endParaRPr lang="cs-CZ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9.6.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480335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Královehradecký </a:t>
                      </a:r>
                      <a:endParaRPr lang="cs-CZ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12.6.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778031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Pardubický – Naše pole</a:t>
                      </a:r>
                      <a:endParaRPr lang="cs-CZ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 smtClean="0">
                          <a:effectLst/>
                        </a:rPr>
                        <a:t>13.6</a:t>
                      </a:r>
                      <a:r>
                        <a:rPr lang="cs-CZ" sz="1800" b="0" dirty="0">
                          <a:effectLst/>
                        </a:rPr>
                        <a:t>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851169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Pardubický – Naše pole</a:t>
                      </a:r>
                      <a:endParaRPr lang="cs-CZ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 smtClean="0">
                          <a:effectLst/>
                        </a:rPr>
                        <a:t>14.6</a:t>
                      </a:r>
                      <a:r>
                        <a:rPr lang="cs-CZ" sz="1800" b="0" dirty="0">
                          <a:effectLst/>
                        </a:rPr>
                        <a:t>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877761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Liberecký</a:t>
                      </a:r>
                      <a:endParaRPr lang="cs-CZ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19.6.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609288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effectLst/>
                        </a:rPr>
                        <a:t>Vysočina</a:t>
                      </a:r>
                      <a:endParaRPr lang="cs-CZ" sz="1800" b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20.6.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557697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Zlínský</a:t>
                      </a:r>
                      <a:endParaRPr lang="cs-CZ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21.6.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076425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Olomoucký</a:t>
                      </a:r>
                      <a:endParaRPr lang="cs-CZ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22.6.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962814"/>
                  </a:ext>
                </a:extLst>
              </a:tr>
              <a:tr h="292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Moravskoslezský</a:t>
                      </a:r>
                      <a:endParaRPr lang="cs-CZ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23.6.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295031"/>
                  </a:ext>
                </a:extLst>
              </a:tr>
              <a:tr h="302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effectLst/>
                        </a:rPr>
                        <a:t>Jihomoravský</a:t>
                      </a:r>
                      <a:endParaRPr lang="cs-CZ" sz="1800" b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26.6.</a:t>
                      </a:r>
                      <a:endParaRPr lang="cs-CZ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4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IF prezentace šablona 2021" id="{2DE5CE67-D1E9-4416-A124-9CB3922A2598}" vid="{6BA11A50-D725-414B-AAB4-C334BA639DC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B65763A3B34541906E42E0890B2454" ma:contentTypeVersion="15" ma:contentTypeDescription="Vytvoří nový dokument" ma:contentTypeScope="" ma:versionID="441f0793ee71480155c9fc1f676d7ea5">
  <xsd:schema xmlns:xsd="http://www.w3.org/2001/XMLSchema" xmlns:xs="http://www.w3.org/2001/XMLSchema" xmlns:p="http://schemas.microsoft.com/office/2006/metadata/properties" xmlns:ns3="044d206a-4965-4311-9036-0cd4b816e04c" xmlns:ns4="d3fc96b7-e0b1-4a2e-98b0-7db7d7469991" targetNamespace="http://schemas.microsoft.com/office/2006/metadata/properties" ma:root="true" ma:fieldsID="0b1252e18090e18fb287b025aec27002" ns3:_="" ns4:_="">
    <xsd:import namespace="044d206a-4965-4311-9036-0cd4b816e04c"/>
    <xsd:import namespace="d3fc96b7-e0b1-4a2e-98b0-7db7d74699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d206a-4965-4311-9036-0cd4b816e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c96b7-e0b1-4a2e-98b0-7db7d74699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4d206a-4965-4311-9036-0cd4b816e04c" xsi:nil="true"/>
  </documentManagement>
</p:properties>
</file>

<file path=customXml/itemProps1.xml><?xml version="1.0" encoding="utf-8"?>
<ds:datastoreItem xmlns:ds="http://schemas.openxmlformats.org/officeDocument/2006/customXml" ds:itemID="{455275BB-63D8-4EED-8B04-5C78B30753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D883BE-6241-48B6-82A3-FAE6D537D5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d206a-4965-4311-9036-0cd4b816e04c"/>
    <ds:schemaRef ds:uri="d3fc96b7-e0b1-4a2e-98b0-7db7d74699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6D8ADF-1B52-4E47-83D6-FFA07FD58117}">
  <ds:schemaRefs>
    <ds:schemaRef ds:uri="d3fc96b7-e0b1-4a2e-98b0-7db7d7469991"/>
    <ds:schemaRef ds:uri="http://schemas.microsoft.com/office/2006/documentManagement/types"/>
    <ds:schemaRef ds:uri="http://purl.org/dc/elements/1.1/"/>
    <ds:schemaRef ds:uri="http://schemas.microsoft.com/office/2006/metadata/properties"/>
    <ds:schemaRef ds:uri="044d206a-4965-4311-9036-0cd4b816e04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5894</TotalTime>
  <Words>367</Words>
  <Application>Microsoft Office PowerPoint</Application>
  <PresentationFormat>Širokoúhlá obrazovka</PresentationFormat>
  <Paragraphs>105</Paragraphs>
  <Slides>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Motiv Office</vt:lpstr>
      <vt:lpstr>Prezentace aplikace PowerPoint</vt:lpstr>
      <vt:lpstr>CO je ams?  (dříve MACH)</vt:lpstr>
      <vt:lpstr>Koho se AmS týká?</vt:lpstr>
      <vt:lpstr>AMS se týká těchto opatření:</vt:lpstr>
      <vt:lpstr>Co přinese uživatelům </vt:lpstr>
      <vt:lpstr>Kdy a jak portál uživatelům představíme</vt:lpstr>
      <vt:lpstr>Předpokládané Termíny seminářů</vt:lpstr>
    </vt:vector>
  </TitlesOfParts>
  <Company>SZIF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Bláhová Jitka</dc:creator>
  <cp:lastModifiedBy>Bartošová Jana Mgr.</cp:lastModifiedBy>
  <cp:revision>225</cp:revision>
  <cp:lastPrinted>2023-03-07T07:55:43Z</cp:lastPrinted>
  <dcterms:created xsi:type="dcterms:W3CDTF">2021-02-03T13:49:30Z</dcterms:created>
  <dcterms:modified xsi:type="dcterms:W3CDTF">2023-03-31T09:29:29Z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0x01010068B65763A3B34541906E42E0890B2454</vt:lpwstr>
  </property>
</Properties>
</file>